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803" r:id="rId1"/>
    <p:sldMasterId id="2147483827" r:id="rId2"/>
  </p:sldMasterIdLst>
  <p:notesMasterIdLst>
    <p:notesMasterId r:id="rId19"/>
  </p:notesMasterIdLst>
  <p:handoutMasterIdLst>
    <p:handoutMasterId r:id="rId20"/>
  </p:handoutMasterIdLst>
  <p:sldIdLst>
    <p:sldId id="866" r:id="rId3"/>
    <p:sldId id="922" r:id="rId4"/>
    <p:sldId id="913" r:id="rId5"/>
    <p:sldId id="921" r:id="rId6"/>
    <p:sldId id="918" r:id="rId7"/>
    <p:sldId id="895" r:id="rId8"/>
    <p:sldId id="927" r:id="rId9"/>
    <p:sldId id="920" r:id="rId10"/>
    <p:sldId id="914" r:id="rId11"/>
    <p:sldId id="928" r:id="rId12"/>
    <p:sldId id="915" r:id="rId13"/>
    <p:sldId id="859" r:id="rId14"/>
    <p:sldId id="929" r:id="rId15"/>
    <p:sldId id="923" r:id="rId16"/>
    <p:sldId id="916" r:id="rId17"/>
    <p:sldId id="917" r:id="rId18"/>
  </p:sldIdLst>
  <p:sldSz cx="9906000" cy="6858000" type="A4"/>
  <p:notesSz cx="6797675" cy="9926638"/>
  <p:custDataLst>
    <p:tags r:id="rId21"/>
  </p:custDataLst>
  <p:defaultTextStyle>
    <a:defPPr>
      <a:defRPr lang="it-IT"/>
    </a:defPPr>
    <a:lvl1pPr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sz="1400"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sz="1400"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4065">
          <p15:clr>
            <a:srgbClr val="A4A3A4"/>
          </p15:clr>
        </p15:guide>
        <p15:guide id="2" pos="4526" userDrawn="1">
          <p15:clr>
            <a:srgbClr val="A4A3A4"/>
          </p15:clr>
        </p15:guide>
        <p15:guide id="3" orient="horz" pos="935" userDrawn="1">
          <p15:clr>
            <a:srgbClr val="A4A3A4"/>
          </p15:clr>
        </p15:guide>
        <p15:guide id="4" orient="horz" pos="3385" userDrawn="1">
          <p15:clr>
            <a:srgbClr val="A4A3A4"/>
          </p15:clr>
        </p15:guide>
        <p15:guide id="5" orient="horz" pos="2296" userDrawn="1">
          <p15:clr>
            <a:srgbClr val="A4A3A4"/>
          </p15:clr>
        </p15:guide>
        <p15:guide id="6"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99A2BC"/>
    <a:srgbClr val="B1B3C5"/>
    <a:srgbClr val="A1B2D4"/>
    <a:srgbClr val="005081"/>
    <a:srgbClr val="1F4E79"/>
    <a:srgbClr val="EAEFF7"/>
    <a:srgbClr val="697ACD"/>
    <a:srgbClr val="666666"/>
    <a:srgbClr val="0051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2" autoAdjust="0"/>
    <p:restoredTop sz="91569" autoAdjust="0"/>
  </p:normalViewPr>
  <p:slideViewPr>
    <p:cSldViewPr>
      <p:cViewPr varScale="1">
        <p:scale>
          <a:sx n="75" d="100"/>
          <a:sy n="75" d="100"/>
        </p:scale>
        <p:origin x="1330" y="62"/>
      </p:cViewPr>
      <p:guideLst>
        <p:guide orient="horz" pos="4065"/>
        <p:guide pos="4526"/>
        <p:guide orient="horz" pos="935"/>
        <p:guide orient="horz" pos="3385"/>
        <p:guide orient="horz" pos="2296"/>
        <p:guide pos="3120"/>
      </p:guideLst>
    </p:cSldViewPr>
  </p:slideViewPr>
  <p:outlineViewPr>
    <p:cViewPr>
      <p:scale>
        <a:sx n="33" d="100"/>
        <a:sy n="33" d="100"/>
      </p:scale>
      <p:origin x="0" y="0"/>
    </p:cViewPr>
  </p:outlineViewPr>
  <p:notesTextViewPr>
    <p:cViewPr>
      <p:scale>
        <a:sx n="20" d="100"/>
        <a:sy n="20" d="100"/>
      </p:scale>
      <p:origin x="0" y="0"/>
    </p:cViewPr>
  </p:notesTextViewPr>
  <p:sorterViewPr>
    <p:cViewPr>
      <p:scale>
        <a:sx n="150" d="100"/>
        <a:sy n="150" d="100"/>
      </p:scale>
      <p:origin x="0" y="0"/>
    </p:cViewPr>
  </p:sorterViewPr>
  <p:notesViewPr>
    <p:cSldViewPr>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63550"/>
          </a:xfrm>
          <a:prstGeom prst="rect">
            <a:avLst/>
          </a:prstGeom>
          <a:noFill/>
          <a:ln>
            <a:noFill/>
          </a:ln>
          <a:effectLst/>
          <a:extLst/>
        </p:spPr>
        <p:txBody>
          <a:bodyPr vert="horz" wrap="square" lIns="91597" tIns="45799" rIns="91597" bIns="45799" numCol="1" anchor="t" anchorCtr="0" compatLnSpc="1">
            <a:prstTxWarp prst="textNoShape">
              <a:avLst/>
            </a:prstTxWarp>
          </a:bodyPr>
          <a:lstStyle>
            <a:lvl1pPr defTabSz="917332" eaLnBrk="0" hangingPunct="0">
              <a:defRPr sz="1200">
                <a:latin typeface="Times New Roman" panose="02020603050405020304" pitchFamily="18" charset="0"/>
                <a:ea typeface="+mn-ea"/>
                <a:cs typeface="+mn-cs"/>
              </a:defRPr>
            </a:lvl1pPr>
          </a:lstStyle>
          <a:p>
            <a:pPr>
              <a:defRPr/>
            </a:pPr>
            <a:r>
              <a:rPr lang="it-IT" altLang="it-IT"/>
              <a:t>pippo</a:t>
            </a:r>
          </a:p>
        </p:txBody>
      </p:sp>
      <p:sp>
        <p:nvSpPr>
          <p:cNvPr id="17411" name="Rectangle 3"/>
          <p:cNvSpPr>
            <a:spLocks noGrp="1" noChangeArrowheads="1"/>
          </p:cNvSpPr>
          <p:nvPr>
            <p:ph type="dt" sz="quarter" idx="1"/>
          </p:nvPr>
        </p:nvSpPr>
        <p:spPr bwMode="auto">
          <a:xfrm>
            <a:off x="3852863" y="0"/>
            <a:ext cx="2944812" cy="463550"/>
          </a:xfrm>
          <a:prstGeom prst="rect">
            <a:avLst/>
          </a:prstGeom>
          <a:noFill/>
          <a:ln>
            <a:noFill/>
          </a:ln>
          <a:effectLst/>
          <a:extLst/>
        </p:spPr>
        <p:txBody>
          <a:bodyPr vert="horz" wrap="square" lIns="91597" tIns="45799" rIns="91597" bIns="45799" numCol="1" anchor="t" anchorCtr="0" compatLnSpc="1">
            <a:prstTxWarp prst="textNoShape">
              <a:avLst/>
            </a:prstTxWarp>
          </a:bodyPr>
          <a:lstStyle>
            <a:lvl1pPr algn="r" defTabSz="915988" eaLnBrk="0" hangingPunct="0">
              <a:defRPr sz="1200">
                <a:latin typeface="Times New Roman" pitchFamily="18" charset="0"/>
                <a:ea typeface="+mn-ea"/>
                <a:cs typeface="Arial" panose="020B0604020202020204" pitchFamily="34" charset="0"/>
              </a:defRPr>
            </a:lvl1pPr>
          </a:lstStyle>
          <a:p>
            <a:pPr>
              <a:defRPr/>
            </a:pPr>
            <a:endParaRPr lang="it-IT" altLang="it-IT"/>
          </a:p>
        </p:txBody>
      </p:sp>
      <p:sp>
        <p:nvSpPr>
          <p:cNvPr id="17412" name="Rectangle 4"/>
          <p:cNvSpPr>
            <a:spLocks noGrp="1" noChangeArrowheads="1"/>
          </p:cNvSpPr>
          <p:nvPr>
            <p:ph type="ftr" sz="quarter" idx="2"/>
          </p:nvPr>
        </p:nvSpPr>
        <p:spPr bwMode="auto">
          <a:xfrm>
            <a:off x="0" y="9442450"/>
            <a:ext cx="2944813" cy="463550"/>
          </a:xfrm>
          <a:prstGeom prst="rect">
            <a:avLst/>
          </a:prstGeom>
          <a:noFill/>
          <a:ln>
            <a:noFill/>
          </a:ln>
          <a:effectLst/>
          <a:extLst/>
        </p:spPr>
        <p:txBody>
          <a:bodyPr vert="horz" wrap="square" lIns="91597" tIns="45799" rIns="91597" bIns="45799" numCol="1" anchor="b" anchorCtr="0" compatLnSpc="1">
            <a:prstTxWarp prst="textNoShape">
              <a:avLst/>
            </a:prstTxWarp>
          </a:bodyPr>
          <a:lstStyle>
            <a:lvl1pPr defTabSz="915988" eaLnBrk="0" hangingPunct="0">
              <a:defRPr sz="1200">
                <a:latin typeface="Times New Roman" pitchFamily="18" charset="0"/>
                <a:ea typeface="+mn-ea"/>
                <a:cs typeface="Arial" panose="020B0604020202020204" pitchFamily="34" charset="0"/>
              </a:defRPr>
            </a:lvl1pPr>
          </a:lstStyle>
          <a:p>
            <a:pPr>
              <a:defRPr/>
            </a:pPr>
            <a:endParaRPr lang="it-IT" altLang="it-IT"/>
          </a:p>
        </p:txBody>
      </p:sp>
      <p:sp>
        <p:nvSpPr>
          <p:cNvPr id="17413" name="Rectangle 5"/>
          <p:cNvSpPr>
            <a:spLocks noGrp="1" noChangeArrowheads="1"/>
          </p:cNvSpPr>
          <p:nvPr>
            <p:ph type="sldNum" sz="quarter" idx="3"/>
          </p:nvPr>
        </p:nvSpPr>
        <p:spPr bwMode="auto">
          <a:xfrm>
            <a:off x="3852863" y="9442450"/>
            <a:ext cx="2944812" cy="463550"/>
          </a:xfrm>
          <a:prstGeom prst="rect">
            <a:avLst/>
          </a:prstGeom>
          <a:noFill/>
          <a:ln>
            <a:noFill/>
          </a:ln>
          <a:effectLst/>
          <a:extLst/>
        </p:spPr>
        <p:txBody>
          <a:bodyPr vert="horz" wrap="square" lIns="91597" tIns="45799" rIns="91597" bIns="45799" numCol="1" anchor="b" anchorCtr="0" compatLnSpc="1">
            <a:prstTxWarp prst="textNoShape">
              <a:avLst/>
            </a:prstTxWarp>
          </a:bodyPr>
          <a:lstStyle>
            <a:lvl1pPr algn="r" defTabSz="915988" eaLnBrk="0" hangingPunct="0">
              <a:defRPr sz="1200">
                <a:latin typeface="Times New Roman" pitchFamily="127" charset="0"/>
                <a:ea typeface="Arial" pitchFamily="127" charset="0"/>
                <a:cs typeface="Arial" pitchFamily="127" charset="0"/>
              </a:defRPr>
            </a:lvl1pPr>
          </a:lstStyle>
          <a:p>
            <a:fld id="{94FB9AA4-3C27-44EA-800D-855C91A4A924}" type="slidenum">
              <a:rPr lang="it-IT"/>
              <a:pPr/>
              <a:t>‹#›</a:t>
            </a:fld>
            <a:endParaRPr lang="it-IT"/>
          </a:p>
        </p:txBody>
      </p:sp>
    </p:spTree>
    <p:extLst>
      <p:ext uri="{BB962C8B-B14F-4D97-AF65-F5344CB8AC3E}">
        <p14:creationId xmlns:p14="http://schemas.microsoft.com/office/powerpoint/2010/main" val="8409420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31775"/>
      </p:ext>
    </p:extLst>
  </p:cSld>
  <p:clrMap bg1="lt1" tx1="dk1" bg2="lt2" tx2="dk2" accent1="accent1" accent2="accent2" accent3="accent3" accent4="accent4" accent5="accent5" accent6="accent6" hlink="hlink" folHlink="folHlink"/>
  <p:hf sldNum="0" hdr="0" ftr="0" dt="0"/>
  <p:notesStyle>
    <a:lvl1pPr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Arial" charset="0"/>
        <a:cs typeface="Arial" panose="020B0604020202020204" pitchFamily="34" charset="0"/>
      </a:defRPr>
    </a:lvl1pPr>
    <a:lvl2pPr marL="4572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Arial" charset="0"/>
        <a:cs typeface="Arial" panose="020B0604020202020204" pitchFamily="34" charset="0"/>
      </a:defRPr>
    </a:lvl2pPr>
    <a:lvl3pPr marL="9144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Arial" charset="0"/>
        <a:cs typeface="Arial" panose="020B0604020202020204" pitchFamily="34" charset="0"/>
      </a:defRPr>
    </a:lvl3pPr>
    <a:lvl4pPr marL="13716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Arial" charset="0"/>
        <a:cs typeface="Arial" panose="020B0604020202020204" pitchFamily="34" charset="0"/>
      </a:defRPr>
    </a:lvl4pPr>
    <a:lvl5pPr marL="18288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Arial" charset="0"/>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979488" y="1241425"/>
            <a:ext cx="4838700" cy="3349625"/>
          </a:xfrm>
          <a:prstGeom prst="rect">
            <a:avLst/>
          </a:prstGeom>
          <a:noFill/>
          <a:ln w="12700">
            <a:solidFill>
              <a:srgbClr val="000000"/>
            </a:solidFill>
            <a:miter lim="800000"/>
            <a:headEnd/>
            <a:tailEnd/>
          </a:ln>
        </p:spPr>
      </p:sp>
      <p:sp>
        <p:nvSpPr>
          <p:cNvPr id="39938" name="Notes Placeholder 2"/>
          <p:cNvSpPr>
            <a:spLocks noGrp="1"/>
          </p:cNvSpPr>
          <p:nvPr>
            <p:ph type="body" idx="1"/>
          </p:nvPr>
        </p:nvSpPr>
        <p:spPr bwMode="auto">
          <a:xfrm>
            <a:off x="679606" y="4776024"/>
            <a:ext cx="5438464" cy="3909387"/>
          </a:xfrm>
          <a:prstGeom prst="rect">
            <a:avLst/>
          </a:prstGeom>
          <a:noFill/>
          <a:ln>
            <a:miter lim="800000"/>
            <a:headEnd/>
            <a:tailEnd/>
          </a:ln>
        </p:spPr>
        <p:txBody>
          <a:bodyPr lIns="91423" tIns="45711" rIns="91423" bIns="45711"/>
          <a:lstStyle/>
          <a:p>
            <a:endParaRPr lang="tr-TR" dirty="0">
              <a:cs typeface="Arial" charset="0"/>
            </a:endParaRPr>
          </a:p>
        </p:txBody>
      </p:sp>
    </p:spTree>
    <p:extLst>
      <p:ext uri="{BB962C8B-B14F-4D97-AF65-F5344CB8AC3E}">
        <p14:creationId xmlns:p14="http://schemas.microsoft.com/office/powerpoint/2010/main" val="247350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2795169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314364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2795169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156062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3736446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346680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279516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67699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67699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156062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89854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279516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106661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9488" y="1241425"/>
            <a:ext cx="4838700" cy="3349625"/>
          </a:xfrm>
          <a:prstGeom prst="rect">
            <a:avLst/>
          </a:prstGeom>
          <a:noFill/>
          <a:ln w="12700">
            <a:solidFill>
              <a:prstClr val="black"/>
            </a:solidFill>
          </a:ln>
        </p:spPr>
      </p:sp>
      <p:sp>
        <p:nvSpPr>
          <p:cNvPr id="3" name="Segnaposto note 2"/>
          <p:cNvSpPr>
            <a:spLocks noGrp="1"/>
          </p:cNvSpPr>
          <p:nvPr>
            <p:ph type="body" idx="1"/>
          </p:nvPr>
        </p:nvSpPr>
        <p:spPr>
          <a:xfrm>
            <a:off x="679450" y="4776788"/>
            <a:ext cx="5438775" cy="3908425"/>
          </a:xfrm>
          <a:prstGeom prst="rect">
            <a:avLst/>
          </a:prstGeom>
        </p:spPr>
        <p:txBody>
          <a:bodyPr/>
          <a:lstStyle/>
          <a:p>
            <a:endParaRPr lang="it-IT" sz="1600" dirty="0"/>
          </a:p>
        </p:txBody>
      </p:sp>
    </p:spTree>
    <p:extLst>
      <p:ext uri="{BB962C8B-B14F-4D97-AF65-F5344CB8AC3E}">
        <p14:creationId xmlns:p14="http://schemas.microsoft.com/office/powerpoint/2010/main" val="968048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tiff"/><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emf"/><Relationship Id="rId5" Type="http://schemas.openxmlformats.org/officeDocument/2006/relationships/image" Target="../media/image7.tiff"/><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Triangolo rettangolo 6">
            <a:extLst>
              <a:ext uri="{FF2B5EF4-FFF2-40B4-BE49-F238E27FC236}">
                <a16:creationId xmlns:a16="http://schemas.microsoft.com/office/drawing/2014/main" id="{29A49BB8-A2A5-46D0-9C40-8BDBFA9D521A}"/>
              </a:ext>
            </a:extLst>
          </p:cNvPr>
          <p:cNvSpPr/>
          <p:nvPr userDrawn="1"/>
        </p:nvSpPr>
        <p:spPr>
          <a:xfrm>
            <a:off x="8193360" y="1608446"/>
            <a:ext cx="504056" cy="1800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rettangolo 7">
            <a:extLst>
              <a:ext uri="{FF2B5EF4-FFF2-40B4-BE49-F238E27FC236}">
                <a16:creationId xmlns:a16="http://schemas.microsoft.com/office/drawing/2014/main" id="{AAEB9601-C4C8-4F20-B456-86984DF49DC1}"/>
              </a:ext>
            </a:extLst>
          </p:cNvPr>
          <p:cNvSpPr/>
          <p:nvPr userDrawn="1"/>
        </p:nvSpPr>
        <p:spPr>
          <a:xfrm flipH="1">
            <a:off x="5529064" y="1628800"/>
            <a:ext cx="1582920" cy="1800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4316ACA0-8C46-4590-B52A-907294FDC86A}"/>
              </a:ext>
            </a:extLst>
          </p:cNvPr>
          <p:cNvSpPr/>
          <p:nvPr userDrawn="1"/>
        </p:nvSpPr>
        <p:spPr>
          <a:xfrm>
            <a:off x="6984776" y="1628800"/>
            <a:ext cx="1280592" cy="1779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BF2EE9FF-3487-465B-A730-DFEE243532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7975" y="1916832"/>
            <a:ext cx="1972018" cy="139352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fld id="{DAB4C003-ED21-4D26-9673-1A00A6546910}"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C951895-ED58-4C64-8D25-C4F4DCCC8053}"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6"/>
            <a:ext cx="2135981"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1039" y="365126"/>
            <a:ext cx="6284119"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fld id="{E81B55A1-E748-4907-939A-A46278CFAE9D}"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EB8B6F88-05FD-4B72-8D53-75EF4B2D544D}" type="slidenum">
              <a:rPr lang="it-IT"/>
              <a:pPr/>
              <a:t>‹#›</a:t>
            </a:fld>
            <a:endParaRPr lang="it-IT"/>
          </a:p>
        </p:txBody>
      </p:sp>
      <p:sp>
        <p:nvSpPr>
          <p:cNvPr id="7" name="Pentagono 3">
            <a:extLst>
              <a:ext uri="{FF2B5EF4-FFF2-40B4-BE49-F238E27FC236}">
                <a16:creationId xmlns:a16="http://schemas.microsoft.com/office/drawing/2014/main" id="{0001A287-5890-43CD-A90A-DB92BB88948B}"/>
              </a:ext>
            </a:extLst>
          </p:cNvPr>
          <p:cNvSpPr/>
          <p:nvPr userDrawn="1"/>
        </p:nvSpPr>
        <p:spPr>
          <a:xfrm>
            <a:off x="4792662" y="2009775"/>
            <a:ext cx="5113337" cy="3814763"/>
          </a:xfrm>
          <a:prstGeom prst="homePlate">
            <a:avLst>
              <a:gd name="adj" fmla="val 0"/>
            </a:avLst>
          </a:prstGeom>
          <a:solidFill>
            <a:srgbClr val="E300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1270"/>
          </a:p>
        </p:txBody>
      </p:sp>
      <p:sp>
        <p:nvSpPr>
          <p:cNvPr id="8" name="Pentagono 4">
            <a:extLst>
              <a:ext uri="{FF2B5EF4-FFF2-40B4-BE49-F238E27FC236}">
                <a16:creationId xmlns:a16="http://schemas.microsoft.com/office/drawing/2014/main" id="{7C5CCF62-4DA1-4AD9-96F1-D8E844035754}"/>
              </a:ext>
            </a:extLst>
          </p:cNvPr>
          <p:cNvSpPr/>
          <p:nvPr userDrawn="1"/>
        </p:nvSpPr>
        <p:spPr>
          <a:xfrm>
            <a:off x="1241425" y="1963303"/>
            <a:ext cx="5213350" cy="3907706"/>
          </a:xfrm>
          <a:prstGeom prst="homePlate">
            <a:avLst>
              <a:gd name="adj" fmla="val 38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1270"/>
          </a:p>
        </p:txBody>
      </p:sp>
      <p:sp>
        <p:nvSpPr>
          <p:cNvPr id="9" name="Pentagono 5">
            <a:extLst>
              <a:ext uri="{FF2B5EF4-FFF2-40B4-BE49-F238E27FC236}">
                <a16:creationId xmlns:a16="http://schemas.microsoft.com/office/drawing/2014/main" id="{9BC58EA9-3EB2-4525-8ADC-0D0AF306F80B}"/>
              </a:ext>
            </a:extLst>
          </p:cNvPr>
          <p:cNvSpPr/>
          <p:nvPr userDrawn="1"/>
        </p:nvSpPr>
        <p:spPr>
          <a:xfrm>
            <a:off x="0" y="2009775"/>
            <a:ext cx="5265738" cy="3814763"/>
          </a:xfrm>
          <a:prstGeom prst="homePlate">
            <a:avLst>
              <a:gd name="adj" fmla="val 38191"/>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1270"/>
          </a:p>
        </p:txBody>
      </p:sp>
      <p:sp>
        <p:nvSpPr>
          <p:cNvPr id="10" name="CasellaDiTesto 4">
            <a:extLst>
              <a:ext uri="{FF2B5EF4-FFF2-40B4-BE49-F238E27FC236}">
                <a16:creationId xmlns:a16="http://schemas.microsoft.com/office/drawing/2014/main" id="{1455FE36-3F84-485B-B716-AF98B78D5294}"/>
              </a:ext>
            </a:extLst>
          </p:cNvPr>
          <p:cNvSpPr txBox="1">
            <a:spLocks noChangeArrowheads="1"/>
          </p:cNvSpPr>
          <p:nvPr userDrawn="1"/>
        </p:nvSpPr>
        <p:spPr bwMode="auto">
          <a:xfrm>
            <a:off x="6753225" y="3213100"/>
            <a:ext cx="2736850" cy="1066800"/>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it-IT" altLang="it-IT" sz="3266" b="1" dirty="0" err="1">
                <a:solidFill>
                  <a:schemeClr val="bg1"/>
                </a:solidFill>
                <a:ea typeface="+mn-ea"/>
                <a:cs typeface="Arial" panose="020B0604020202020204" pitchFamily="34" charset="0"/>
              </a:rPr>
              <a:t>Thank</a:t>
            </a:r>
            <a:r>
              <a:rPr lang="it-IT" altLang="it-IT" sz="3266" b="1" dirty="0">
                <a:solidFill>
                  <a:schemeClr val="bg1"/>
                </a:solidFill>
                <a:ea typeface="+mn-ea"/>
                <a:cs typeface="Arial" panose="020B0604020202020204" pitchFamily="34" charset="0"/>
              </a:rPr>
              <a:t> </a:t>
            </a:r>
            <a:r>
              <a:rPr lang="it-IT" altLang="it-IT" sz="3266" b="1" dirty="0" err="1">
                <a:solidFill>
                  <a:schemeClr val="bg1"/>
                </a:solidFill>
                <a:ea typeface="+mn-ea"/>
                <a:cs typeface="Arial" panose="020B0604020202020204" pitchFamily="34" charset="0"/>
              </a:rPr>
              <a:t>you</a:t>
            </a:r>
            <a:r>
              <a:rPr lang="it-IT" altLang="it-IT" sz="3266" b="1" dirty="0">
                <a:solidFill>
                  <a:schemeClr val="bg1"/>
                </a:solidFill>
                <a:ea typeface="+mn-ea"/>
                <a:cs typeface="Arial" panose="020B0604020202020204" pitchFamily="34" charset="0"/>
              </a:rPr>
              <a:t> for </a:t>
            </a:r>
          </a:p>
          <a:p>
            <a:pPr>
              <a:defRPr/>
            </a:pPr>
            <a:r>
              <a:rPr lang="it-IT" altLang="it-IT" sz="3266" b="1" dirty="0" err="1">
                <a:solidFill>
                  <a:schemeClr val="bg1"/>
                </a:solidFill>
                <a:ea typeface="+mn-ea"/>
                <a:cs typeface="Arial" panose="020B0604020202020204" pitchFamily="34" charset="0"/>
              </a:rPr>
              <a:t>your</a:t>
            </a:r>
            <a:r>
              <a:rPr lang="it-IT" altLang="it-IT" sz="3266" b="1" dirty="0">
                <a:solidFill>
                  <a:schemeClr val="bg1"/>
                </a:solidFill>
                <a:ea typeface="+mn-ea"/>
                <a:cs typeface="Arial" panose="020B0604020202020204" pitchFamily="34" charset="0"/>
              </a:rPr>
              <a:t> </a:t>
            </a:r>
            <a:r>
              <a:rPr lang="it-IT" altLang="it-IT" sz="3266" b="1" dirty="0" err="1">
                <a:solidFill>
                  <a:schemeClr val="bg1"/>
                </a:solidFill>
                <a:ea typeface="+mn-ea"/>
                <a:cs typeface="Arial" panose="020B0604020202020204" pitchFamily="34" charset="0"/>
              </a:rPr>
              <a:t>attention</a:t>
            </a:r>
            <a:endParaRPr lang="it-IT" altLang="it-IT" sz="3266" b="1" dirty="0">
              <a:solidFill>
                <a:schemeClr val="bg1"/>
              </a:solidFill>
              <a:ea typeface="+mn-ea"/>
              <a:cs typeface="Arial" panose="020B0604020202020204" pitchFamily="34" charset="0"/>
            </a:endParaRPr>
          </a:p>
        </p:txBody>
      </p:sp>
      <p:sp>
        <p:nvSpPr>
          <p:cNvPr id="11" name="CasellaDiTesto 6">
            <a:extLst>
              <a:ext uri="{FF2B5EF4-FFF2-40B4-BE49-F238E27FC236}">
                <a16:creationId xmlns:a16="http://schemas.microsoft.com/office/drawing/2014/main" id="{A123ADA2-BF79-4F87-ABD8-C978F12B1182}"/>
              </a:ext>
            </a:extLst>
          </p:cNvPr>
          <p:cNvSpPr txBox="1">
            <a:spLocks noChangeArrowheads="1"/>
          </p:cNvSpPr>
          <p:nvPr userDrawn="1"/>
        </p:nvSpPr>
        <p:spPr bwMode="auto">
          <a:xfrm>
            <a:off x="1915079" y="3061494"/>
            <a:ext cx="3441700" cy="1069524"/>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defRPr/>
            </a:pPr>
            <a:r>
              <a:rPr lang="en-US" altLang="it-IT" sz="1270" b="1" dirty="0">
                <a:solidFill>
                  <a:schemeClr val="bg1"/>
                </a:solidFill>
                <a:ea typeface="+mn-ea"/>
                <a:cs typeface="Arial" panose="020B0604020202020204" pitchFamily="34" charset="0"/>
              </a:rPr>
              <a:t>Italian Trade Agency</a:t>
            </a:r>
          </a:p>
          <a:p>
            <a:pPr eaLnBrk="0" hangingPunct="0">
              <a:defRPr/>
            </a:pPr>
            <a:r>
              <a:rPr lang="en-US" altLang="it-IT" sz="1270" dirty="0">
                <a:solidFill>
                  <a:schemeClr val="bg1"/>
                </a:solidFill>
                <a:ea typeface="+mn-ea"/>
                <a:cs typeface="Arial" panose="020B0604020202020204" pitchFamily="34" charset="0"/>
              </a:rPr>
              <a:t>Via Liszt, 21</a:t>
            </a:r>
          </a:p>
          <a:p>
            <a:pPr eaLnBrk="0" hangingPunct="0">
              <a:defRPr/>
            </a:pPr>
            <a:r>
              <a:rPr lang="en-US" altLang="it-IT" sz="1270" dirty="0">
                <a:solidFill>
                  <a:schemeClr val="bg1"/>
                </a:solidFill>
                <a:ea typeface="+mn-ea"/>
                <a:cs typeface="Arial" panose="020B0604020202020204" pitchFamily="34" charset="0"/>
              </a:rPr>
              <a:t>00144 Roma</a:t>
            </a:r>
          </a:p>
          <a:p>
            <a:pPr eaLnBrk="0" hangingPunct="0">
              <a:defRPr/>
            </a:pPr>
            <a:r>
              <a:rPr lang="en-US" altLang="it-IT" sz="1270" dirty="0">
                <a:solidFill>
                  <a:schemeClr val="bg1"/>
                </a:solidFill>
                <a:ea typeface="+mn-ea"/>
                <a:cs typeface="Arial" panose="020B0604020202020204" pitchFamily="34" charset="0"/>
              </a:rPr>
              <a:t>Relazioni.esterne@ice.it</a:t>
            </a:r>
          </a:p>
          <a:p>
            <a:pPr eaLnBrk="0" hangingPunct="0">
              <a:defRPr/>
            </a:pPr>
            <a:r>
              <a:rPr lang="en-US" altLang="it-IT" sz="1270" dirty="0">
                <a:solidFill>
                  <a:schemeClr val="bg1"/>
                </a:solidFill>
                <a:ea typeface="+mn-ea"/>
                <a:cs typeface="Arial" panose="020B0604020202020204" pitchFamily="34" charset="0"/>
              </a:rPr>
              <a:t>www.ice.it</a:t>
            </a:r>
          </a:p>
        </p:txBody>
      </p:sp>
      <p:pic>
        <p:nvPicPr>
          <p:cNvPr id="12" name="Immagine 5">
            <a:extLst>
              <a:ext uri="{FF2B5EF4-FFF2-40B4-BE49-F238E27FC236}">
                <a16:creationId xmlns:a16="http://schemas.microsoft.com/office/drawing/2014/main" id="{132B2D6E-C916-427F-8AD0-3596E5E33364}"/>
              </a:ext>
            </a:extLst>
          </p:cNvPr>
          <p:cNvPicPr>
            <a:picLocks noChangeAspect="1"/>
          </p:cNvPicPr>
          <p:nvPr userDrawn="1"/>
        </p:nvPicPr>
        <p:blipFill>
          <a:blip r:embed="rId2" cstate="print"/>
          <a:srcRect/>
          <a:stretch>
            <a:fillRect/>
          </a:stretch>
        </p:blipFill>
        <p:spPr bwMode="auto">
          <a:xfrm>
            <a:off x="747474" y="3068960"/>
            <a:ext cx="927100" cy="566737"/>
          </a:xfrm>
          <a:prstGeom prst="rect">
            <a:avLst/>
          </a:prstGeom>
          <a:noFill/>
          <a:ln w="9525">
            <a:noFill/>
            <a:miter lim="800000"/>
            <a:headEnd/>
            <a:tailEnd/>
          </a:ln>
        </p:spPr>
      </p:pic>
      <p:cxnSp>
        <p:nvCxnSpPr>
          <p:cNvPr id="13" name="Connettore diritto 12">
            <a:extLst>
              <a:ext uri="{FF2B5EF4-FFF2-40B4-BE49-F238E27FC236}">
                <a16:creationId xmlns:a16="http://schemas.microsoft.com/office/drawing/2014/main" id="{A92ADA74-297F-4826-AEBA-3FF5922E9CFA}"/>
              </a:ext>
            </a:extLst>
          </p:cNvPr>
          <p:cNvCxnSpPr/>
          <p:nvPr userDrawn="1"/>
        </p:nvCxnSpPr>
        <p:spPr>
          <a:xfrm>
            <a:off x="1856656" y="3068960"/>
            <a:ext cx="0" cy="1440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Elemento grafico 13">
            <a:extLst>
              <a:ext uri="{FF2B5EF4-FFF2-40B4-BE49-F238E27FC236}">
                <a16:creationId xmlns:a16="http://schemas.microsoft.com/office/drawing/2014/main" id="{ACC238A9-C8FA-4038-AEC2-F8487CD1660A}"/>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992560" y="842768"/>
            <a:ext cx="1165982" cy="602753"/>
          </a:xfrm>
          <a:prstGeom prst="rect">
            <a:avLst/>
          </a:prstGeom>
        </p:spPr>
      </p:pic>
      <p:pic>
        <p:nvPicPr>
          <p:cNvPr id="15" name="Immagine 14">
            <a:extLst>
              <a:ext uri="{FF2B5EF4-FFF2-40B4-BE49-F238E27FC236}">
                <a16:creationId xmlns:a16="http://schemas.microsoft.com/office/drawing/2014/main" id="{E0C63FCF-4B74-4926-93DD-4C6DF65EB60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48456" y="737321"/>
            <a:ext cx="2264984" cy="708200"/>
          </a:xfrm>
          <a:prstGeom prst="rect">
            <a:avLst/>
          </a:prstGeom>
          <a:solidFill>
            <a:srgbClr val="2275AE"/>
          </a:solidFill>
        </p:spPr>
      </p:pic>
      <p:pic>
        <p:nvPicPr>
          <p:cNvPr id="16" name="Immagine 15">
            <a:extLst>
              <a:ext uri="{FF2B5EF4-FFF2-40B4-BE49-F238E27FC236}">
                <a16:creationId xmlns:a16="http://schemas.microsoft.com/office/drawing/2014/main" id="{758A1CFC-178A-4E0E-9D19-811D27E40499}"/>
              </a:ext>
            </a:extLst>
          </p:cNvPr>
          <p:cNvPicPr>
            <a:picLocks noChangeAspect="1"/>
          </p:cNvPicPr>
          <p:nvPr userDrawn="1"/>
        </p:nvPicPr>
        <p:blipFill>
          <a:blip r:embed="rId6" cstate="print"/>
          <a:stretch>
            <a:fillRect/>
          </a:stretch>
        </p:blipFill>
        <p:spPr>
          <a:xfrm>
            <a:off x="3753570" y="5946879"/>
            <a:ext cx="1415454" cy="591159"/>
          </a:xfrm>
          <a:prstGeom prst="rect">
            <a:avLst/>
          </a:prstGeom>
        </p:spPr>
      </p:pic>
      <p:pic>
        <p:nvPicPr>
          <p:cNvPr id="17" name="Immagine 16">
            <a:extLst>
              <a:ext uri="{FF2B5EF4-FFF2-40B4-BE49-F238E27FC236}">
                <a16:creationId xmlns:a16="http://schemas.microsoft.com/office/drawing/2014/main" id="{D532F4BF-B282-40C5-A699-545FBA1BB0AA}"/>
              </a:ext>
            </a:extLst>
          </p:cNvPr>
          <p:cNvPicPr>
            <a:picLocks noChangeAspect="1"/>
          </p:cNvPicPr>
          <p:nvPr userDrawn="1"/>
        </p:nvPicPr>
        <p:blipFill>
          <a:blip r:embed="rId7" cstate="print"/>
          <a:stretch>
            <a:fillRect/>
          </a:stretch>
        </p:blipFill>
        <p:spPr>
          <a:xfrm>
            <a:off x="3577000" y="842767"/>
            <a:ext cx="1776196" cy="60275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7925"/>
            <a:ext cx="9905999" cy="7005925"/>
          </a:xfrm>
          <a:prstGeom prst="rect">
            <a:avLst/>
          </a:prstGeom>
        </p:spPr>
      </p:pic>
      <p:sp>
        <p:nvSpPr>
          <p:cNvPr id="6" name="Pentagono 5"/>
          <p:cNvSpPr/>
          <p:nvPr userDrawn="1"/>
        </p:nvSpPr>
        <p:spPr bwMode="auto">
          <a:xfrm>
            <a:off x="0" y="404664"/>
            <a:ext cx="6537176" cy="2376264"/>
          </a:xfrm>
          <a:prstGeom prst="homePlate">
            <a:avLst>
              <a:gd name="adj" fmla="val 42304"/>
            </a:avLst>
          </a:prstGeom>
          <a:solidFill>
            <a:srgbClr val="DE1C23"/>
          </a:solid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bodyPr>
          <a:lstStyle/>
          <a:p>
            <a:pPr marL="93663" marR="0" indent="-93663"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a:ln>
                <a:noFill/>
              </a:ln>
              <a:solidFill>
                <a:schemeClr val="tx1"/>
              </a:solidFill>
              <a:effectLst/>
              <a:latin typeface="Arial" panose="020B0604020202020204" pitchFamily="34" charset="0"/>
            </a:endParaRPr>
          </a:p>
        </p:txBody>
      </p:sp>
      <p:sp>
        <p:nvSpPr>
          <p:cNvPr id="8" name="Pentagono 7"/>
          <p:cNvSpPr/>
          <p:nvPr userDrawn="1"/>
        </p:nvSpPr>
        <p:spPr bwMode="auto">
          <a:xfrm>
            <a:off x="0" y="2487423"/>
            <a:ext cx="4655262" cy="1823802"/>
          </a:xfrm>
          <a:prstGeom prst="homePlate">
            <a:avLst>
              <a:gd name="adj" fmla="val 42304"/>
            </a:avLst>
          </a:prstGeom>
          <a:solidFill>
            <a:schemeClr val="bg1"/>
          </a:solid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bodyPr>
          <a:lstStyle/>
          <a:p>
            <a:pPr marL="93663" marR="0" indent="-93663"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dirty="0">
              <a:ln>
                <a:noFill/>
              </a:ln>
              <a:solidFill>
                <a:schemeClr val="tx1"/>
              </a:solidFill>
              <a:effectLst/>
              <a:latin typeface="Arial" panose="020B0604020202020204" pitchFamily="34" charset="0"/>
            </a:endParaRPr>
          </a:p>
        </p:txBody>
      </p:sp>
      <p:sp>
        <p:nvSpPr>
          <p:cNvPr id="9" name="Trapezio 8"/>
          <p:cNvSpPr/>
          <p:nvPr userDrawn="1"/>
        </p:nvSpPr>
        <p:spPr bwMode="auto">
          <a:xfrm>
            <a:off x="5601073" y="1596086"/>
            <a:ext cx="4304928" cy="1740720"/>
          </a:xfrm>
          <a:custGeom>
            <a:avLst/>
            <a:gdLst>
              <a:gd name="connsiteX0" fmla="*/ 0 w 4032448"/>
              <a:gd name="connsiteY0" fmla="*/ 1740721 h 1740721"/>
              <a:gd name="connsiteX1" fmla="*/ 435180 w 4032448"/>
              <a:gd name="connsiteY1" fmla="*/ 0 h 1740721"/>
              <a:gd name="connsiteX2" fmla="*/ 3597268 w 4032448"/>
              <a:gd name="connsiteY2" fmla="*/ 0 h 1740721"/>
              <a:gd name="connsiteX3" fmla="*/ 4032448 w 4032448"/>
              <a:gd name="connsiteY3" fmla="*/ 1740721 h 1740721"/>
              <a:gd name="connsiteX4" fmla="*/ 0 w 4032448"/>
              <a:gd name="connsiteY4" fmla="*/ 1740721 h 1740721"/>
              <a:gd name="connsiteX0" fmla="*/ 0 w 4032448"/>
              <a:gd name="connsiteY0" fmla="*/ 1740721 h 1740721"/>
              <a:gd name="connsiteX1" fmla="*/ 1437362 w 4032448"/>
              <a:gd name="connsiteY1" fmla="*/ 7315 h 1740721"/>
              <a:gd name="connsiteX2" fmla="*/ 3597268 w 4032448"/>
              <a:gd name="connsiteY2" fmla="*/ 0 h 1740721"/>
              <a:gd name="connsiteX3" fmla="*/ 4032448 w 4032448"/>
              <a:gd name="connsiteY3" fmla="*/ 1740721 h 1740721"/>
              <a:gd name="connsiteX4" fmla="*/ 0 w 4032448"/>
              <a:gd name="connsiteY4" fmla="*/ 1740721 h 1740721"/>
              <a:gd name="connsiteX0" fmla="*/ 0 w 4336103"/>
              <a:gd name="connsiteY0" fmla="*/ 1740721 h 1740721"/>
              <a:gd name="connsiteX1" fmla="*/ 1437362 w 4336103"/>
              <a:gd name="connsiteY1" fmla="*/ 7315 h 1740721"/>
              <a:gd name="connsiteX2" fmla="*/ 4336103 w 4336103"/>
              <a:gd name="connsiteY2" fmla="*/ 0 h 1740721"/>
              <a:gd name="connsiteX3" fmla="*/ 4032448 w 4336103"/>
              <a:gd name="connsiteY3" fmla="*/ 1740721 h 1740721"/>
              <a:gd name="connsiteX4" fmla="*/ 0 w 4336103"/>
              <a:gd name="connsiteY4" fmla="*/ 1740721 h 1740721"/>
              <a:gd name="connsiteX0" fmla="*/ 0 w 4339686"/>
              <a:gd name="connsiteY0" fmla="*/ 1740721 h 1740721"/>
              <a:gd name="connsiteX1" fmla="*/ 1437362 w 4339686"/>
              <a:gd name="connsiteY1" fmla="*/ 7315 h 1740721"/>
              <a:gd name="connsiteX2" fmla="*/ 4336103 w 4339686"/>
              <a:gd name="connsiteY2" fmla="*/ 0 h 1740721"/>
              <a:gd name="connsiteX3" fmla="*/ 4339686 w 4339686"/>
              <a:gd name="connsiteY3" fmla="*/ 1740721 h 1740721"/>
              <a:gd name="connsiteX4" fmla="*/ 0 w 4339686"/>
              <a:gd name="connsiteY4" fmla="*/ 1740721 h 1740721"/>
              <a:gd name="connsiteX0" fmla="*/ 0 w 4339686"/>
              <a:gd name="connsiteY0" fmla="*/ 1740721 h 1740721"/>
              <a:gd name="connsiteX1" fmla="*/ 1437362 w 4339686"/>
              <a:gd name="connsiteY1" fmla="*/ 7315 h 1740721"/>
              <a:gd name="connsiteX2" fmla="*/ 4314157 w 4339686"/>
              <a:gd name="connsiteY2" fmla="*/ 0 h 1740721"/>
              <a:gd name="connsiteX3" fmla="*/ 4339686 w 4339686"/>
              <a:gd name="connsiteY3" fmla="*/ 1740721 h 1740721"/>
              <a:gd name="connsiteX4" fmla="*/ 0 w 4339686"/>
              <a:gd name="connsiteY4" fmla="*/ 1740721 h 1740721"/>
              <a:gd name="connsiteX0" fmla="*/ 0 w 4339686"/>
              <a:gd name="connsiteY0" fmla="*/ 1737432 h 1737432"/>
              <a:gd name="connsiteX1" fmla="*/ 1437362 w 4339686"/>
              <a:gd name="connsiteY1" fmla="*/ 4026 h 1737432"/>
              <a:gd name="connsiteX2" fmla="*/ 4310868 w 4339686"/>
              <a:gd name="connsiteY2" fmla="*/ 0 h 1737432"/>
              <a:gd name="connsiteX3" fmla="*/ 4339686 w 4339686"/>
              <a:gd name="connsiteY3" fmla="*/ 1737432 h 1737432"/>
              <a:gd name="connsiteX4" fmla="*/ 0 w 4339686"/>
              <a:gd name="connsiteY4" fmla="*/ 1737432 h 1737432"/>
              <a:gd name="connsiteX0" fmla="*/ 0 w 4311141"/>
              <a:gd name="connsiteY0" fmla="*/ 1737432 h 1747299"/>
              <a:gd name="connsiteX1" fmla="*/ 1437362 w 4311141"/>
              <a:gd name="connsiteY1" fmla="*/ 4026 h 1747299"/>
              <a:gd name="connsiteX2" fmla="*/ 4310868 w 4311141"/>
              <a:gd name="connsiteY2" fmla="*/ 0 h 1747299"/>
              <a:gd name="connsiteX3" fmla="*/ 4310084 w 4311141"/>
              <a:gd name="connsiteY3" fmla="*/ 1747299 h 1747299"/>
              <a:gd name="connsiteX4" fmla="*/ 0 w 4311141"/>
              <a:gd name="connsiteY4" fmla="*/ 1737432 h 1747299"/>
              <a:gd name="connsiteX0" fmla="*/ 0 w 4310873"/>
              <a:gd name="connsiteY0" fmla="*/ 1737432 h 1740720"/>
              <a:gd name="connsiteX1" fmla="*/ 1437362 w 4310873"/>
              <a:gd name="connsiteY1" fmla="*/ 4026 h 1740720"/>
              <a:gd name="connsiteX2" fmla="*/ 4310868 w 4310873"/>
              <a:gd name="connsiteY2" fmla="*/ 0 h 1740720"/>
              <a:gd name="connsiteX3" fmla="*/ 4128917 w 4310873"/>
              <a:gd name="connsiteY3" fmla="*/ 1740720 h 1740720"/>
              <a:gd name="connsiteX4" fmla="*/ 0 w 4310873"/>
              <a:gd name="connsiteY4" fmla="*/ 1737432 h 1740720"/>
              <a:gd name="connsiteX0" fmla="*/ 0 w 4311141"/>
              <a:gd name="connsiteY0" fmla="*/ 1737432 h 1740720"/>
              <a:gd name="connsiteX1" fmla="*/ 1437362 w 4311141"/>
              <a:gd name="connsiteY1" fmla="*/ 4026 h 1740720"/>
              <a:gd name="connsiteX2" fmla="*/ 4310868 w 4311141"/>
              <a:gd name="connsiteY2" fmla="*/ 0 h 1740720"/>
              <a:gd name="connsiteX3" fmla="*/ 4310084 w 4311141"/>
              <a:gd name="connsiteY3" fmla="*/ 1740720 h 1740720"/>
              <a:gd name="connsiteX4" fmla="*/ 0 w 4311141"/>
              <a:gd name="connsiteY4" fmla="*/ 1737432 h 1740720"/>
              <a:gd name="connsiteX0" fmla="*/ 0 w 4311141"/>
              <a:gd name="connsiteY0" fmla="*/ 1737432 h 1740720"/>
              <a:gd name="connsiteX1" fmla="*/ 1437362 w 4311141"/>
              <a:gd name="connsiteY1" fmla="*/ 4026 h 1740720"/>
              <a:gd name="connsiteX2" fmla="*/ 4310868 w 4311141"/>
              <a:gd name="connsiteY2" fmla="*/ 0 h 1740720"/>
              <a:gd name="connsiteX3" fmla="*/ 4310084 w 4311141"/>
              <a:gd name="connsiteY3" fmla="*/ 1740720 h 1740720"/>
              <a:gd name="connsiteX4" fmla="*/ 0 w 4311141"/>
              <a:gd name="connsiteY4" fmla="*/ 1737432 h 174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141" h="1740720">
                <a:moveTo>
                  <a:pt x="0" y="1737432"/>
                </a:moveTo>
                <a:lnTo>
                  <a:pt x="1437362" y="4026"/>
                </a:lnTo>
                <a:lnTo>
                  <a:pt x="4310868" y="0"/>
                </a:lnTo>
                <a:cubicBezTo>
                  <a:pt x="4312062" y="580240"/>
                  <a:pt x="4308890" y="1163769"/>
                  <a:pt x="4310084" y="1740720"/>
                </a:cubicBezTo>
                <a:lnTo>
                  <a:pt x="0" y="1737432"/>
                </a:lnTo>
                <a:close/>
              </a:path>
            </a:pathLst>
          </a:custGeom>
          <a:solidFill>
            <a:schemeClr val="bg1"/>
          </a:solidFill>
          <a:ln w="9525" cap="flat" cmpd="sng" algn="ctr">
            <a:noFill/>
            <a:prstDash val="solid"/>
            <a:round/>
            <a:headEnd type="none" w="med" len="med"/>
            <a:tailEnd type="none" w="med" len="med"/>
          </a:ln>
          <a:effectLst/>
          <a:extLst/>
        </p:spPr>
        <p:txBody>
          <a:bodyPr vert="horz" wrap="square" lIns="36000" tIns="36000" rIns="36000" bIns="36000" numCol="1" rtlCol="0" anchor="t" anchorCtr="0" compatLnSpc="1">
            <a:prstTxWarp prst="textNoShape">
              <a:avLst/>
            </a:prstTxWarp>
          </a:bodyPr>
          <a:lstStyle/>
          <a:p>
            <a:pPr marL="93663" marR="0" indent="-93663" algn="l" defTabSz="914400" rtl="0" eaLnBrk="0" fontAlgn="base" latinLnBrk="0" hangingPunct="0">
              <a:lnSpc>
                <a:spcPct val="100000"/>
              </a:lnSpc>
              <a:spcBef>
                <a:spcPct val="0"/>
              </a:spcBef>
              <a:spcAft>
                <a:spcPct val="0"/>
              </a:spcAft>
              <a:buClrTx/>
              <a:buSzTx/>
              <a:buFontTx/>
              <a:buNone/>
              <a:tabLst/>
            </a:pPr>
            <a:endParaRPr kumimoji="0" lang="it-IT" sz="1400" b="0" i="0" u="none" strike="noStrike" cap="none" normalizeH="0" baseline="0">
              <a:ln>
                <a:noFill/>
              </a:ln>
              <a:solidFill>
                <a:schemeClr val="tx1"/>
              </a:solidFill>
              <a:effectLst/>
              <a:latin typeface="Arial" panose="020B0604020202020204" pitchFamily="34" charset="0"/>
            </a:endParaRPr>
          </a:p>
        </p:txBody>
      </p:sp>
      <p:pic>
        <p:nvPicPr>
          <p:cNvPr id="18" name="Immagine 17"/>
          <p:cNvPicPr>
            <a:picLocks noChangeAspect="1"/>
          </p:cNvPicPr>
          <p:nvPr userDrawn="1"/>
        </p:nvPicPr>
        <p:blipFill>
          <a:blip r:embed="rId3" cstate="print"/>
          <a:stretch>
            <a:fillRect/>
          </a:stretch>
        </p:blipFill>
        <p:spPr>
          <a:xfrm>
            <a:off x="1535390" y="4649790"/>
            <a:ext cx="2101200" cy="613254"/>
          </a:xfrm>
          <a:prstGeom prst="rect">
            <a:avLst/>
          </a:prstGeom>
        </p:spPr>
      </p:pic>
      <p:pic>
        <p:nvPicPr>
          <p:cNvPr id="21" name="Immagine 20"/>
          <p:cNvPicPr>
            <a:picLocks noChangeAspect="1"/>
          </p:cNvPicPr>
          <p:nvPr userDrawn="1"/>
        </p:nvPicPr>
        <p:blipFill>
          <a:blip r:embed="rId4" cstate="print"/>
          <a:stretch>
            <a:fillRect/>
          </a:stretch>
        </p:blipFill>
        <p:spPr>
          <a:xfrm>
            <a:off x="254611" y="4670682"/>
            <a:ext cx="1026168" cy="545786"/>
          </a:xfrm>
          <a:prstGeom prst="rect">
            <a:avLst/>
          </a:prstGeom>
        </p:spPr>
      </p:pic>
    </p:spTree>
    <p:extLst>
      <p:ext uri="{BB962C8B-B14F-4D97-AF65-F5344CB8AC3E}">
        <p14:creationId xmlns:p14="http://schemas.microsoft.com/office/powerpoint/2010/main" val="1525005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Triangolo rettangolo 6">
            <a:extLst>
              <a:ext uri="{FF2B5EF4-FFF2-40B4-BE49-F238E27FC236}">
                <a16:creationId xmlns:a16="http://schemas.microsoft.com/office/drawing/2014/main" id="{29A49BB8-A2A5-46D0-9C40-8BDBFA9D521A}"/>
              </a:ext>
            </a:extLst>
          </p:cNvPr>
          <p:cNvSpPr/>
          <p:nvPr userDrawn="1"/>
        </p:nvSpPr>
        <p:spPr>
          <a:xfrm>
            <a:off x="8193360" y="1608446"/>
            <a:ext cx="504056" cy="1800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rettangolo 7">
            <a:extLst>
              <a:ext uri="{FF2B5EF4-FFF2-40B4-BE49-F238E27FC236}">
                <a16:creationId xmlns:a16="http://schemas.microsoft.com/office/drawing/2014/main" id="{AAEB9601-C4C8-4F20-B456-86984DF49DC1}"/>
              </a:ext>
            </a:extLst>
          </p:cNvPr>
          <p:cNvSpPr/>
          <p:nvPr userDrawn="1"/>
        </p:nvSpPr>
        <p:spPr>
          <a:xfrm flipH="1">
            <a:off x="5529064" y="1628800"/>
            <a:ext cx="1582920" cy="18002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4316ACA0-8C46-4590-B52A-907294FDC86A}"/>
              </a:ext>
            </a:extLst>
          </p:cNvPr>
          <p:cNvSpPr/>
          <p:nvPr userDrawn="1"/>
        </p:nvSpPr>
        <p:spPr>
          <a:xfrm>
            <a:off x="6984776" y="1628800"/>
            <a:ext cx="1280592" cy="1779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39534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DA3F13E4-BE0B-408C-8C8E-99945D59C59D}"/>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416496" y="121729"/>
            <a:ext cx="984656" cy="509017"/>
          </a:xfrm>
          <a:prstGeom prst="rect">
            <a:avLst/>
          </a:prstGeom>
        </p:spPr>
      </p:pic>
      <p:sp>
        <p:nvSpPr>
          <p:cNvPr id="9" name="CasellaDiTesto 8">
            <a:extLst>
              <a:ext uri="{FF2B5EF4-FFF2-40B4-BE49-F238E27FC236}">
                <a16:creationId xmlns:a16="http://schemas.microsoft.com/office/drawing/2014/main" id="{7FAAF204-5CD2-4DBD-9720-8E1CC1D9BF01}"/>
              </a:ext>
            </a:extLst>
          </p:cNvPr>
          <p:cNvSpPr txBox="1"/>
          <p:nvPr userDrawn="1"/>
        </p:nvSpPr>
        <p:spPr>
          <a:xfrm>
            <a:off x="9417496" y="6453336"/>
            <a:ext cx="506720" cy="307777"/>
          </a:xfrm>
          <a:prstGeom prst="rect">
            <a:avLst/>
          </a:prstGeom>
          <a:noFill/>
        </p:spPr>
        <p:txBody>
          <a:bodyPr wrap="square" rtlCol="0">
            <a:spAutoFit/>
          </a:bodyPr>
          <a:lstStyle/>
          <a:p>
            <a:fld id="{D3C9FD96-FF83-4124-9C28-565B62DE9C32}" type="slidenum">
              <a:rPr lang="it-IT" smtClean="0"/>
              <a:pPr/>
              <a:t>‹#›</a:t>
            </a:fld>
            <a:endParaRPr lang="it-IT" dirty="0"/>
          </a:p>
        </p:txBody>
      </p:sp>
      <p:sp>
        <p:nvSpPr>
          <p:cNvPr id="2" name="Rettangolo 1"/>
          <p:cNvSpPr/>
          <p:nvPr userDrawn="1"/>
        </p:nvSpPr>
        <p:spPr>
          <a:xfrm>
            <a:off x="8463176" y="-1"/>
            <a:ext cx="1442824" cy="83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8" name="Immagin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79430" y="-99392"/>
            <a:ext cx="1370114" cy="914048"/>
          </a:xfrm>
          <a:prstGeom prst="rect">
            <a:avLst/>
          </a:prstGeom>
        </p:spPr>
      </p:pic>
    </p:spTree>
    <p:extLst>
      <p:ext uri="{BB962C8B-B14F-4D97-AF65-F5344CB8AC3E}">
        <p14:creationId xmlns:p14="http://schemas.microsoft.com/office/powerpoint/2010/main" val="39957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lvl1pPr>
              <a:defRPr/>
            </a:lvl1pPr>
          </a:lstStyle>
          <a:p>
            <a:fld id="{26EA377E-3247-4042-A68C-6AEA0E4DC508}"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8B5353AB-9DFF-4636-B038-79AB25D93186}" type="slidenum">
              <a:rPr lang="it-IT"/>
              <a:pPr/>
              <a:t>‹#›</a:t>
            </a:fld>
            <a:endParaRPr lang="it-IT" dirty="0"/>
          </a:p>
        </p:txBody>
      </p:sp>
    </p:spTree>
    <p:extLst>
      <p:ext uri="{BB962C8B-B14F-4D97-AF65-F5344CB8AC3E}">
        <p14:creationId xmlns:p14="http://schemas.microsoft.com/office/powerpoint/2010/main" val="3457129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fld id="{F1CE122B-FF7B-49E4-B947-C4C9A25B272D}" type="datetimeFigureOut">
              <a:rPr lang="it-IT"/>
              <a:pPr/>
              <a:t>25/12/2018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BF066E30-1497-4CCE-9DC3-B4BCD74359B2}" type="slidenum">
              <a:rPr lang="it-IT"/>
              <a:pPr/>
              <a:t>‹#›</a:t>
            </a:fld>
            <a:endParaRPr lang="it-IT"/>
          </a:p>
        </p:txBody>
      </p:sp>
    </p:spTree>
    <p:extLst>
      <p:ext uri="{BB962C8B-B14F-4D97-AF65-F5344CB8AC3E}">
        <p14:creationId xmlns:p14="http://schemas.microsoft.com/office/powerpoint/2010/main" val="3478259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6"/>
            <a:ext cx="8543925"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82330" y="1681163"/>
            <a:ext cx="4190701"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2330" y="2505075"/>
            <a:ext cx="419070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14914" y="2505075"/>
            <a:ext cx="4211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fld id="{16DC6DD5-43AB-46BE-AC5F-F4D8CD1DED55}" type="datetimeFigureOut">
              <a:rPr lang="it-IT"/>
              <a:pPr/>
              <a:t>25/12/2018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fld id="{6EFDE6F5-D347-419C-9190-6949FE37F0CF}" type="slidenum">
              <a:rPr lang="it-IT"/>
              <a:pPr/>
              <a:t>‹#›</a:t>
            </a:fld>
            <a:endParaRPr lang="it-IT"/>
          </a:p>
        </p:txBody>
      </p:sp>
    </p:spTree>
    <p:extLst>
      <p:ext uri="{BB962C8B-B14F-4D97-AF65-F5344CB8AC3E}">
        <p14:creationId xmlns:p14="http://schemas.microsoft.com/office/powerpoint/2010/main" val="645165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fld id="{049E8542-9525-4166-831F-E39E8BF1CA85}" type="datetimeFigureOut">
              <a:rPr lang="it-IT"/>
              <a:pPr/>
              <a:t>25/12/2018</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fld id="{B2366A01-9099-417C-8D43-2D0B9C6EF72E}" type="slidenum">
              <a:rPr lang="it-IT"/>
              <a:pPr/>
              <a:t>‹#›</a:t>
            </a:fld>
            <a:endParaRPr lang="it-IT"/>
          </a:p>
        </p:txBody>
      </p:sp>
    </p:spTree>
    <p:extLst>
      <p:ext uri="{BB962C8B-B14F-4D97-AF65-F5344CB8AC3E}">
        <p14:creationId xmlns:p14="http://schemas.microsoft.com/office/powerpoint/2010/main" val="717671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F9A988-1440-410E-896F-B4A44F449BAE}" type="datetimeFigureOut">
              <a:rPr lang="it-IT"/>
              <a:pPr/>
              <a:t>25/12/2018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fld id="{D9FAA219-7C52-4BB1-94FA-3AF4ED67CE3A}" type="slidenum">
              <a:rPr lang="it-IT"/>
              <a:pPr/>
              <a:t>‹#›</a:t>
            </a:fld>
            <a:endParaRPr lang="it-IT"/>
          </a:p>
        </p:txBody>
      </p:sp>
    </p:spTree>
    <p:extLst>
      <p:ext uri="{BB962C8B-B14F-4D97-AF65-F5344CB8AC3E}">
        <p14:creationId xmlns:p14="http://schemas.microsoft.com/office/powerpoint/2010/main" val="120524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Elemento grafico 6">
            <a:extLst>
              <a:ext uri="{FF2B5EF4-FFF2-40B4-BE49-F238E27FC236}">
                <a16:creationId xmlns:a16="http://schemas.microsoft.com/office/drawing/2014/main" id="{DA3F13E4-BE0B-408C-8C8E-99945D59C59D}"/>
              </a:ext>
            </a:extLst>
          </p:cNvPr>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a:off x="416496" y="121729"/>
            <a:ext cx="984656" cy="509017"/>
          </a:xfrm>
          <a:prstGeom prst="rect">
            <a:avLst/>
          </a:prstGeom>
        </p:spPr>
      </p:pic>
      <p:sp>
        <p:nvSpPr>
          <p:cNvPr id="9" name="CasellaDiTesto 8">
            <a:extLst>
              <a:ext uri="{FF2B5EF4-FFF2-40B4-BE49-F238E27FC236}">
                <a16:creationId xmlns:a16="http://schemas.microsoft.com/office/drawing/2014/main" id="{7FAAF204-5CD2-4DBD-9720-8E1CC1D9BF01}"/>
              </a:ext>
            </a:extLst>
          </p:cNvPr>
          <p:cNvSpPr txBox="1"/>
          <p:nvPr userDrawn="1"/>
        </p:nvSpPr>
        <p:spPr>
          <a:xfrm>
            <a:off x="9417496" y="6453336"/>
            <a:ext cx="506720" cy="307777"/>
          </a:xfrm>
          <a:prstGeom prst="rect">
            <a:avLst/>
          </a:prstGeom>
          <a:noFill/>
        </p:spPr>
        <p:txBody>
          <a:bodyPr wrap="square" rtlCol="0">
            <a:spAutoFit/>
          </a:bodyPr>
          <a:lstStyle/>
          <a:p>
            <a:fld id="{D3C9FD96-FF83-4124-9C28-565B62DE9C32}" type="slidenum">
              <a:rPr lang="it-IT" smtClean="0"/>
              <a:pPr/>
              <a:t>‹#›</a:t>
            </a:fld>
            <a:endParaRPr lang="it-IT" dirty="0"/>
          </a:p>
        </p:txBody>
      </p:sp>
      <p:pic>
        <p:nvPicPr>
          <p:cNvPr id="6" name="Immagine 5">
            <a:extLst>
              <a:ext uri="{FF2B5EF4-FFF2-40B4-BE49-F238E27FC236}">
                <a16:creationId xmlns:a16="http://schemas.microsoft.com/office/drawing/2014/main" id="{0EE742BE-5902-45FA-B560-71C8A74D131C}"/>
              </a:ext>
            </a:extLst>
          </p:cNvPr>
          <p:cNvPicPr>
            <a:picLocks noChangeAspect="1"/>
          </p:cNvPicPr>
          <p:nvPr userDrawn="1"/>
        </p:nvPicPr>
        <p:blipFill>
          <a:blip r:embed="rId4" cstate="print"/>
          <a:stretch>
            <a:fillRect/>
          </a:stretch>
        </p:blipFill>
        <p:spPr>
          <a:xfrm>
            <a:off x="8985448" y="0"/>
            <a:ext cx="920552" cy="764704"/>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211340" y="987427"/>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fld id="{F12DF937-F312-47E9-ABE9-914643DAF6D2}" type="datetimeFigureOut">
              <a:rPr lang="it-IT"/>
              <a:pPr/>
              <a:t>25/12/2018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F18B8825-52AD-4EB0-878B-DCED62CDE3A7}" type="slidenum">
              <a:rPr lang="it-IT"/>
              <a:pPr/>
              <a:t>‹#›</a:t>
            </a:fld>
            <a:endParaRPr lang="it-IT"/>
          </a:p>
        </p:txBody>
      </p:sp>
    </p:spTree>
    <p:extLst>
      <p:ext uri="{BB962C8B-B14F-4D97-AF65-F5344CB8AC3E}">
        <p14:creationId xmlns:p14="http://schemas.microsoft.com/office/powerpoint/2010/main" val="3375740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211340" y="987427"/>
            <a:ext cx="5014912" cy="4873625"/>
          </a:xfrm>
        </p:spPr>
        <p:txBody>
          <a:bodyPr rtlCol="0">
            <a:normAutofit/>
          </a:bodyPr>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fld id="{47F12282-B505-4091-AE9D-B19BFFFFD63C}" type="datetimeFigureOut">
              <a:rPr lang="it-IT"/>
              <a:pPr/>
              <a:t>25/12/2018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8E1CAAFB-D746-496C-B3B7-6F50882A267A}" type="slidenum">
              <a:rPr lang="it-IT"/>
              <a:pPr/>
              <a:t>‹#›</a:t>
            </a:fld>
            <a:endParaRPr lang="it-IT"/>
          </a:p>
        </p:txBody>
      </p:sp>
    </p:spTree>
    <p:extLst>
      <p:ext uri="{BB962C8B-B14F-4D97-AF65-F5344CB8AC3E}">
        <p14:creationId xmlns:p14="http://schemas.microsoft.com/office/powerpoint/2010/main" val="2223091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fld id="{DAB4C003-ED21-4D26-9673-1A00A6546910}"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C951895-ED58-4C64-8D25-C4F4DCCC8053}" type="slidenum">
              <a:rPr lang="it-IT"/>
              <a:pPr/>
              <a:t>‹#›</a:t>
            </a:fld>
            <a:endParaRPr lang="it-IT"/>
          </a:p>
        </p:txBody>
      </p:sp>
    </p:spTree>
    <p:extLst>
      <p:ext uri="{BB962C8B-B14F-4D97-AF65-F5344CB8AC3E}">
        <p14:creationId xmlns:p14="http://schemas.microsoft.com/office/powerpoint/2010/main" val="4638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6"/>
            <a:ext cx="2135981"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1039" y="365126"/>
            <a:ext cx="6284119"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fld id="{E81B55A1-E748-4907-939A-A46278CFAE9D}"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EB8B6F88-05FD-4B72-8D53-75EF4B2D544D}" type="slidenum">
              <a:rPr lang="it-IT"/>
              <a:pPr/>
              <a:t>‹#›</a:t>
            </a:fld>
            <a:endParaRPr lang="it-IT"/>
          </a:p>
        </p:txBody>
      </p:sp>
      <p:sp>
        <p:nvSpPr>
          <p:cNvPr id="7" name="Pentagono 3">
            <a:extLst>
              <a:ext uri="{FF2B5EF4-FFF2-40B4-BE49-F238E27FC236}">
                <a16:creationId xmlns:a16="http://schemas.microsoft.com/office/drawing/2014/main" id="{0001A287-5890-43CD-A90A-DB92BB88948B}"/>
              </a:ext>
            </a:extLst>
          </p:cNvPr>
          <p:cNvSpPr/>
          <p:nvPr userDrawn="1"/>
        </p:nvSpPr>
        <p:spPr>
          <a:xfrm>
            <a:off x="4792662" y="2009775"/>
            <a:ext cx="5113337" cy="3814763"/>
          </a:xfrm>
          <a:prstGeom prst="homePlate">
            <a:avLst>
              <a:gd name="adj" fmla="val 0"/>
            </a:avLst>
          </a:prstGeom>
          <a:solidFill>
            <a:srgbClr val="E300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1270"/>
          </a:p>
        </p:txBody>
      </p:sp>
      <p:sp>
        <p:nvSpPr>
          <p:cNvPr id="8" name="Pentagono 4">
            <a:extLst>
              <a:ext uri="{FF2B5EF4-FFF2-40B4-BE49-F238E27FC236}">
                <a16:creationId xmlns:a16="http://schemas.microsoft.com/office/drawing/2014/main" id="{7C5CCF62-4DA1-4AD9-96F1-D8E844035754}"/>
              </a:ext>
            </a:extLst>
          </p:cNvPr>
          <p:cNvSpPr/>
          <p:nvPr userDrawn="1"/>
        </p:nvSpPr>
        <p:spPr>
          <a:xfrm>
            <a:off x="1241425" y="1963303"/>
            <a:ext cx="5213350" cy="3907706"/>
          </a:xfrm>
          <a:prstGeom prst="homePlate">
            <a:avLst>
              <a:gd name="adj" fmla="val 38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1270"/>
          </a:p>
        </p:txBody>
      </p:sp>
      <p:sp>
        <p:nvSpPr>
          <p:cNvPr id="9" name="Pentagono 5">
            <a:extLst>
              <a:ext uri="{FF2B5EF4-FFF2-40B4-BE49-F238E27FC236}">
                <a16:creationId xmlns:a16="http://schemas.microsoft.com/office/drawing/2014/main" id="{9BC58EA9-3EB2-4525-8ADC-0D0AF306F80B}"/>
              </a:ext>
            </a:extLst>
          </p:cNvPr>
          <p:cNvSpPr/>
          <p:nvPr userDrawn="1"/>
        </p:nvSpPr>
        <p:spPr>
          <a:xfrm>
            <a:off x="0" y="2009775"/>
            <a:ext cx="5265738" cy="3814763"/>
          </a:xfrm>
          <a:prstGeom prst="homePlate">
            <a:avLst>
              <a:gd name="adj" fmla="val 38191"/>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it-IT" sz="1270"/>
          </a:p>
        </p:txBody>
      </p:sp>
      <p:sp>
        <p:nvSpPr>
          <p:cNvPr id="10" name="CasellaDiTesto 4">
            <a:extLst>
              <a:ext uri="{FF2B5EF4-FFF2-40B4-BE49-F238E27FC236}">
                <a16:creationId xmlns:a16="http://schemas.microsoft.com/office/drawing/2014/main" id="{1455FE36-3F84-485B-B716-AF98B78D5294}"/>
              </a:ext>
            </a:extLst>
          </p:cNvPr>
          <p:cNvSpPr txBox="1">
            <a:spLocks noChangeArrowheads="1"/>
          </p:cNvSpPr>
          <p:nvPr userDrawn="1"/>
        </p:nvSpPr>
        <p:spPr bwMode="auto">
          <a:xfrm>
            <a:off x="6753225" y="3213100"/>
            <a:ext cx="2736850" cy="1066800"/>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it-IT" altLang="it-IT" sz="3266" b="1" dirty="0" err="1">
                <a:solidFill>
                  <a:schemeClr val="bg1"/>
                </a:solidFill>
                <a:ea typeface="+mn-ea"/>
                <a:cs typeface="Arial" panose="020B0604020202020204" pitchFamily="34" charset="0"/>
              </a:rPr>
              <a:t>Thank</a:t>
            </a:r>
            <a:r>
              <a:rPr lang="it-IT" altLang="it-IT" sz="3266" b="1" dirty="0">
                <a:solidFill>
                  <a:schemeClr val="bg1"/>
                </a:solidFill>
                <a:ea typeface="+mn-ea"/>
                <a:cs typeface="Arial" panose="020B0604020202020204" pitchFamily="34" charset="0"/>
              </a:rPr>
              <a:t> </a:t>
            </a:r>
            <a:r>
              <a:rPr lang="it-IT" altLang="it-IT" sz="3266" b="1" dirty="0" err="1">
                <a:solidFill>
                  <a:schemeClr val="bg1"/>
                </a:solidFill>
                <a:ea typeface="+mn-ea"/>
                <a:cs typeface="Arial" panose="020B0604020202020204" pitchFamily="34" charset="0"/>
              </a:rPr>
              <a:t>you</a:t>
            </a:r>
            <a:r>
              <a:rPr lang="it-IT" altLang="it-IT" sz="3266" b="1" dirty="0">
                <a:solidFill>
                  <a:schemeClr val="bg1"/>
                </a:solidFill>
                <a:ea typeface="+mn-ea"/>
                <a:cs typeface="Arial" panose="020B0604020202020204" pitchFamily="34" charset="0"/>
              </a:rPr>
              <a:t> for </a:t>
            </a:r>
          </a:p>
          <a:p>
            <a:pPr>
              <a:defRPr/>
            </a:pPr>
            <a:r>
              <a:rPr lang="it-IT" altLang="it-IT" sz="3266" b="1" dirty="0" err="1">
                <a:solidFill>
                  <a:schemeClr val="bg1"/>
                </a:solidFill>
                <a:ea typeface="+mn-ea"/>
                <a:cs typeface="Arial" panose="020B0604020202020204" pitchFamily="34" charset="0"/>
              </a:rPr>
              <a:t>your</a:t>
            </a:r>
            <a:r>
              <a:rPr lang="it-IT" altLang="it-IT" sz="3266" b="1" dirty="0">
                <a:solidFill>
                  <a:schemeClr val="bg1"/>
                </a:solidFill>
                <a:ea typeface="+mn-ea"/>
                <a:cs typeface="Arial" panose="020B0604020202020204" pitchFamily="34" charset="0"/>
              </a:rPr>
              <a:t> </a:t>
            </a:r>
            <a:r>
              <a:rPr lang="it-IT" altLang="it-IT" sz="3266" b="1" dirty="0" err="1">
                <a:solidFill>
                  <a:schemeClr val="bg1"/>
                </a:solidFill>
                <a:ea typeface="+mn-ea"/>
                <a:cs typeface="Arial" panose="020B0604020202020204" pitchFamily="34" charset="0"/>
              </a:rPr>
              <a:t>attention</a:t>
            </a:r>
            <a:endParaRPr lang="it-IT" altLang="it-IT" sz="3266" b="1" dirty="0">
              <a:solidFill>
                <a:schemeClr val="bg1"/>
              </a:solidFill>
              <a:ea typeface="+mn-ea"/>
              <a:cs typeface="Arial" panose="020B0604020202020204" pitchFamily="34" charset="0"/>
            </a:endParaRPr>
          </a:p>
        </p:txBody>
      </p:sp>
      <p:sp>
        <p:nvSpPr>
          <p:cNvPr id="11" name="CasellaDiTesto 6">
            <a:extLst>
              <a:ext uri="{FF2B5EF4-FFF2-40B4-BE49-F238E27FC236}">
                <a16:creationId xmlns:a16="http://schemas.microsoft.com/office/drawing/2014/main" id="{A123ADA2-BF79-4F87-ABD8-C978F12B1182}"/>
              </a:ext>
            </a:extLst>
          </p:cNvPr>
          <p:cNvSpPr txBox="1">
            <a:spLocks noChangeArrowheads="1"/>
          </p:cNvSpPr>
          <p:nvPr userDrawn="1"/>
        </p:nvSpPr>
        <p:spPr bwMode="auto">
          <a:xfrm>
            <a:off x="1915079" y="3061494"/>
            <a:ext cx="3441700" cy="1069524"/>
          </a:xfrm>
          <a:prstGeom prst="rect">
            <a:avLst/>
          </a:prstGeom>
          <a:noFill/>
          <a:ln>
            <a:noFill/>
          </a:ln>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defRPr/>
            </a:pPr>
            <a:r>
              <a:rPr lang="en-US" altLang="it-IT" sz="1270" b="1" dirty="0">
                <a:solidFill>
                  <a:schemeClr val="bg1"/>
                </a:solidFill>
                <a:ea typeface="+mn-ea"/>
                <a:cs typeface="Arial" panose="020B0604020202020204" pitchFamily="34" charset="0"/>
              </a:rPr>
              <a:t>Italian Trade Agency</a:t>
            </a:r>
          </a:p>
          <a:p>
            <a:pPr eaLnBrk="0" hangingPunct="0">
              <a:defRPr/>
            </a:pPr>
            <a:r>
              <a:rPr lang="en-US" altLang="it-IT" sz="1270" dirty="0">
                <a:solidFill>
                  <a:schemeClr val="bg1"/>
                </a:solidFill>
                <a:ea typeface="+mn-ea"/>
                <a:cs typeface="Arial" panose="020B0604020202020204" pitchFamily="34" charset="0"/>
              </a:rPr>
              <a:t>Via Liszt, 21</a:t>
            </a:r>
          </a:p>
          <a:p>
            <a:pPr eaLnBrk="0" hangingPunct="0">
              <a:defRPr/>
            </a:pPr>
            <a:r>
              <a:rPr lang="en-US" altLang="it-IT" sz="1270" dirty="0">
                <a:solidFill>
                  <a:schemeClr val="bg1"/>
                </a:solidFill>
                <a:ea typeface="+mn-ea"/>
                <a:cs typeface="Arial" panose="020B0604020202020204" pitchFamily="34" charset="0"/>
              </a:rPr>
              <a:t>00144 Roma</a:t>
            </a:r>
          </a:p>
          <a:p>
            <a:pPr eaLnBrk="0" hangingPunct="0">
              <a:defRPr/>
            </a:pPr>
            <a:r>
              <a:rPr lang="en-US" altLang="it-IT" sz="1270" dirty="0">
                <a:solidFill>
                  <a:schemeClr val="bg1"/>
                </a:solidFill>
                <a:ea typeface="+mn-ea"/>
                <a:cs typeface="Arial" panose="020B0604020202020204" pitchFamily="34" charset="0"/>
              </a:rPr>
              <a:t>Relazioni.esterne@ice.it</a:t>
            </a:r>
          </a:p>
          <a:p>
            <a:pPr eaLnBrk="0" hangingPunct="0">
              <a:defRPr/>
            </a:pPr>
            <a:r>
              <a:rPr lang="en-US" altLang="it-IT" sz="1270" dirty="0">
                <a:solidFill>
                  <a:schemeClr val="bg1"/>
                </a:solidFill>
                <a:ea typeface="+mn-ea"/>
                <a:cs typeface="Arial" panose="020B0604020202020204" pitchFamily="34" charset="0"/>
              </a:rPr>
              <a:t>www.ice.it</a:t>
            </a:r>
          </a:p>
        </p:txBody>
      </p:sp>
      <p:pic>
        <p:nvPicPr>
          <p:cNvPr id="12" name="Immagine 5">
            <a:extLst>
              <a:ext uri="{FF2B5EF4-FFF2-40B4-BE49-F238E27FC236}">
                <a16:creationId xmlns:a16="http://schemas.microsoft.com/office/drawing/2014/main" id="{132B2D6E-C916-427F-8AD0-3596E5E33364}"/>
              </a:ext>
            </a:extLst>
          </p:cNvPr>
          <p:cNvPicPr>
            <a:picLocks noChangeAspect="1"/>
          </p:cNvPicPr>
          <p:nvPr userDrawn="1"/>
        </p:nvPicPr>
        <p:blipFill>
          <a:blip r:embed="rId2" cstate="print"/>
          <a:srcRect/>
          <a:stretch>
            <a:fillRect/>
          </a:stretch>
        </p:blipFill>
        <p:spPr bwMode="auto">
          <a:xfrm>
            <a:off x="747474" y="3068960"/>
            <a:ext cx="927100" cy="566737"/>
          </a:xfrm>
          <a:prstGeom prst="rect">
            <a:avLst/>
          </a:prstGeom>
          <a:noFill/>
          <a:ln w="9525">
            <a:noFill/>
            <a:miter lim="800000"/>
            <a:headEnd/>
            <a:tailEnd/>
          </a:ln>
        </p:spPr>
      </p:pic>
      <p:cxnSp>
        <p:nvCxnSpPr>
          <p:cNvPr id="13" name="Connettore diritto 12">
            <a:extLst>
              <a:ext uri="{FF2B5EF4-FFF2-40B4-BE49-F238E27FC236}">
                <a16:creationId xmlns:a16="http://schemas.microsoft.com/office/drawing/2014/main" id="{A92ADA74-297F-4826-AEBA-3FF5922E9CFA}"/>
              </a:ext>
            </a:extLst>
          </p:cNvPr>
          <p:cNvCxnSpPr/>
          <p:nvPr userDrawn="1"/>
        </p:nvCxnSpPr>
        <p:spPr>
          <a:xfrm>
            <a:off x="1856656" y="3068960"/>
            <a:ext cx="0" cy="14401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Elemento grafico 13">
            <a:extLst>
              <a:ext uri="{FF2B5EF4-FFF2-40B4-BE49-F238E27FC236}">
                <a16:creationId xmlns:a16="http://schemas.microsoft.com/office/drawing/2014/main" id="{ACC238A9-C8FA-4038-AEC2-F8487CD1660A}"/>
              </a:ext>
            </a:extLst>
          </p:cNvPr>
          <p:cNvPicPr>
            <a:picLocks noChangeAspect="1"/>
          </p:cNvPicPr>
          <p:nvPr userDrawn="1"/>
        </p:nvPicPr>
        <p:blipFill>
          <a:blip r:embed="rId3" cstate="print">
            <a:extLst>
              <a:ext uri="{96DAC541-7B7A-43D3-8B79-37D633B846F1}">
                <asvg:svgBlip xmlns:asvg="http://schemas.microsoft.com/office/drawing/2016/SVG/main" r:embed="rId4"/>
              </a:ext>
            </a:extLst>
          </a:blip>
          <a:stretch>
            <a:fillRect/>
          </a:stretch>
        </p:blipFill>
        <p:spPr>
          <a:xfrm>
            <a:off x="992560" y="842768"/>
            <a:ext cx="1165982" cy="602753"/>
          </a:xfrm>
          <a:prstGeom prst="rect">
            <a:avLst/>
          </a:prstGeom>
        </p:spPr>
      </p:pic>
      <p:pic>
        <p:nvPicPr>
          <p:cNvPr id="15" name="Immagine 14">
            <a:extLst>
              <a:ext uri="{FF2B5EF4-FFF2-40B4-BE49-F238E27FC236}">
                <a16:creationId xmlns:a16="http://schemas.microsoft.com/office/drawing/2014/main" id="{E0C63FCF-4B74-4926-93DD-4C6DF65EB60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48456" y="737321"/>
            <a:ext cx="2264984" cy="708200"/>
          </a:xfrm>
          <a:prstGeom prst="rect">
            <a:avLst/>
          </a:prstGeom>
          <a:solidFill>
            <a:srgbClr val="2275AE"/>
          </a:solidFill>
        </p:spPr>
      </p:pic>
      <p:pic>
        <p:nvPicPr>
          <p:cNvPr id="16" name="Immagine 15">
            <a:extLst>
              <a:ext uri="{FF2B5EF4-FFF2-40B4-BE49-F238E27FC236}">
                <a16:creationId xmlns:a16="http://schemas.microsoft.com/office/drawing/2014/main" id="{758A1CFC-178A-4E0E-9D19-811D27E40499}"/>
              </a:ext>
            </a:extLst>
          </p:cNvPr>
          <p:cNvPicPr>
            <a:picLocks noChangeAspect="1"/>
          </p:cNvPicPr>
          <p:nvPr userDrawn="1"/>
        </p:nvPicPr>
        <p:blipFill>
          <a:blip r:embed="rId6" cstate="print"/>
          <a:stretch>
            <a:fillRect/>
          </a:stretch>
        </p:blipFill>
        <p:spPr>
          <a:xfrm>
            <a:off x="3753570" y="5946879"/>
            <a:ext cx="1415454" cy="591159"/>
          </a:xfrm>
          <a:prstGeom prst="rect">
            <a:avLst/>
          </a:prstGeom>
        </p:spPr>
      </p:pic>
      <p:pic>
        <p:nvPicPr>
          <p:cNvPr id="17" name="Immagine 16">
            <a:extLst>
              <a:ext uri="{FF2B5EF4-FFF2-40B4-BE49-F238E27FC236}">
                <a16:creationId xmlns:a16="http://schemas.microsoft.com/office/drawing/2014/main" id="{D532F4BF-B282-40C5-A699-545FBA1BB0AA}"/>
              </a:ext>
            </a:extLst>
          </p:cNvPr>
          <p:cNvPicPr>
            <a:picLocks noChangeAspect="1"/>
          </p:cNvPicPr>
          <p:nvPr userDrawn="1"/>
        </p:nvPicPr>
        <p:blipFill>
          <a:blip r:embed="rId7" cstate="print"/>
          <a:stretch>
            <a:fillRect/>
          </a:stretch>
        </p:blipFill>
        <p:spPr>
          <a:xfrm>
            <a:off x="3577000" y="842767"/>
            <a:ext cx="1776196" cy="602753"/>
          </a:xfrm>
          <a:prstGeom prst="rect">
            <a:avLst/>
          </a:prstGeom>
        </p:spPr>
      </p:pic>
    </p:spTree>
    <p:extLst>
      <p:ext uri="{BB962C8B-B14F-4D97-AF65-F5344CB8AC3E}">
        <p14:creationId xmlns:p14="http://schemas.microsoft.com/office/powerpoint/2010/main" val="1565058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fld id="{F7E1502E-DFE2-41A6-9104-41A154FEBB3E}"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4D32A606-B9C9-47CE-B42A-B72120A5D251}" type="slidenum">
              <a:rPr lang="it-IT"/>
              <a:pPr/>
              <a:t>‹#›</a:t>
            </a:fld>
            <a:endParaRPr lang="it-IT"/>
          </a:p>
        </p:txBody>
      </p:sp>
    </p:spTree>
    <p:extLst>
      <p:ext uri="{BB962C8B-B14F-4D97-AF65-F5344CB8AC3E}">
        <p14:creationId xmlns:p14="http://schemas.microsoft.com/office/powerpoint/2010/main" val="327377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3" indent="0">
              <a:buNone/>
              <a:defRPr sz="2000">
                <a:solidFill>
                  <a:schemeClr val="tx1">
                    <a:tint val="75000"/>
                  </a:schemeClr>
                </a:solidFill>
              </a:defRPr>
            </a:lvl2pPr>
            <a:lvl3pPr marL="914406" indent="0">
              <a:buNone/>
              <a:defRPr sz="1800">
                <a:solidFill>
                  <a:schemeClr val="tx1">
                    <a:tint val="75000"/>
                  </a:schemeClr>
                </a:solidFill>
              </a:defRPr>
            </a:lvl3pPr>
            <a:lvl4pPr marL="1371609" indent="0">
              <a:buNone/>
              <a:defRPr sz="1600">
                <a:solidFill>
                  <a:schemeClr val="tx1">
                    <a:tint val="75000"/>
                  </a:schemeClr>
                </a:solidFill>
              </a:defRPr>
            </a:lvl4pPr>
            <a:lvl5pPr marL="1828812" indent="0">
              <a:buNone/>
              <a:defRPr sz="1600">
                <a:solidFill>
                  <a:schemeClr val="tx1">
                    <a:tint val="75000"/>
                  </a:schemeClr>
                </a:solidFill>
              </a:defRPr>
            </a:lvl5pPr>
            <a:lvl6pPr marL="2286015" indent="0">
              <a:buNone/>
              <a:defRPr sz="1600">
                <a:solidFill>
                  <a:schemeClr val="tx1">
                    <a:tint val="75000"/>
                  </a:schemeClr>
                </a:solidFill>
              </a:defRPr>
            </a:lvl6pPr>
            <a:lvl7pPr marL="2743218" indent="0">
              <a:buNone/>
              <a:defRPr sz="1600">
                <a:solidFill>
                  <a:schemeClr val="tx1">
                    <a:tint val="75000"/>
                  </a:schemeClr>
                </a:solidFill>
              </a:defRPr>
            </a:lvl7pPr>
            <a:lvl8pPr marL="3200421" indent="0">
              <a:buNone/>
              <a:defRPr sz="1600">
                <a:solidFill>
                  <a:schemeClr val="tx1">
                    <a:tint val="75000"/>
                  </a:schemeClr>
                </a:solidFill>
              </a:defRPr>
            </a:lvl8pPr>
            <a:lvl9pPr marL="3657624"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lvl1pPr>
              <a:defRPr/>
            </a:lvl1pPr>
          </a:lstStyle>
          <a:p>
            <a:fld id="{26EA377E-3247-4042-A68C-6AEA0E4DC508}" type="datetimeFigureOut">
              <a:rPr lang="it-IT"/>
              <a:pPr/>
              <a:t>25/12/2018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8B5353AB-9DFF-4636-B038-79AB25D93186}" type="slidenum">
              <a:rPr lang="it-IT"/>
              <a:pPr/>
              <a:t>‹#›</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fld id="{F1CE122B-FF7B-49E4-B947-C4C9A25B272D}" type="datetimeFigureOut">
              <a:rPr lang="it-IT"/>
              <a:pPr/>
              <a:t>25/12/2018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BF066E30-1497-4CCE-9DC3-B4BCD74359B2}"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6"/>
            <a:ext cx="8543925"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82330" y="1681163"/>
            <a:ext cx="4190701"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82330" y="2505075"/>
            <a:ext cx="419070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3" indent="0">
              <a:buNone/>
              <a:defRPr sz="2000" b="1"/>
            </a:lvl2pPr>
            <a:lvl3pPr marL="914406" indent="0">
              <a:buNone/>
              <a:defRPr sz="1800" b="1"/>
            </a:lvl3pPr>
            <a:lvl4pPr marL="1371609" indent="0">
              <a:buNone/>
              <a:defRPr sz="1600" b="1"/>
            </a:lvl4pPr>
            <a:lvl5pPr marL="1828812" indent="0">
              <a:buNone/>
              <a:defRPr sz="1600" b="1"/>
            </a:lvl5pPr>
            <a:lvl6pPr marL="2286015" indent="0">
              <a:buNone/>
              <a:defRPr sz="1600" b="1"/>
            </a:lvl6pPr>
            <a:lvl7pPr marL="2743218" indent="0">
              <a:buNone/>
              <a:defRPr sz="1600" b="1"/>
            </a:lvl7pPr>
            <a:lvl8pPr marL="3200421" indent="0">
              <a:buNone/>
              <a:defRPr sz="1600" b="1"/>
            </a:lvl8pPr>
            <a:lvl9pPr marL="3657624"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14914" y="2505075"/>
            <a:ext cx="4211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fld id="{16DC6DD5-43AB-46BE-AC5F-F4D8CD1DED55}" type="datetimeFigureOut">
              <a:rPr lang="it-IT"/>
              <a:pPr/>
              <a:t>25/12/2018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fld id="{6EFDE6F5-D347-419C-9190-6949FE37F0CF}"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3"/>
          <p:cNvSpPr>
            <a:spLocks noGrp="1"/>
          </p:cNvSpPr>
          <p:nvPr>
            <p:ph type="dt" sz="half" idx="10"/>
          </p:nvPr>
        </p:nvSpPr>
        <p:spPr/>
        <p:txBody>
          <a:bodyPr/>
          <a:lstStyle>
            <a:lvl1pPr>
              <a:defRPr/>
            </a:lvl1pPr>
          </a:lstStyle>
          <a:p>
            <a:fld id="{049E8542-9525-4166-831F-E39E8BF1CA85}" type="datetimeFigureOut">
              <a:rPr lang="it-IT"/>
              <a:pPr/>
              <a:t>25/12/2018</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fld id="{B2366A01-9099-417C-8D43-2D0B9C6EF72E}"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CF9A988-1440-410E-896F-B4A44F449BAE}" type="datetimeFigureOut">
              <a:rPr lang="it-IT"/>
              <a:pPr/>
              <a:t>25/12/2018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fld id="{D9FAA219-7C52-4BB1-94FA-3AF4ED67CE3A}" type="slidenum">
              <a:rPr lang="it-IT"/>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211340" y="987427"/>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fld id="{F12DF937-F312-47E9-ABE9-914643DAF6D2}" type="datetimeFigureOut">
              <a:rPr lang="it-IT"/>
              <a:pPr/>
              <a:t>25/12/2018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F18B8825-52AD-4EB0-878B-DCED62CDE3A7}"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211340" y="987427"/>
            <a:ext cx="5014912" cy="4873625"/>
          </a:xfrm>
        </p:spPr>
        <p:txBody>
          <a:bodyPr rtlCol="0">
            <a:normAutofit/>
          </a:bodyPr>
          <a:lstStyle>
            <a:lvl1pPr marL="0" indent="0">
              <a:buNone/>
              <a:defRPr sz="3200"/>
            </a:lvl1pPr>
            <a:lvl2pPr marL="457203" indent="0">
              <a:buNone/>
              <a:defRPr sz="2800"/>
            </a:lvl2pPr>
            <a:lvl3pPr marL="914406" indent="0">
              <a:buNone/>
              <a:defRPr sz="2400"/>
            </a:lvl3pPr>
            <a:lvl4pPr marL="1371609" indent="0">
              <a:buNone/>
              <a:defRPr sz="2000"/>
            </a:lvl4pPr>
            <a:lvl5pPr marL="1828812" indent="0">
              <a:buNone/>
              <a:defRPr sz="2000"/>
            </a:lvl5pPr>
            <a:lvl6pPr marL="2286015" indent="0">
              <a:buNone/>
              <a:defRPr sz="2000"/>
            </a:lvl6pPr>
            <a:lvl7pPr marL="2743218" indent="0">
              <a:buNone/>
              <a:defRPr sz="2000"/>
            </a:lvl7pPr>
            <a:lvl8pPr marL="3200421" indent="0">
              <a:buNone/>
              <a:defRPr sz="2000"/>
            </a:lvl8pPr>
            <a:lvl9pPr marL="3657624"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3" indent="0">
              <a:buNone/>
              <a:defRPr sz="1400"/>
            </a:lvl2pPr>
            <a:lvl3pPr marL="914406" indent="0">
              <a:buNone/>
              <a:defRPr sz="1200"/>
            </a:lvl3pPr>
            <a:lvl4pPr marL="1371609" indent="0">
              <a:buNone/>
              <a:defRPr sz="1000"/>
            </a:lvl4pPr>
            <a:lvl5pPr marL="1828812" indent="0">
              <a:buNone/>
              <a:defRPr sz="1000"/>
            </a:lvl5pPr>
            <a:lvl6pPr marL="2286015" indent="0">
              <a:buNone/>
              <a:defRPr sz="1000"/>
            </a:lvl6pPr>
            <a:lvl7pPr marL="2743218" indent="0">
              <a:buNone/>
              <a:defRPr sz="1000"/>
            </a:lvl7pPr>
            <a:lvl8pPr marL="3200421" indent="0">
              <a:buNone/>
              <a:defRPr sz="1000"/>
            </a:lvl8pPr>
            <a:lvl9pPr marL="3657624" indent="0">
              <a:buNone/>
              <a:defRPr sz="10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fld id="{47F12282-B505-4091-AE9D-B19BFFFFD63C}" type="datetimeFigureOut">
              <a:rPr lang="it-IT"/>
              <a:pPr/>
              <a:t>25/12/2018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8E1CAAFB-D746-496C-B3B7-6F50882A267A}"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endParaRPr lang="en-US"/>
          </a:p>
        </p:txBody>
      </p:sp>
      <p:sp>
        <p:nvSpPr>
          <p:cNvPr id="10243"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27" charset="0"/>
                <a:ea typeface="Arial" pitchFamily="127" charset="0"/>
                <a:cs typeface="Arial" pitchFamily="127" charset="0"/>
              </a:defRPr>
            </a:lvl1pPr>
          </a:lstStyle>
          <a:p>
            <a:fld id="{77D6ED3E-C062-4929-961F-2E9C66CD1279}" type="datetimeFigureOut">
              <a:rPr lang="it-IT"/>
              <a:pPr/>
              <a:t>25/12/2018</a:t>
            </a:fld>
            <a:endParaRPr lang="it-IT"/>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Arial" panose="020B0604020202020204" pitchFamily="34" charset="0"/>
              </a:defRPr>
            </a:lvl1pPr>
          </a:lstStyle>
          <a:p>
            <a:pPr>
              <a:defRPr/>
            </a:pPr>
            <a:endParaRPr lang="it-IT"/>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27" charset="0"/>
                <a:ea typeface="Arial" pitchFamily="127" charset="0"/>
                <a:cs typeface="Arial" pitchFamily="127" charset="0"/>
              </a:defRPr>
            </a:lvl1pPr>
          </a:lstStyle>
          <a:p>
            <a:fld id="{6479F420-3D1B-432E-AF80-A4BCEA05975A}" type="slidenum">
              <a:rPr lang="it-IT"/>
              <a:pPr/>
              <a:t>‹#›</a:t>
            </a:fld>
            <a:endParaRPr lang="it-IT"/>
          </a:p>
        </p:txBody>
      </p:sp>
    </p:spTree>
  </p:cSld>
  <p:clrMap bg1="lt1" tx1="dk1" bg2="lt2" tx2="dk2" accent1="accent1" accent2="accent2" accent3="accent3" accent4="accent4" accent5="accent5" accent6="accent6" hlink="hlink" folHlink="folHlink"/>
  <p:sldLayoutIdLst>
    <p:sldLayoutId id="2147483822" r:id="rId1"/>
    <p:sldLayoutId id="2147483821" r:id="rId2"/>
    <p:sldLayoutId id="2147483820" r:id="rId3"/>
    <p:sldLayoutId id="2147483819" r:id="rId4"/>
    <p:sldLayoutId id="2147483818" r:id="rId5"/>
    <p:sldLayoutId id="2147483817" r:id="rId6"/>
    <p:sldLayoutId id="2147483816" r:id="rId7"/>
    <p:sldLayoutId id="2147483815" r:id="rId8"/>
    <p:sldLayoutId id="2147483814" r:id="rId9"/>
    <p:sldLayoutId id="2147483813" r:id="rId10"/>
    <p:sldLayoutId id="2147483812" r:id="rId11"/>
    <p:sldLayoutId id="2147483824" r:id="rId12"/>
  </p:sldLayoutIdLst>
  <p:txStyles>
    <p:title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itchFamily="127" charset="0"/>
        <a:buChar char="•"/>
        <a:defRPr sz="2700" kern="1200">
          <a:solidFill>
            <a:schemeClr val="tx1"/>
          </a:solidFill>
          <a:latin typeface="+mn-lt"/>
          <a:ea typeface="ＭＳ Ｐゴシック" pitchFamily="127" charset="-128"/>
          <a:cs typeface="ＭＳ Ｐゴシック" pitchFamily="127" charset="-128"/>
        </a:defRPr>
      </a:lvl1pPr>
      <a:lvl2pPr marL="684213" indent="-227013" algn="l" defTabSz="912813" rtl="0" eaLnBrk="0" fontAlgn="base" hangingPunct="0">
        <a:lnSpc>
          <a:spcPct val="90000"/>
        </a:lnSpc>
        <a:spcBef>
          <a:spcPts val="500"/>
        </a:spcBef>
        <a:spcAft>
          <a:spcPct val="0"/>
        </a:spcAft>
        <a:buFont typeface="Arial" pitchFamily="127" charset="0"/>
        <a:buChar char="•"/>
        <a:defRPr sz="2300" kern="1200">
          <a:solidFill>
            <a:schemeClr val="tx1"/>
          </a:solidFill>
          <a:latin typeface="+mn-lt"/>
          <a:ea typeface="ＭＳ Ｐゴシック" pitchFamily="127" charset="-128"/>
          <a:cs typeface="+mn-cs"/>
        </a:defRPr>
      </a:lvl2pPr>
      <a:lvl3pPr marL="1141413" indent="-227013" algn="l" defTabSz="912813" rtl="0" eaLnBrk="0" fontAlgn="base" hangingPunct="0">
        <a:lnSpc>
          <a:spcPct val="90000"/>
        </a:lnSpc>
        <a:spcBef>
          <a:spcPts val="500"/>
        </a:spcBef>
        <a:spcAft>
          <a:spcPct val="0"/>
        </a:spcAft>
        <a:buFont typeface="Arial" pitchFamily="127" charset="0"/>
        <a:buChar char="•"/>
        <a:defRPr sz="1900" kern="1200">
          <a:solidFill>
            <a:schemeClr val="tx1"/>
          </a:solidFill>
          <a:latin typeface="+mn-lt"/>
          <a:ea typeface="ＭＳ Ｐゴシック" pitchFamily="127" charset="-128"/>
          <a:cs typeface="+mn-cs"/>
        </a:defRPr>
      </a:lvl3pPr>
      <a:lvl4pPr marL="15986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4pPr>
      <a:lvl5pPr marL="20558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681038" y="365125"/>
            <a:ext cx="8543925"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endParaRPr lang="en-US"/>
          </a:p>
        </p:txBody>
      </p:sp>
      <p:sp>
        <p:nvSpPr>
          <p:cNvPr id="10243" name="Text Placeholder 2"/>
          <p:cNvSpPr>
            <a:spLocks noGrp="1"/>
          </p:cNvSpPr>
          <p:nvPr>
            <p:ph type="body" idx="1"/>
          </p:nvPr>
        </p:nvSpPr>
        <p:spPr bwMode="auto">
          <a:xfrm>
            <a:off x="681038" y="1825625"/>
            <a:ext cx="8543925"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681038" y="6356350"/>
            <a:ext cx="222885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27" charset="0"/>
                <a:ea typeface="Arial" pitchFamily="127" charset="0"/>
                <a:cs typeface="Arial" pitchFamily="127" charset="0"/>
              </a:defRPr>
            </a:lvl1pPr>
          </a:lstStyle>
          <a:p>
            <a:fld id="{77D6ED3E-C062-4929-961F-2E9C66CD1279}" type="datetimeFigureOut">
              <a:rPr lang="it-IT"/>
              <a:pPr/>
              <a:t>25/12/2018</a:t>
            </a:fld>
            <a:endParaRPr lang="it-IT"/>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Arial" panose="020B0604020202020204" pitchFamily="34" charset="0"/>
              </a:defRPr>
            </a:lvl1pPr>
          </a:lstStyle>
          <a:p>
            <a:pPr>
              <a:defRPr/>
            </a:pPr>
            <a:endParaRPr lang="it-IT"/>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27" charset="0"/>
                <a:ea typeface="Arial" pitchFamily="127" charset="0"/>
                <a:cs typeface="Arial" pitchFamily="127" charset="0"/>
              </a:defRPr>
            </a:lvl1pPr>
          </a:lstStyle>
          <a:p>
            <a:fld id="{6479F420-3D1B-432E-AF80-A4BCEA05975A}" type="slidenum">
              <a:rPr lang="it-IT"/>
              <a:pPr/>
              <a:t>‹#›</a:t>
            </a:fld>
            <a:endParaRPr lang="it-IT"/>
          </a:p>
        </p:txBody>
      </p:sp>
    </p:spTree>
    <p:extLst>
      <p:ext uri="{BB962C8B-B14F-4D97-AF65-F5344CB8AC3E}">
        <p14:creationId xmlns:p14="http://schemas.microsoft.com/office/powerpoint/2010/main" val="99791614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itchFamily="127" charset="0"/>
        <a:buChar char="•"/>
        <a:defRPr sz="2700" kern="1200">
          <a:solidFill>
            <a:schemeClr val="tx1"/>
          </a:solidFill>
          <a:latin typeface="+mn-lt"/>
          <a:ea typeface="ＭＳ Ｐゴシック" pitchFamily="127" charset="-128"/>
          <a:cs typeface="ＭＳ Ｐゴシック" pitchFamily="127" charset="-128"/>
        </a:defRPr>
      </a:lvl1pPr>
      <a:lvl2pPr marL="684213" indent="-227013" algn="l" defTabSz="912813" rtl="0" eaLnBrk="0" fontAlgn="base" hangingPunct="0">
        <a:lnSpc>
          <a:spcPct val="90000"/>
        </a:lnSpc>
        <a:spcBef>
          <a:spcPts val="500"/>
        </a:spcBef>
        <a:spcAft>
          <a:spcPct val="0"/>
        </a:spcAft>
        <a:buFont typeface="Arial" pitchFamily="127" charset="0"/>
        <a:buChar char="•"/>
        <a:defRPr sz="2300" kern="1200">
          <a:solidFill>
            <a:schemeClr val="tx1"/>
          </a:solidFill>
          <a:latin typeface="+mn-lt"/>
          <a:ea typeface="ＭＳ Ｐゴシック" pitchFamily="127" charset="-128"/>
          <a:cs typeface="+mn-cs"/>
        </a:defRPr>
      </a:lvl2pPr>
      <a:lvl3pPr marL="1141413" indent="-227013" algn="l" defTabSz="912813" rtl="0" eaLnBrk="0" fontAlgn="base" hangingPunct="0">
        <a:lnSpc>
          <a:spcPct val="90000"/>
        </a:lnSpc>
        <a:spcBef>
          <a:spcPts val="500"/>
        </a:spcBef>
        <a:spcAft>
          <a:spcPct val="0"/>
        </a:spcAft>
        <a:buFont typeface="Arial" pitchFamily="127" charset="0"/>
        <a:buChar char="•"/>
        <a:defRPr sz="1900" kern="1200">
          <a:solidFill>
            <a:schemeClr val="tx1"/>
          </a:solidFill>
          <a:latin typeface="+mn-lt"/>
          <a:ea typeface="ＭＳ Ｐゴシック" pitchFamily="127" charset="-128"/>
          <a:cs typeface="+mn-cs"/>
        </a:defRPr>
      </a:lvl3pPr>
      <a:lvl4pPr marL="15986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4pPr>
      <a:lvl5pPr marL="20558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6.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txBox="1">
            <a:spLocks/>
          </p:cNvSpPr>
          <p:nvPr/>
        </p:nvSpPr>
        <p:spPr bwMode="auto">
          <a:xfrm>
            <a:off x="151169" y="1340768"/>
            <a:ext cx="6408712" cy="800219"/>
          </a:xfrm>
          <a:prstGeom prst="rect">
            <a:avLst/>
          </a:prstGeom>
          <a:noFill/>
          <a:ln w="9525">
            <a:noFill/>
            <a:miter lim="800000"/>
            <a:headEnd/>
            <a:tailEnd/>
          </a:ln>
          <a:effectLst>
            <a:glow rad="139700">
              <a:schemeClr val="accent3">
                <a:satMod val="175000"/>
                <a:alpha val="40000"/>
              </a:schemeClr>
            </a:glow>
          </a:effectLst>
        </p:spPr>
        <p:txBody>
          <a:bodyPr wrap="square" lIns="0" tIns="0" rIns="0" bIns="0">
            <a:spAutoFit/>
          </a:bodyPr>
          <a:lstStyle>
            <a:lvl1pPr algn="l" rtl="0" eaLnBrk="0" fontAlgn="base" hangingPunct="0">
              <a:spcBef>
                <a:spcPct val="0"/>
              </a:spcBef>
              <a:spcAft>
                <a:spcPct val="0"/>
              </a:spcAft>
              <a:defRPr sz="4000" b="1" cap="all">
                <a:solidFill>
                  <a:srgbClr val="182F76"/>
                </a:solidFill>
                <a:latin typeface="+mj-lt"/>
                <a:ea typeface="+mj-ea"/>
                <a:cs typeface="+mj-cs"/>
              </a:defRPr>
            </a:lvl1pPr>
            <a:lvl2pPr algn="l" rtl="0" eaLnBrk="0" fontAlgn="base" hangingPunct="0">
              <a:spcBef>
                <a:spcPct val="0"/>
              </a:spcBef>
              <a:spcAft>
                <a:spcPct val="0"/>
              </a:spcAft>
              <a:defRPr sz="2800" b="1">
                <a:solidFill>
                  <a:srgbClr val="182F76"/>
                </a:solidFill>
                <a:latin typeface="Arial" charset="0"/>
                <a:ea typeface="MS PGothic" pitchFamily="34" charset="-128"/>
                <a:cs typeface="Arial" charset="0"/>
              </a:defRPr>
            </a:lvl2pPr>
            <a:lvl3pPr algn="l" rtl="0" eaLnBrk="0" fontAlgn="base" hangingPunct="0">
              <a:spcBef>
                <a:spcPct val="0"/>
              </a:spcBef>
              <a:spcAft>
                <a:spcPct val="0"/>
              </a:spcAft>
              <a:defRPr sz="2800" b="1">
                <a:solidFill>
                  <a:srgbClr val="182F76"/>
                </a:solidFill>
                <a:latin typeface="Arial" charset="0"/>
                <a:ea typeface="MS PGothic" pitchFamily="34" charset="-128"/>
                <a:cs typeface="Arial" charset="0"/>
              </a:defRPr>
            </a:lvl3pPr>
            <a:lvl4pPr algn="l" rtl="0" eaLnBrk="0" fontAlgn="base" hangingPunct="0">
              <a:spcBef>
                <a:spcPct val="0"/>
              </a:spcBef>
              <a:spcAft>
                <a:spcPct val="0"/>
              </a:spcAft>
              <a:defRPr sz="2800" b="1">
                <a:solidFill>
                  <a:srgbClr val="182F76"/>
                </a:solidFill>
                <a:latin typeface="Arial" charset="0"/>
                <a:ea typeface="MS PGothic" pitchFamily="34" charset="-128"/>
                <a:cs typeface="Arial" charset="0"/>
              </a:defRPr>
            </a:lvl4pPr>
            <a:lvl5pPr algn="l" rtl="0" eaLnBrk="0" fontAlgn="base" hangingPunct="0">
              <a:spcBef>
                <a:spcPct val="0"/>
              </a:spcBef>
              <a:spcAft>
                <a:spcPct val="0"/>
              </a:spcAft>
              <a:defRPr sz="2800" b="1">
                <a:solidFill>
                  <a:srgbClr val="182F76"/>
                </a:solidFill>
                <a:latin typeface="Arial" charset="0"/>
                <a:ea typeface="MS PGothic" pitchFamily="34" charset="-128"/>
                <a:cs typeface="Arial" charset="0"/>
              </a:defRPr>
            </a:lvl5pPr>
            <a:lvl6pPr marL="457200" algn="l" rtl="0" fontAlgn="base">
              <a:spcBef>
                <a:spcPct val="0"/>
              </a:spcBef>
              <a:spcAft>
                <a:spcPct val="0"/>
              </a:spcAft>
              <a:defRPr sz="2800" b="1">
                <a:solidFill>
                  <a:srgbClr val="182F76"/>
                </a:solidFill>
                <a:latin typeface="Arial" charset="0"/>
                <a:ea typeface="MS PGothic" pitchFamily="34" charset="-128"/>
                <a:cs typeface="Arial" charset="0"/>
              </a:defRPr>
            </a:lvl6pPr>
            <a:lvl7pPr marL="914400" algn="l" rtl="0" fontAlgn="base">
              <a:spcBef>
                <a:spcPct val="0"/>
              </a:spcBef>
              <a:spcAft>
                <a:spcPct val="0"/>
              </a:spcAft>
              <a:defRPr sz="2800" b="1">
                <a:solidFill>
                  <a:srgbClr val="182F76"/>
                </a:solidFill>
                <a:latin typeface="Arial" charset="0"/>
                <a:ea typeface="MS PGothic" pitchFamily="34" charset="-128"/>
                <a:cs typeface="Arial" charset="0"/>
              </a:defRPr>
            </a:lvl7pPr>
            <a:lvl8pPr marL="1371600" algn="l" rtl="0" fontAlgn="base">
              <a:spcBef>
                <a:spcPct val="0"/>
              </a:spcBef>
              <a:spcAft>
                <a:spcPct val="0"/>
              </a:spcAft>
              <a:defRPr sz="2800" b="1">
                <a:solidFill>
                  <a:srgbClr val="182F76"/>
                </a:solidFill>
                <a:latin typeface="Arial" charset="0"/>
                <a:ea typeface="MS PGothic" pitchFamily="34" charset="-128"/>
                <a:cs typeface="Arial" charset="0"/>
              </a:defRPr>
            </a:lvl8pPr>
            <a:lvl9pPr marL="1828800" algn="l" rtl="0" fontAlgn="base">
              <a:spcBef>
                <a:spcPct val="0"/>
              </a:spcBef>
              <a:spcAft>
                <a:spcPct val="0"/>
              </a:spcAft>
              <a:defRPr sz="2800" b="1">
                <a:solidFill>
                  <a:srgbClr val="182F76"/>
                </a:solidFill>
                <a:latin typeface="Arial" charset="0"/>
                <a:ea typeface="MS PGothic" pitchFamily="34" charset="-128"/>
                <a:cs typeface="Arial" charset="0"/>
              </a:defRPr>
            </a:lvl9pPr>
          </a:lstStyle>
          <a:p>
            <a:r>
              <a:rPr lang="en-US" sz="3200" i="1" dirty="0">
                <a:solidFill>
                  <a:schemeClr val="bg1"/>
                </a:solidFill>
                <a:latin typeface="Arial" panose="020B0604020202020204" pitchFamily="34" charset="0"/>
                <a:cs typeface="Arial" panose="020B0604020202020204" pitchFamily="34" charset="0"/>
              </a:rPr>
              <a:t>INVEST IN ITALY </a:t>
            </a:r>
          </a:p>
          <a:p>
            <a:endParaRPr lang="it-IT" sz="2000" i="1" cap="none" dirty="0">
              <a:solidFill>
                <a:schemeClr val="bg1"/>
              </a:solidFill>
              <a:latin typeface="Arial" panose="020B0604020202020204" pitchFamily="34" charset="0"/>
              <a:cs typeface="Arial" panose="020B0604020202020204" pitchFamily="34" charset="0"/>
            </a:endParaRPr>
          </a:p>
        </p:txBody>
      </p:sp>
      <p:sp>
        <p:nvSpPr>
          <p:cNvPr id="31" name="Rectangle 45"/>
          <p:cNvSpPr txBox="1">
            <a:spLocks noChangeArrowheads="1"/>
          </p:cNvSpPr>
          <p:nvPr/>
        </p:nvSpPr>
        <p:spPr bwMode="auto">
          <a:xfrm>
            <a:off x="151168" y="2567643"/>
            <a:ext cx="4297776" cy="2154436"/>
          </a:xfrm>
          <a:prstGeom prst="rect">
            <a:avLst/>
          </a:prstGeom>
          <a:noFill/>
          <a:ln>
            <a:noFill/>
          </a:ln>
          <a:effectLst/>
          <a:extLst/>
        </p:spPr>
        <p:txBody>
          <a:bodyPr wrap="square" lIns="0" tIns="0" rIns="0" bIns="0">
            <a:spAutoFit/>
          </a:bodyPr>
          <a:lstStyle>
            <a:lvl1pPr marL="0" indent="0" algn="l" rtl="0" eaLnBrk="1" fontAlgn="base" hangingPunct="1">
              <a:spcBef>
                <a:spcPct val="0"/>
              </a:spcBef>
              <a:spcAft>
                <a:spcPct val="0"/>
              </a:spcAft>
              <a:buFontTx/>
              <a:buNone/>
              <a:defRPr kumimoji="0" sz="2000" b="1" kern="1200">
                <a:solidFill>
                  <a:schemeClr val="bg1"/>
                </a:solidFill>
                <a:latin typeface="+mj-lt"/>
                <a:ea typeface="MS PGothic" panose="020B0600070205080204" pitchFamily="34" charset="-128"/>
                <a:cs typeface="+mn-cs"/>
              </a:defRPr>
            </a:lvl1pPr>
            <a:lvl2pPr marL="234950" indent="-100013" algn="l" rtl="0" eaLnBrk="1" fontAlgn="base" hangingPunct="1">
              <a:spcBef>
                <a:spcPct val="0"/>
              </a:spcBef>
              <a:spcAft>
                <a:spcPct val="0"/>
              </a:spcAft>
              <a:buFont typeface="Arial" panose="020B0604020202020204" pitchFamily="34" charset="0"/>
              <a:buChar char="-"/>
              <a:defRPr kumimoji="1" sz="1600" kern="1200">
                <a:solidFill>
                  <a:schemeClr val="tx1"/>
                </a:solidFill>
                <a:latin typeface="+mn-lt"/>
                <a:ea typeface="+mn-ea"/>
                <a:cs typeface="+mn-cs"/>
              </a:defRPr>
            </a:lvl2pPr>
            <a:lvl3pPr marL="354013" indent="-109538" algn="l" rtl="0" eaLnBrk="1" fontAlgn="base" hangingPunct="1">
              <a:spcBef>
                <a:spcPct val="0"/>
              </a:spcBef>
              <a:spcAft>
                <a:spcPct val="0"/>
              </a:spcAft>
              <a:buFont typeface="Arial" panose="020B0604020202020204" pitchFamily="34" charset="0"/>
              <a:buChar char="."/>
              <a:defRPr kumimoji="1" sz="1600" kern="1200">
                <a:solidFill>
                  <a:schemeClr val="tx1"/>
                </a:solidFill>
                <a:latin typeface="+mn-lt"/>
                <a:ea typeface="+mn-ea"/>
                <a:cs typeface="+mn-cs"/>
              </a:defRPr>
            </a:lvl3pPr>
            <a:lvl4pPr marL="1598613" indent="-227013" algn="l" defTabSz="760413" rtl="0" eaLnBrk="1" fontAlgn="base" hangingPunct="1">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2055813" indent="-227013" algn="l" defTabSz="760413" rtl="0" eaLnBrk="1" fontAlgn="base" hangingPunct="1">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585"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83"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80"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77" indent="-228599" algn="l" defTabSz="9143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it-IT" sz="3200" dirty="0">
                <a:solidFill>
                  <a:srgbClr val="339966"/>
                </a:solidFill>
                <a:latin typeface="Arial" panose="020B0604020202020204" pitchFamily="34" charset="0"/>
                <a:cs typeface="Arial" panose="020B0604020202020204" pitchFamily="34" charset="0"/>
              </a:rPr>
              <a:t>Investment opportunities in Italy</a:t>
            </a:r>
          </a:p>
          <a:p>
            <a:endParaRPr lang="en-US" sz="1600" dirty="0">
              <a:solidFill>
                <a:srgbClr val="339966"/>
              </a:solidFill>
              <a:latin typeface="Arial" panose="020B0604020202020204" pitchFamily="34" charset="0"/>
              <a:cs typeface="Arial" panose="020B0604020202020204" pitchFamily="34" charset="0"/>
            </a:endParaRPr>
          </a:p>
          <a:p>
            <a:r>
              <a:rPr lang="en-US" sz="2800" dirty="0">
                <a:solidFill>
                  <a:srgbClr val="FF0000"/>
                </a:solidFill>
                <a:latin typeface="Arial" panose="020B0604020202020204" pitchFamily="34" charset="0"/>
                <a:cs typeface="Arial" panose="020B0604020202020204" pitchFamily="34" charset="0"/>
              </a:rPr>
              <a:t>Logistics</a:t>
            </a:r>
          </a:p>
          <a:p>
            <a:endParaRPr lang="en-US" sz="3200" dirty="0">
              <a:solidFill>
                <a:srgbClr val="339966"/>
              </a:solidFill>
              <a:latin typeface="Arial" panose="020B0604020202020204" pitchFamily="34" charset="0"/>
              <a:cs typeface="Arial" panose="020B0604020202020204" pitchFamily="34" charset="0"/>
            </a:endParaRPr>
          </a:p>
        </p:txBody>
      </p:sp>
      <p:pic>
        <p:nvPicPr>
          <p:cNvPr id="9" name="Immagine 8"/>
          <p:cNvPicPr>
            <a:picLocks noChangeAspect="1"/>
          </p:cNvPicPr>
          <p:nvPr/>
        </p:nvPicPr>
        <p:blipFill>
          <a:blip r:embed="rId3" cstate="print"/>
          <a:stretch>
            <a:fillRect/>
          </a:stretch>
        </p:blipFill>
        <p:spPr>
          <a:xfrm>
            <a:off x="7257256" y="2126017"/>
            <a:ext cx="1512168" cy="631551"/>
          </a:xfrm>
          <a:prstGeom prst="rect">
            <a:avLst/>
          </a:prstGeom>
        </p:spPr>
      </p:pic>
    </p:spTree>
    <p:extLst>
      <p:ext uri="{BB962C8B-B14F-4D97-AF65-F5344CB8AC3E}">
        <p14:creationId xmlns:p14="http://schemas.microsoft.com/office/powerpoint/2010/main" val="302308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INFRASTRUCTURE</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OPPORTUNITIES</a:t>
            </a:r>
          </a:p>
        </p:txBody>
      </p:sp>
      <p:sp>
        <p:nvSpPr>
          <p:cNvPr id="23" name="CasellaDiTesto 22"/>
          <p:cNvSpPr txBox="1"/>
          <p:nvPr/>
        </p:nvSpPr>
        <p:spPr>
          <a:xfrm>
            <a:off x="6487040" y="1142984"/>
            <a:ext cx="3403448"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dirty="0">
                <a:solidFill>
                  <a:prstClr val="black"/>
                </a:solidFill>
              </a:rPr>
              <a:t>Trieste Pier VIII – </a:t>
            </a:r>
            <a:r>
              <a:rPr lang="it-IT" sz="1200" dirty="0" err="1">
                <a:solidFill>
                  <a:prstClr val="black"/>
                </a:solidFill>
              </a:rPr>
              <a:t>Logistics</a:t>
            </a:r>
            <a:r>
              <a:rPr lang="it-IT" sz="1200" dirty="0">
                <a:solidFill>
                  <a:prstClr val="black"/>
                </a:solidFill>
              </a:rPr>
              <a:t> </a:t>
            </a:r>
            <a:r>
              <a:rPr lang="it-IT" sz="1200" dirty="0" err="1">
                <a:solidFill>
                  <a:prstClr val="black"/>
                </a:solidFill>
              </a:rPr>
              <a:t>Platform</a:t>
            </a:r>
            <a:endParaRPr lang="it-IT" sz="1200" dirty="0">
              <a:solidFill>
                <a:prstClr val="black"/>
              </a:solidFill>
            </a:endParaRPr>
          </a:p>
          <a:p>
            <a:pPr marL="285750" indent="-285750">
              <a:buFont typeface="Arial" panose="020B0604020202020204" pitchFamily="34" charset="0"/>
              <a:buChar char="•"/>
              <a:defRPr/>
            </a:pPr>
            <a:r>
              <a:rPr lang="it-IT" sz="1200" dirty="0">
                <a:solidFill>
                  <a:prstClr val="black"/>
                </a:solidFill>
              </a:rPr>
              <a:t>Taranto </a:t>
            </a:r>
            <a:r>
              <a:rPr lang="it-IT" sz="1200" dirty="0" err="1">
                <a:solidFill>
                  <a:prstClr val="black"/>
                </a:solidFill>
              </a:rPr>
              <a:t>Logistics</a:t>
            </a:r>
            <a:r>
              <a:rPr lang="it-IT" sz="1200" dirty="0">
                <a:solidFill>
                  <a:prstClr val="black"/>
                </a:solidFill>
              </a:rPr>
              <a:t> </a:t>
            </a:r>
            <a:r>
              <a:rPr lang="it-IT" sz="1200" dirty="0" err="1">
                <a:solidFill>
                  <a:prstClr val="black"/>
                </a:solidFill>
              </a:rPr>
              <a:t>Platform</a:t>
            </a:r>
            <a:endParaRPr lang="it-IT" sz="1200" dirty="0">
              <a:solidFill>
                <a:prstClr val="black"/>
              </a:solidFill>
            </a:endParaRPr>
          </a:p>
        </p:txBody>
      </p:sp>
      <p:sp>
        <p:nvSpPr>
          <p:cNvPr id="24" name="CasellaDiTesto 23"/>
          <p:cNvSpPr txBox="1"/>
          <p:nvPr/>
        </p:nvSpPr>
        <p:spPr>
          <a:xfrm>
            <a:off x="6487040" y="2181517"/>
            <a:ext cx="3650536"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dirty="0">
                <a:solidFill>
                  <a:prstClr val="black"/>
                </a:solidFill>
              </a:rPr>
              <a:t>Taranto </a:t>
            </a:r>
            <a:r>
              <a:rPr lang="it-IT" sz="1200" dirty="0" err="1">
                <a:solidFill>
                  <a:prstClr val="black"/>
                </a:solidFill>
              </a:rPr>
              <a:t>Distripark</a:t>
            </a:r>
            <a:endParaRPr lang="it-IT" sz="1200" dirty="0">
              <a:solidFill>
                <a:prstClr val="black"/>
              </a:solidFill>
            </a:endParaRPr>
          </a:p>
          <a:p>
            <a:pPr marL="285750" indent="-285750">
              <a:buFont typeface="Arial" panose="020B0604020202020204" pitchFamily="34" charset="0"/>
              <a:buChar char="•"/>
              <a:defRPr/>
            </a:pPr>
            <a:r>
              <a:rPr lang="it-IT" sz="1200" dirty="0">
                <a:solidFill>
                  <a:prstClr val="black"/>
                </a:solidFill>
              </a:rPr>
              <a:t>Porto </a:t>
            </a:r>
            <a:r>
              <a:rPr lang="it-IT" sz="1200" dirty="0" err="1">
                <a:solidFill>
                  <a:prstClr val="black"/>
                </a:solidFill>
              </a:rPr>
              <a:t>Nogaro</a:t>
            </a:r>
            <a:r>
              <a:rPr lang="it-IT" sz="1200" dirty="0">
                <a:solidFill>
                  <a:prstClr val="black"/>
                </a:solidFill>
              </a:rPr>
              <a:t> </a:t>
            </a:r>
            <a:r>
              <a:rPr lang="it-IT" sz="1200" dirty="0" err="1">
                <a:solidFill>
                  <a:prstClr val="black"/>
                </a:solidFill>
              </a:rPr>
              <a:t>Logistics</a:t>
            </a:r>
            <a:r>
              <a:rPr lang="it-IT" sz="1200" dirty="0">
                <a:solidFill>
                  <a:prstClr val="black"/>
                </a:solidFill>
              </a:rPr>
              <a:t> Park</a:t>
            </a:r>
          </a:p>
        </p:txBody>
      </p:sp>
      <p:sp>
        <p:nvSpPr>
          <p:cNvPr id="25" name="CasellaDiTesto 24"/>
          <p:cNvSpPr txBox="1"/>
          <p:nvPr/>
        </p:nvSpPr>
        <p:spPr>
          <a:xfrm>
            <a:off x="6487040" y="3324525"/>
            <a:ext cx="3403448" cy="461665"/>
          </a:xfrm>
          <a:prstGeom prst="rect">
            <a:avLst/>
          </a:prstGeom>
          <a:noFill/>
        </p:spPr>
        <p:txBody>
          <a:bodyPr wrap="square" rtlCol="0">
            <a:spAutoFit/>
          </a:bodyPr>
          <a:lstStyle/>
          <a:p>
            <a:pPr marL="285750" marR="0" lvl="0" indent="-285750" defTabSz="914400" eaLnBrk="1" latinLnBrk="0" hangingPunct="1">
              <a:lnSpc>
                <a:spcPct val="100000"/>
              </a:lnSpc>
              <a:buClrTx/>
              <a:buSzTx/>
              <a:buFont typeface="Arial" panose="020B0604020202020204" pitchFamily="34" charset="0"/>
              <a:buChar char="•"/>
              <a:tabLst/>
              <a:defRPr/>
            </a:pPr>
            <a:r>
              <a:rPr lang="it-IT" sz="1200" b="1" dirty="0">
                <a:solidFill>
                  <a:srgbClr val="FF0000"/>
                </a:solidFill>
              </a:rPr>
              <a:t>Lamezia Terme </a:t>
            </a:r>
            <a:r>
              <a:rPr lang="it-IT" sz="1200" b="1" dirty="0" err="1">
                <a:solidFill>
                  <a:srgbClr val="FF0000"/>
                </a:solidFill>
              </a:rPr>
              <a:t>Intermodal</a:t>
            </a:r>
            <a:r>
              <a:rPr lang="it-IT" sz="1200" b="1" dirty="0">
                <a:solidFill>
                  <a:srgbClr val="FF0000"/>
                </a:solidFill>
              </a:rPr>
              <a:t> </a:t>
            </a:r>
            <a:r>
              <a:rPr lang="it-IT" sz="1200" b="1" dirty="0" err="1">
                <a:solidFill>
                  <a:srgbClr val="FF0000"/>
                </a:solidFill>
              </a:rPr>
              <a:t>Platform</a:t>
            </a:r>
            <a:endParaRPr lang="it-IT" sz="1200" b="1" dirty="0">
              <a:solidFill>
                <a:srgbClr val="FF0000"/>
              </a:solidFill>
            </a:endParaRPr>
          </a:p>
          <a:p>
            <a:pPr marL="285750" marR="0" lvl="0" indent="-285750" defTabSz="914400" eaLnBrk="1" latinLnBrk="0" hangingPunct="1">
              <a:lnSpc>
                <a:spcPct val="100000"/>
              </a:lnSpc>
              <a:buClrTx/>
              <a:buSzTx/>
              <a:buFont typeface="Arial" panose="020B0604020202020204" pitchFamily="34" charset="0"/>
              <a:buChar char="•"/>
              <a:tabLst/>
              <a:defRPr/>
            </a:pPr>
            <a:r>
              <a:rPr lang="it-IT" sz="1200" b="1" dirty="0">
                <a:solidFill>
                  <a:srgbClr val="FF0000"/>
                </a:solidFill>
              </a:rPr>
              <a:t>New Bergamo Cargo Terminal</a:t>
            </a:r>
          </a:p>
        </p:txBody>
      </p:sp>
      <p:sp>
        <p:nvSpPr>
          <p:cNvPr id="26" name="CasellaDiTesto 25"/>
          <p:cNvSpPr txBox="1"/>
          <p:nvPr/>
        </p:nvSpPr>
        <p:spPr>
          <a:xfrm>
            <a:off x="6487040" y="4580761"/>
            <a:ext cx="3403448" cy="27699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Nola</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Freight</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Village</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’s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Development</a:t>
            </a:r>
            <a:endParaRPr lang="it-IT" sz="1200" dirty="0">
              <a:solidFill>
                <a:prstClr val="black"/>
              </a:solidFill>
            </a:endParaRPr>
          </a:p>
        </p:txBody>
      </p:sp>
      <p:grpSp>
        <p:nvGrpSpPr>
          <p:cNvPr id="2" name="Gruppo 27"/>
          <p:cNvGrpSpPr/>
          <p:nvPr/>
        </p:nvGrpSpPr>
        <p:grpSpPr>
          <a:xfrm>
            <a:off x="359149" y="1859485"/>
            <a:ext cx="2793651" cy="2793651"/>
            <a:chOff x="177415" y="1647884"/>
            <a:chExt cx="2793651" cy="2793651"/>
          </a:xfrm>
        </p:grpSpPr>
        <p:pic>
          <p:nvPicPr>
            <p:cNvPr id="29" name="Picture 7"/>
            <p:cNvPicPr>
              <a:picLocks noChangeAspect="1" noChangeArrowheads="1"/>
            </p:cNvPicPr>
            <p:nvPr/>
          </p:nvPicPr>
          <p:blipFill>
            <a:blip r:embed="rId3" cstate="print"/>
            <a:srcRect/>
            <a:stretch>
              <a:fillRect/>
            </a:stretch>
          </p:blipFill>
          <p:spPr bwMode="auto">
            <a:xfrm>
              <a:off x="177415" y="1647884"/>
              <a:ext cx="2793651" cy="2793651"/>
            </a:xfrm>
            <a:prstGeom prst="rect">
              <a:avLst/>
            </a:prstGeom>
            <a:noFill/>
            <a:ln>
              <a:noFill/>
            </a:ln>
            <a:effectLst>
              <a:outerShdw blurRad="177800" dist="126999" dir="3540016" algn="ctr" rotWithShape="0">
                <a:schemeClr val="bg2">
                  <a:alpha val="5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6684" t="10729" r="68013" b="32300"/>
            <a:stretch/>
          </p:blipFill>
          <p:spPr bwMode="auto">
            <a:xfrm>
              <a:off x="601456" y="2314833"/>
              <a:ext cx="1384755" cy="153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asellaDiTesto 30"/>
            <p:cNvSpPr txBox="1"/>
            <p:nvPr/>
          </p:nvSpPr>
          <p:spPr>
            <a:xfrm>
              <a:off x="776536" y="1874830"/>
              <a:ext cx="144016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E7E6E6">
                      <a:lumMod val="10000"/>
                    </a:srgbClr>
                  </a:solidFill>
                  <a:effectLst/>
                  <a:uLnTx/>
                  <a:uFillTx/>
                  <a:latin typeface="Arial" pitchFamily="127" charset="0"/>
                  <a:ea typeface="ＭＳ Ｐゴシック" pitchFamily="127" charset="-128"/>
                </a:rPr>
                <a:t>OUR OFFER</a:t>
              </a:r>
            </a:p>
          </p:txBody>
        </p:sp>
      </p:grpSp>
      <p:sp>
        <p:nvSpPr>
          <p:cNvPr id="32" name="Arc 7"/>
          <p:cNvSpPr/>
          <p:nvPr/>
        </p:nvSpPr>
        <p:spPr>
          <a:xfrm>
            <a:off x="519542" y="836712"/>
            <a:ext cx="3077697" cy="4818851"/>
          </a:xfrm>
          <a:prstGeom prst="arc">
            <a:avLst>
              <a:gd name="adj1" fmla="val 16930841"/>
              <a:gd name="adj2" fmla="val 4671306"/>
            </a:avLst>
          </a:prstGeom>
          <a:ln w="146050" cmpd="dbl">
            <a:solidFill>
              <a:schemeClr val="bg1">
                <a:lumMod val="50000"/>
                <a:alpha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p:cNvGrpSpPr/>
          <p:nvPr/>
        </p:nvGrpSpPr>
        <p:grpSpPr>
          <a:xfrm>
            <a:off x="3073634" y="1052736"/>
            <a:ext cx="4837870" cy="540145"/>
            <a:chOff x="3534185" y="1726233"/>
            <a:chExt cx="5144058" cy="540145"/>
          </a:xfrm>
        </p:grpSpPr>
        <p:sp>
          <p:nvSpPr>
            <p:cNvPr id="34" name="Rettangolo arrotondato 71"/>
            <p:cNvSpPr/>
            <p:nvPr/>
          </p:nvSpPr>
          <p:spPr bwMode="auto">
            <a:xfrm>
              <a:off x="3534185" y="1726233"/>
              <a:ext cx="3552874"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5"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a:defRPr/>
              </a:pPr>
              <a:r>
                <a:rPr lang="it-IT" sz="1600" dirty="0">
                  <a:solidFill>
                    <a:prstClr val="white"/>
                  </a:solidFill>
                  <a:effectLst/>
                  <a:latin typeface="Arial"/>
                  <a:ea typeface="Adobe Gothic Std B" pitchFamily="34" charset="-128"/>
                  <a:cs typeface="Calibri" panose="020F0502020204030204" pitchFamily="34" charset="0"/>
                </a:rPr>
                <a:t>PORTS</a:t>
              </a:r>
            </a:p>
          </p:txBody>
        </p:sp>
      </p:grpSp>
      <p:grpSp>
        <p:nvGrpSpPr>
          <p:cNvPr id="4" name="Group 2"/>
          <p:cNvGrpSpPr/>
          <p:nvPr/>
        </p:nvGrpSpPr>
        <p:grpSpPr>
          <a:xfrm>
            <a:off x="3499507" y="2174475"/>
            <a:ext cx="4765861" cy="540145"/>
            <a:chOff x="3534186" y="1726233"/>
            <a:chExt cx="5067492" cy="540145"/>
          </a:xfrm>
        </p:grpSpPr>
        <p:sp>
          <p:nvSpPr>
            <p:cNvPr id="37" name="Rettangolo arrotondato 71"/>
            <p:cNvSpPr/>
            <p:nvPr/>
          </p:nvSpPr>
          <p:spPr bwMode="auto">
            <a:xfrm>
              <a:off x="3534186" y="1726233"/>
              <a:ext cx="3100048"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8" name="CasellaDiTesto 80"/>
            <p:cNvSpPr txBox="1"/>
            <p:nvPr/>
          </p:nvSpPr>
          <p:spPr>
            <a:xfrm>
              <a:off x="3789135" y="1814363"/>
              <a:ext cx="4812543" cy="338540"/>
            </a:xfrm>
            <a:prstGeom prst="rect">
              <a:avLst/>
            </a:prstGeom>
            <a:noFill/>
          </p:spPr>
          <p:txBody>
            <a:bodyPr wrap="square" lIns="91422" tIns="45713" rIns="91422" bIns="45713" rtlCol="0">
              <a:spAutoFit/>
            </a:bodyPr>
            <a:lstStyle>
              <a:defPPr>
                <a:defRPr lang="it-IT"/>
              </a:defPPr>
              <a:lvl1pPr marL="0" marR="0" lvl="0" indent="0" defTabSz="910162" eaLnBrk="1" latinLnBrk="0" hangingPunct="1">
                <a:lnSpc>
                  <a:spcPct val="100000"/>
                </a:lnSpc>
                <a:buClrTx/>
                <a:buSzTx/>
                <a:buFontTx/>
                <a:buNone/>
                <a:tabLst/>
                <a:defRPr kumimoji="0" sz="1600" b="1" i="0" u="none" strike="noStrike" cap="none" spc="0" normalizeH="0" baseline="0">
                  <a:ln>
                    <a:noFill/>
                  </a:ln>
                  <a:solidFill>
                    <a:prstClr val="white"/>
                  </a:solidFill>
                  <a:effectLst/>
                  <a:uLnTx/>
                  <a:uFillTx/>
                  <a:latin typeface="Arial"/>
                  <a:ea typeface="Adobe Gothic Std B" pitchFamily="34" charset="-128"/>
                  <a:cs typeface="Calibri" panose="020F0502020204030204" pitchFamily="34" charset="0"/>
                </a:defRPr>
              </a:lvl1pPr>
            </a:lstStyle>
            <a:p>
              <a:pPr>
                <a:defRPr/>
              </a:pPr>
              <a:r>
                <a:rPr lang="it-IT" dirty="0"/>
                <a:t>RETRO PORT AREAS</a:t>
              </a:r>
            </a:p>
          </p:txBody>
        </p:sp>
      </p:grpSp>
      <p:grpSp>
        <p:nvGrpSpPr>
          <p:cNvPr id="5" name="Group 2"/>
          <p:cNvGrpSpPr/>
          <p:nvPr/>
        </p:nvGrpSpPr>
        <p:grpSpPr>
          <a:xfrm>
            <a:off x="3452011" y="4460491"/>
            <a:ext cx="4837869" cy="540145"/>
            <a:chOff x="3534186" y="1726233"/>
            <a:chExt cx="5144057" cy="540145"/>
          </a:xfrm>
        </p:grpSpPr>
        <p:sp>
          <p:nvSpPr>
            <p:cNvPr id="40" name="Rettangolo arrotondato 71"/>
            <p:cNvSpPr/>
            <p:nvPr/>
          </p:nvSpPr>
          <p:spPr bwMode="auto">
            <a:xfrm>
              <a:off x="3534186" y="1726233"/>
              <a:ext cx="3101826"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41"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lvl="0" indent="0" algn="l" defTabSz="910162"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Arial"/>
                  <a:ea typeface="Adobe Gothic Std B" pitchFamily="34" charset="-128"/>
                  <a:cs typeface="Calibri" panose="020F0502020204030204" pitchFamily="34" charset="0"/>
                </a:rPr>
                <a:t>FREIGHT VILLAGES</a:t>
              </a:r>
              <a:endParaRPr kumimoji="0" lang="it-IT" sz="1600" b="1" i="0" u="none" strike="noStrike" kern="1200" cap="none" spc="0" normalizeH="0" baseline="0" noProof="0" dirty="0">
                <a:ln>
                  <a:noFill/>
                </a:ln>
                <a:solidFill>
                  <a:prstClr val="white"/>
                </a:solidFill>
                <a:effectLst/>
                <a:uLnTx/>
                <a:uFillTx/>
                <a:latin typeface="Arial"/>
                <a:ea typeface="ＭＳ Ｐゴシック" pitchFamily="34" charset="-128"/>
                <a:cs typeface="Calibri" panose="020F0502020204030204" pitchFamily="34" charset="0"/>
              </a:endParaRPr>
            </a:p>
          </p:txBody>
        </p:sp>
      </p:grpSp>
      <p:grpSp>
        <p:nvGrpSpPr>
          <p:cNvPr id="6" name="Group 2"/>
          <p:cNvGrpSpPr/>
          <p:nvPr/>
        </p:nvGrpSpPr>
        <p:grpSpPr>
          <a:xfrm>
            <a:off x="3594705" y="3317483"/>
            <a:ext cx="4837868" cy="540145"/>
            <a:chOff x="3534186" y="1726233"/>
            <a:chExt cx="5144056" cy="540145"/>
          </a:xfrm>
        </p:grpSpPr>
        <p:sp>
          <p:nvSpPr>
            <p:cNvPr id="43" name="Rettangolo arrotondato 71"/>
            <p:cNvSpPr/>
            <p:nvPr/>
          </p:nvSpPr>
          <p:spPr bwMode="auto">
            <a:xfrm>
              <a:off x="3534186" y="1726233"/>
              <a:ext cx="2998823"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62" name="CasellaDiTesto 80"/>
            <p:cNvSpPr txBox="1"/>
            <p:nvPr/>
          </p:nvSpPr>
          <p:spPr>
            <a:xfrm>
              <a:off x="3865699"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lvl="0">
                <a:defRPr/>
              </a:pPr>
              <a:r>
                <a:rPr lang="it-IT" sz="1600" dirty="0">
                  <a:solidFill>
                    <a:srgbClr val="FF0000"/>
                  </a:solidFill>
                  <a:effectLst/>
                  <a:latin typeface="Arial"/>
                  <a:ea typeface="Adobe Gothic Std B" pitchFamily="34" charset="-128"/>
                  <a:cs typeface="Calibri" panose="020F0502020204030204" pitchFamily="34" charset="0"/>
                </a:rPr>
                <a:t>AIRPORTS</a:t>
              </a:r>
            </a:p>
          </p:txBody>
        </p:sp>
      </p:grpSp>
      <p:sp>
        <p:nvSpPr>
          <p:cNvPr id="66" name="Ovale 65"/>
          <p:cNvSpPr/>
          <p:nvPr/>
        </p:nvSpPr>
        <p:spPr>
          <a:xfrm>
            <a:off x="2753536" y="1067485"/>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7" name="Ovale 66"/>
          <p:cNvSpPr/>
          <p:nvPr/>
        </p:nvSpPr>
        <p:spPr>
          <a:xfrm>
            <a:off x="3158897" y="2122542"/>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8" name="Ovale 67"/>
          <p:cNvSpPr/>
          <p:nvPr/>
        </p:nvSpPr>
        <p:spPr>
          <a:xfrm>
            <a:off x="3234513" y="331456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9" name="Ovale 68"/>
          <p:cNvSpPr/>
          <p:nvPr/>
        </p:nvSpPr>
        <p:spPr>
          <a:xfrm>
            <a:off x="3113074" y="447024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Tree>
    <p:extLst>
      <p:ext uri="{BB962C8B-B14F-4D97-AF65-F5344CB8AC3E}">
        <p14:creationId xmlns:p14="http://schemas.microsoft.com/office/powerpoint/2010/main" val="310184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 name="Title 2"/>
          <p:cNvSpPr txBox="1">
            <a:spLocks/>
          </p:cNvSpPr>
          <p:nvPr/>
        </p:nvSpPr>
        <p:spPr bwMode="auto">
          <a:xfrm>
            <a:off x="2000250" y="142852"/>
            <a:ext cx="8675688" cy="451623"/>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LAMEZIA TERME AIRPORT</a:t>
            </a:r>
          </a:p>
          <a:p>
            <a:pPr lvl="0">
              <a:defRPr/>
            </a:pPr>
            <a:r>
              <a:rPr lang="it-IT" sz="2000" b="1" dirty="0">
                <a:solidFill>
                  <a:prstClr val="white"/>
                </a:solidFill>
                <a:latin typeface="Arial" panose="020B0604020202020204" pitchFamily="34" charset="0"/>
                <a:cs typeface="Arial" panose="020B0604020202020204" pitchFamily="34" charset="0"/>
              </a:rPr>
              <a:t>INTERMODAL PLATFORM</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4099" name="Picture 3"/>
          <p:cNvPicPr>
            <a:picLocks noChangeAspect="1" noChangeArrowheads="1"/>
          </p:cNvPicPr>
          <p:nvPr/>
        </p:nvPicPr>
        <p:blipFill>
          <a:blip r:embed="rId4" cstate="print"/>
          <a:srcRect/>
          <a:stretch>
            <a:fillRect/>
          </a:stretch>
        </p:blipFill>
        <p:spPr bwMode="auto">
          <a:xfrm>
            <a:off x="309530" y="1000108"/>
            <a:ext cx="3238523" cy="1714512"/>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523844" y="2857496"/>
            <a:ext cx="4786346" cy="3402730"/>
          </a:xfrm>
          <a:prstGeom prst="rect">
            <a:avLst/>
          </a:prstGeom>
          <a:noFill/>
          <a:ln w="9525">
            <a:noFill/>
            <a:miter lim="800000"/>
            <a:headEnd/>
            <a:tailEnd/>
          </a:ln>
          <a:effectLst/>
        </p:spPr>
      </p:pic>
      <p:sp>
        <p:nvSpPr>
          <p:cNvPr id="30" name="CasellaDiTesto 29"/>
          <p:cNvSpPr txBox="1"/>
          <p:nvPr/>
        </p:nvSpPr>
        <p:spPr>
          <a:xfrm>
            <a:off x="5667380" y="1214422"/>
            <a:ext cx="3571900" cy="3539430"/>
          </a:xfrm>
          <a:prstGeom prst="rect">
            <a:avLst/>
          </a:prstGeom>
          <a:noFill/>
        </p:spPr>
        <p:txBody>
          <a:bodyPr wrap="square" rtlCol="0">
            <a:spAutoFit/>
          </a:bodyPr>
          <a:lstStyle/>
          <a:p>
            <a:pPr algn="just">
              <a:buFont typeface="Wingdings" pitchFamily="2" charset="2"/>
              <a:buChar char="v"/>
            </a:pPr>
            <a:r>
              <a:rPr lang="it-IT" dirty="0">
                <a:latin typeface="Arial" pitchFamily="34" charset="0"/>
                <a:cs typeface="Arial" pitchFamily="34" charset="0"/>
              </a:rPr>
              <a:t>  Cargo </a:t>
            </a:r>
            <a:r>
              <a:rPr lang="it-IT" dirty="0" err="1">
                <a:latin typeface="Arial" pitchFamily="34" charset="0"/>
                <a:cs typeface="Arial" pitchFamily="34" charset="0"/>
              </a:rPr>
              <a:t>Development</a:t>
            </a:r>
            <a:r>
              <a:rPr lang="it-IT" dirty="0">
                <a:latin typeface="Arial" pitchFamily="34" charset="0"/>
                <a:cs typeface="Arial" pitchFamily="34" charset="0"/>
              </a:rPr>
              <a:t> in </a:t>
            </a:r>
            <a:r>
              <a:rPr lang="it-IT" dirty="0" err="1">
                <a:latin typeface="Arial" pitchFamily="34" charset="0"/>
                <a:cs typeface="Arial" pitchFamily="34" charset="0"/>
              </a:rPr>
              <a:t>collaboration</a:t>
            </a:r>
            <a:r>
              <a:rPr lang="it-IT" dirty="0">
                <a:latin typeface="Arial" pitchFamily="34" charset="0"/>
                <a:cs typeface="Arial" pitchFamily="34" charset="0"/>
              </a:rPr>
              <a:t> </a:t>
            </a:r>
            <a:r>
              <a:rPr lang="it-IT" dirty="0" err="1">
                <a:latin typeface="Arial" pitchFamily="34" charset="0"/>
                <a:cs typeface="Arial" pitchFamily="34" charset="0"/>
              </a:rPr>
              <a:t>with</a:t>
            </a:r>
            <a:r>
              <a:rPr lang="it-IT" dirty="0">
                <a:latin typeface="Arial" pitchFamily="34" charset="0"/>
                <a:cs typeface="Arial" pitchFamily="34" charset="0"/>
              </a:rPr>
              <a:t> Gioia </a:t>
            </a:r>
            <a:r>
              <a:rPr lang="it-IT" dirty="0" err="1">
                <a:latin typeface="Arial" pitchFamily="34" charset="0"/>
                <a:cs typeface="Arial" pitchFamily="34" charset="0"/>
              </a:rPr>
              <a:t>Tauro</a:t>
            </a:r>
            <a:r>
              <a:rPr lang="it-IT" dirty="0">
                <a:latin typeface="Arial" pitchFamily="34" charset="0"/>
                <a:cs typeface="Arial" pitchFamily="34" charset="0"/>
              </a:rPr>
              <a:t> </a:t>
            </a:r>
            <a:r>
              <a:rPr lang="it-IT" dirty="0" err="1">
                <a:latin typeface="Arial" pitchFamily="34" charset="0"/>
                <a:cs typeface="Arial" pitchFamily="34" charset="0"/>
              </a:rPr>
              <a:t>port</a:t>
            </a:r>
            <a:endParaRPr lang="it-IT" dirty="0">
              <a:latin typeface="Arial" pitchFamily="34" charset="0"/>
              <a:cs typeface="Arial" pitchFamily="34" charset="0"/>
            </a:endParaRPr>
          </a:p>
          <a:p>
            <a:pPr algn="just">
              <a:buFont typeface="Wingdings" pitchFamily="2" charset="2"/>
              <a:buChar char="v"/>
            </a:pPr>
            <a:endParaRPr lang="it-IT" dirty="0">
              <a:latin typeface="Arial" pitchFamily="34" charset="0"/>
              <a:cs typeface="Arial" pitchFamily="34" charset="0"/>
            </a:endParaRPr>
          </a:p>
          <a:p>
            <a:pPr algn="just">
              <a:buFont typeface="Wingdings" pitchFamily="2" charset="2"/>
              <a:buChar char="v"/>
            </a:pPr>
            <a:r>
              <a:rPr lang="it-IT" dirty="0">
                <a:latin typeface="Arial" pitchFamily="34" charset="0"/>
                <a:cs typeface="Arial" pitchFamily="34" charset="0"/>
              </a:rPr>
              <a:t>  New </a:t>
            </a:r>
            <a:r>
              <a:rPr lang="it-IT" dirty="0" err="1">
                <a:latin typeface="Arial" pitchFamily="34" charset="0"/>
                <a:cs typeface="Arial" pitchFamily="34" charset="0"/>
              </a:rPr>
              <a:t>warehouse</a:t>
            </a:r>
            <a:r>
              <a:rPr lang="it-IT" dirty="0">
                <a:latin typeface="Arial" pitchFamily="34" charset="0"/>
                <a:cs typeface="Arial" pitchFamily="34" charset="0"/>
              </a:rPr>
              <a:t> and parking </a:t>
            </a:r>
            <a:r>
              <a:rPr lang="it-IT" dirty="0" err="1">
                <a:latin typeface="Arial" pitchFamily="34" charset="0"/>
                <a:cs typeface="Arial" pitchFamily="34" charset="0"/>
              </a:rPr>
              <a:t>to</a:t>
            </a:r>
            <a:r>
              <a:rPr lang="it-IT" dirty="0">
                <a:latin typeface="Arial" pitchFamily="34" charset="0"/>
                <a:cs typeface="Arial" pitchFamily="34" charset="0"/>
              </a:rPr>
              <a:t> </a:t>
            </a:r>
            <a:r>
              <a:rPr lang="it-IT" dirty="0" err="1">
                <a:latin typeface="Arial" pitchFamily="34" charset="0"/>
                <a:cs typeface="Arial" pitchFamily="34" charset="0"/>
              </a:rPr>
              <a:t>be</a:t>
            </a:r>
            <a:r>
              <a:rPr lang="it-IT" dirty="0">
                <a:latin typeface="Arial" pitchFamily="34" charset="0"/>
                <a:cs typeface="Arial" pitchFamily="34" charset="0"/>
              </a:rPr>
              <a:t> </a:t>
            </a:r>
            <a:r>
              <a:rPr lang="it-IT" dirty="0" err="1">
                <a:latin typeface="Arial" pitchFamily="34" charset="0"/>
                <a:cs typeface="Arial" pitchFamily="34" charset="0"/>
              </a:rPr>
              <a:t>developed</a:t>
            </a:r>
            <a:r>
              <a:rPr lang="it-IT" dirty="0">
                <a:latin typeface="Arial" pitchFamily="34" charset="0"/>
                <a:cs typeface="Arial" pitchFamily="34" charset="0"/>
              </a:rPr>
              <a:t>  in a </a:t>
            </a:r>
            <a:r>
              <a:rPr lang="it-IT" dirty="0" err="1">
                <a:latin typeface="Arial" pitchFamily="34" charset="0"/>
                <a:cs typeface="Arial" pitchFamily="34" charset="0"/>
              </a:rPr>
              <a:t>separated</a:t>
            </a:r>
            <a:r>
              <a:rPr lang="it-IT" dirty="0">
                <a:latin typeface="Arial" pitchFamily="34" charset="0"/>
                <a:cs typeface="Arial" pitchFamily="34" charset="0"/>
              </a:rPr>
              <a:t> </a:t>
            </a:r>
            <a:r>
              <a:rPr lang="it-IT" dirty="0" err="1">
                <a:latin typeface="Arial" pitchFamily="34" charset="0"/>
                <a:cs typeface="Arial" pitchFamily="34" charset="0"/>
              </a:rPr>
              <a:t>expansion</a:t>
            </a:r>
            <a:r>
              <a:rPr lang="it-IT" dirty="0">
                <a:latin typeface="Arial" pitchFamily="34" charset="0"/>
                <a:cs typeface="Arial" pitchFamily="34" charset="0"/>
              </a:rPr>
              <a:t> area</a:t>
            </a:r>
          </a:p>
          <a:p>
            <a:pPr algn="just">
              <a:buFont typeface="Wingdings" pitchFamily="2" charset="2"/>
              <a:buChar char="v"/>
            </a:pPr>
            <a:endParaRPr lang="it-IT" dirty="0">
              <a:latin typeface="Arial" pitchFamily="34" charset="0"/>
              <a:cs typeface="Arial" pitchFamily="34" charset="0"/>
            </a:endParaRPr>
          </a:p>
          <a:p>
            <a:pPr algn="just">
              <a:buFont typeface="Wingdings" pitchFamily="2" charset="2"/>
              <a:buChar char="v"/>
            </a:pPr>
            <a:r>
              <a:rPr lang="it-IT" dirty="0">
                <a:latin typeface="Arial" pitchFamily="34" charset="0"/>
                <a:cs typeface="Arial" pitchFamily="34" charset="0"/>
              </a:rPr>
              <a:t>  Full </a:t>
            </a:r>
            <a:r>
              <a:rPr lang="it-IT" dirty="0" err="1">
                <a:latin typeface="Arial" pitchFamily="34" charset="0"/>
                <a:cs typeface="Arial" pitchFamily="34" charset="0"/>
              </a:rPr>
              <a:t>integration</a:t>
            </a:r>
            <a:r>
              <a:rPr lang="it-IT" dirty="0">
                <a:latin typeface="Arial" pitchFamily="34" charset="0"/>
                <a:cs typeface="Arial" pitchFamily="34" charset="0"/>
              </a:rPr>
              <a:t> </a:t>
            </a:r>
            <a:r>
              <a:rPr lang="it-IT" dirty="0" err="1">
                <a:latin typeface="Arial" pitchFamily="34" charset="0"/>
                <a:cs typeface="Arial" pitchFamily="34" charset="0"/>
              </a:rPr>
              <a:t>with</a:t>
            </a:r>
            <a:r>
              <a:rPr lang="it-IT" dirty="0">
                <a:latin typeface="Arial" pitchFamily="34" charset="0"/>
                <a:cs typeface="Arial" pitchFamily="34" charset="0"/>
              </a:rPr>
              <a:t> the </a:t>
            </a:r>
            <a:r>
              <a:rPr lang="it-IT" dirty="0" err="1">
                <a:latin typeface="Arial" pitchFamily="34" charset="0"/>
                <a:cs typeface="Arial" pitchFamily="34" charset="0"/>
              </a:rPr>
              <a:t>Special</a:t>
            </a:r>
            <a:r>
              <a:rPr lang="it-IT" dirty="0">
                <a:latin typeface="Arial" pitchFamily="34" charset="0"/>
                <a:cs typeface="Arial" pitchFamily="34" charset="0"/>
              </a:rPr>
              <a:t> </a:t>
            </a:r>
            <a:r>
              <a:rPr lang="it-IT" dirty="0" err="1">
                <a:latin typeface="Arial" pitchFamily="34" charset="0"/>
                <a:cs typeface="Arial" pitchFamily="34" charset="0"/>
              </a:rPr>
              <a:t>Economic</a:t>
            </a:r>
            <a:r>
              <a:rPr lang="it-IT" dirty="0">
                <a:latin typeface="Arial" pitchFamily="34" charset="0"/>
                <a:cs typeface="Arial" pitchFamily="34" charset="0"/>
              </a:rPr>
              <a:t> Zone</a:t>
            </a:r>
          </a:p>
          <a:p>
            <a:pPr algn="just">
              <a:buFont typeface="Wingdings" pitchFamily="2" charset="2"/>
              <a:buChar char="v"/>
            </a:pPr>
            <a:endParaRPr lang="it-IT" dirty="0">
              <a:latin typeface="Arial" pitchFamily="34" charset="0"/>
              <a:cs typeface="Arial" pitchFamily="34" charset="0"/>
            </a:endParaRPr>
          </a:p>
          <a:p>
            <a:pPr algn="just">
              <a:buFont typeface="Wingdings" pitchFamily="2" charset="2"/>
              <a:buChar char="v"/>
            </a:pPr>
            <a:r>
              <a:rPr lang="it-IT" dirty="0">
                <a:latin typeface="Arial" pitchFamily="34" charset="0"/>
                <a:cs typeface="Arial" pitchFamily="34" charset="0"/>
              </a:rPr>
              <a:t>  First </a:t>
            </a:r>
            <a:r>
              <a:rPr lang="it-IT" dirty="0" err="1">
                <a:latin typeface="Arial" pitchFamily="34" charset="0"/>
                <a:cs typeface="Arial" pitchFamily="34" charset="0"/>
              </a:rPr>
              <a:t>Phase</a:t>
            </a:r>
            <a:r>
              <a:rPr lang="it-IT" dirty="0">
                <a:latin typeface="Arial" pitchFamily="34" charset="0"/>
                <a:cs typeface="Arial" pitchFamily="34" charset="0"/>
              </a:rPr>
              <a:t>: </a:t>
            </a:r>
          </a:p>
          <a:p>
            <a:pPr algn="just"/>
            <a:r>
              <a:rPr lang="it-IT" dirty="0">
                <a:latin typeface="Arial" pitchFamily="34" charset="0"/>
                <a:cs typeface="Arial" pitchFamily="34" charset="0"/>
              </a:rPr>
              <a:t>     total area 180.000 </a:t>
            </a:r>
            <a:r>
              <a:rPr lang="it-IT" dirty="0" err="1">
                <a:latin typeface="Arial" pitchFamily="34" charset="0"/>
                <a:cs typeface="Arial" pitchFamily="34" charset="0"/>
              </a:rPr>
              <a:t>sqm</a:t>
            </a:r>
            <a:r>
              <a:rPr lang="it-IT" dirty="0">
                <a:latin typeface="Arial" pitchFamily="34" charset="0"/>
                <a:cs typeface="Arial" pitchFamily="34" charset="0"/>
              </a:rPr>
              <a:t>.</a:t>
            </a:r>
          </a:p>
          <a:p>
            <a:pPr algn="just"/>
            <a:r>
              <a:rPr lang="it-IT" dirty="0">
                <a:latin typeface="Arial" pitchFamily="34" charset="0"/>
                <a:cs typeface="Arial" pitchFamily="34" charset="0"/>
              </a:rPr>
              <a:t>     </a:t>
            </a:r>
            <a:r>
              <a:rPr lang="it-IT" dirty="0" err="1">
                <a:latin typeface="Arial" pitchFamily="34" charset="0"/>
                <a:cs typeface="Arial" pitchFamily="34" charset="0"/>
              </a:rPr>
              <a:t>investment</a:t>
            </a:r>
            <a:r>
              <a:rPr lang="it-IT" dirty="0">
                <a:latin typeface="Arial" pitchFamily="34" charset="0"/>
                <a:cs typeface="Arial" pitchFamily="34" charset="0"/>
              </a:rPr>
              <a:t> € 30/M</a:t>
            </a:r>
          </a:p>
          <a:p>
            <a:pPr algn="just"/>
            <a:endParaRPr lang="it-IT" dirty="0">
              <a:latin typeface="Arial" pitchFamily="34" charset="0"/>
              <a:cs typeface="Arial" pitchFamily="34" charset="0"/>
            </a:endParaRPr>
          </a:p>
          <a:p>
            <a:pPr algn="just">
              <a:buFont typeface="Wingdings" pitchFamily="2" charset="2"/>
              <a:buChar char="v"/>
            </a:pPr>
            <a:r>
              <a:rPr lang="it-IT" dirty="0">
                <a:latin typeface="Arial" pitchFamily="34" charset="0"/>
                <a:cs typeface="Arial" pitchFamily="34" charset="0"/>
              </a:rPr>
              <a:t>  </a:t>
            </a:r>
            <a:r>
              <a:rPr lang="it-IT" dirty="0" err="1">
                <a:latin typeface="Arial" pitchFamily="34" charset="0"/>
                <a:cs typeface="Arial" pitchFamily="34" charset="0"/>
              </a:rPr>
              <a:t>Second</a:t>
            </a:r>
            <a:r>
              <a:rPr lang="it-IT" dirty="0">
                <a:latin typeface="Arial" pitchFamily="34" charset="0"/>
                <a:cs typeface="Arial" pitchFamily="34" charset="0"/>
              </a:rPr>
              <a:t>  </a:t>
            </a:r>
            <a:r>
              <a:rPr lang="it-IT" dirty="0" err="1">
                <a:latin typeface="Arial" pitchFamily="34" charset="0"/>
                <a:cs typeface="Arial" pitchFamily="34" charset="0"/>
              </a:rPr>
              <a:t>phase</a:t>
            </a:r>
            <a:r>
              <a:rPr lang="it-IT" dirty="0">
                <a:latin typeface="Arial" pitchFamily="34" charset="0"/>
                <a:cs typeface="Arial" pitchFamily="34" charset="0"/>
              </a:rPr>
              <a:t>:</a:t>
            </a:r>
          </a:p>
          <a:p>
            <a:pPr algn="just"/>
            <a:r>
              <a:rPr lang="it-IT" dirty="0">
                <a:latin typeface="Arial" pitchFamily="34" charset="0"/>
                <a:cs typeface="Arial" pitchFamily="34" charset="0"/>
              </a:rPr>
              <a:t>      67.000 </a:t>
            </a:r>
            <a:r>
              <a:rPr lang="it-IT" dirty="0" err="1">
                <a:latin typeface="Arial" pitchFamily="34" charset="0"/>
                <a:cs typeface="Arial" pitchFamily="34" charset="0"/>
              </a:rPr>
              <a:t>sqm</a:t>
            </a:r>
            <a:r>
              <a:rPr lang="it-IT" dirty="0">
                <a:latin typeface="Arial" pitchFamily="34" charset="0"/>
                <a:cs typeface="Arial" pitchFamily="34" charset="0"/>
              </a:rPr>
              <a:t>.</a:t>
            </a:r>
          </a:p>
          <a:p>
            <a:pPr algn="just"/>
            <a:r>
              <a:rPr lang="it-IT" dirty="0">
                <a:latin typeface="Arial" pitchFamily="34" charset="0"/>
                <a:cs typeface="Arial" pitchFamily="34" charset="0"/>
              </a:rPr>
              <a:t>      </a:t>
            </a:r>
            <a:r>
              <a:rPr lang="it-IT" dirty="0" err="1">
                <a:latin typeface="Arial" pitchFamily="34" charset="0"/>
                <a:cs typeface="Arial" pitchFamily="34" charset="0"/>
              </a:rPr>
              <a:t>Investment</a:t>
            </a:r>
            <a:r>
              <a:rPr lang="it-IT" dirty="0">
                <a:latin typeface="Arial" pitchFamily="34" charset="0"/>
                <a:cs typeface="Arial" pitchFamily="34" charset="0"/>
              </a:rPr>
              <a:t>: €10/M </a:t>
            </a:r>
          </a:p>
        </p:txBody>
      </p:sp>
      <p:sp>
        <p:nvSpPr>
          <p:cNvPr id="31" name="CasellaDiTesto 30"/>
          <p:cNvSpPr txBox="1"/>
          <p:nvPr/>
        </p:nvSpPr>
        <p:spPr>
          <a:xfrm>
            <a:off x="5667380" y="4857760"/>
            <a:ext cx="3286148" cy="1323439"/>
          </a:xfrm>
          <a:prstGeom prst="rect">
            <a:avLst/>
          </a:prstGeom>
          <a:solidFill>
            <a:schemeClr val="bg1">
              <a:lumMod val="75000"/>
            </a:schemeClr>
          </a:solidFill>
          <a:ln>
            <a:solidFill>
              <a:schemeClr val="tx1"/>
            </a:solidFill>
          </a:ln>
        </p:spPr>
        <p:txBody>
          <a:bodyPr wrap="square" rtlCol="0">
            <a:spAutoFit/>
          </a:bodyPr>
          <a:lstStyle/>
          <a:p>
            <a:pPr algn="ctr"/>
            <a:r>
              <a:rPr lang="it-IT" sz="1600" b="1" dirty="0">
                <a:solidFill>
                  <a:srgbClr val="FFFF00"/>
                </a:solidFill>
              </a:rPr>
              <a:t>POTENTIAL TARGET:</a:t>
            </a:r>
          </a:p>
          <a:p>
            <a:pPr algn="ctr"/>
            <a:endParaRPr lang="it-IT" sz="1600" b="1" dirty="0">
              <a:solidFill>
                <a:srgbClr val="FFFF00"/>
              </a:solidFill>
            </a:endParaRPr>
          </a:p>
          <a:p>
            <a:pPr algn="ctr"/>
            <a:r>
              <a:rPr lang="it-IT" sz="1600" b="1" dirty="0">
                <a:solidFill>
                  <a:srgbClr val="FFFF00"/>
                </a:solidFill>
              </a:rPr>
              <a:t>AIRPORT MANAGING COMPANIES AND CONNECTED LOGISTICS PARTNERS</a:t>
            </a:r>
          </a:p>
        </p:txBody>
      </p:sp>
    </p:spTree>
    <p:extLst>
      <p:ext uri="{BB962C8B-B14F-4D97-AF65-F5344CB8AC3E}">
        <p14:creationId xmlns:p14="http://schemas.microsoft.com/office/powerpoint/2010/main" val="76381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9" name="Title 2"/>
          <p:cNvSpPr txBox="1">
            <a:spLocks/>
          </p:cNvSpPr>
          <p:nvPr/>
        </p:nvSpPr>
        <p:spPr bwMode="auto">
          <a:xfrm>
            <a:off x="2000672" y="332656"/>
            <a:ext cx="8675688" cy="369887"/>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NEW BERGAMO AIRPORT CARGO TERMINAL</a:t>
            </a:r>
          </a:p>
          <a:p>
            <a:pPr marL="0" marR="0" lvl="0" indent="0" algn="l" defTabSz="912813" rtl="0" eaLnBrk="0" fontAlgn="base" latinLnBrk="0" hangingPunct="0">
              <a:lnSpc>
                <a:spcPct val="90000"/>
              </a:lnSpc>
              <a:spcBef>
                <a:spcPct val="0"/>
              </a:spcBef>
              <a:spcAft>
                <a:spcPct val="0"/>
              </a:spcAft>
              <a:buClrTx/>
              <a:buSzTx/>
              <a:buFontTx/>
              <a:buNone/>
              <a:tabLst/>
              <a:defRPr/>
            </a:pPr>
            <a:endPar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5122" name="Picture 2"/>
          <p:cNvPicPr>
            <a:picLocks noChangeAspect="1" noChangeArrowheads="1"/>
          </p:cNvPicPr>
          <p:nvPr/>
        </p:nvPicPr>
        <p:blipFill>
          <a:blip r:embed="rId3" cstate="print"/>
          <a:srcRect/>
          <a:stretch>
            <a:fillRect/>
          </a:stretch>
        </p:blipFill>
        <p:spPr bwMode="auto">
          <a:xfrm>
            <a:off x="380968" y="1071546"/>
            <a:ext cx="4690074" cy="2571767"/>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3667116" y="3714752"/>
            <a:ext cx="5879389" cy="2571768"/>
          </a:xfrm>
          <a:prstGeom prst="rect">
            <a:avLst/>
          </a:prstGeom>
          <a:noFill/>
          <a:ln w="9525">
            <a:noFill/>
            <a:miter lim="800000"/>
            <a:headEnd/>
            <a:tailEnd/>
          </a:ln>
          <a:effectLst/>
        </p:spPr>
      </p:pic>
      <p:sp>
        <p:nvSpPr>
          <p:cNvPr id="15" name="CasellaDiTesto 14"/>
          <p:cNvSpPr txBox="1"/>
          <p:nvPr/>
        </p:nvSpPr>
        <p:spPr>
          <a:xfrm>
            <a:off x="380968" y="3929066"/>
            <a:ext cx="3143272" cy="2462213"/>
          </a:xfrm>
          <a:prstGeom prst="rect">
            <a:avLst/>
          </a:prstGeom>
          <a:noFill/>
        </p:spPr>
        <p:txBody>
          <a:bodyPr wrap="square" rtlCol="0">
            <a:spAutoFit/>
          </a:bodyPr>
          <a:lstStyle/>
          <a:p>
            <a:pPr algn="ctr"/>
            <a:r>
              <a:rPr lang="it-IT" b="1" dirty="0" err="1"/>
              <a:t>Warehouse</a:t>
            </a:r>
            <a:r>
              <a:rPr lang="it-IT" b="1" dirty="0"/>
              <a:t> </a:t>
            </a:r>
            <a:r>
              <a:rPr lang="it-IT" b="1" dirty="0" err="1"/>
              <a:t>details</a:t>
            </a:r>
            <a:endParaRPr lang="it-IT" b="1" dirty="0"/>
          </a:p>
          <a:p>
            <a:endParaRPr lang="it-IT" dirty="0"/>
          </a:p>
          <a:p>
            <a:pPr>
              <a:buFont typeface="Wingdings" pitchFamily="2" charset="2"/>
              <a:buChar char="v"/>
            </a:pPr>
            <a:r>
              <a:rPr lang="it-IT" dirty="0"/>
              <a:t> 1 Building </a:t>
            </a:r>
            <a:r>
              <a:rPr lang="it-IT" dirty="0" err="1"/>
              <a:t>of</a:t>
            </a:r>
            <a:r>
              <a:rPr lang="it-IT" dirty="0"/>
              <a:t> 10.000 </a:t>
            </a:r>
            <a:r>
              <a:rPr lang="it-IT" dirty="0" err="1"/>
              <a:t>sqm</a:t>
            </a:r>
            <a:r>
              <a:rPr lang="it-IT" dirty="0"/>
              <a:t>. and 22,5 m. high</a:t>
            </a:r>
          </a:p>
          <a:p>
            <a:pPr>
              <a:buFont typeface="Wingdings" pitchFamily="2" charset="2"/>
              <a:buChar char="v"/>
            </a:pPr>
            <a:endParaRPr lang="it-IT" dirty="0"/>
          </a:p>
          <a:p>
            <a:pPr>
              <a:buFont typeface="Wingdings" pitchFamily="2" charset="2"/>
              <a:buChar char="v"/>
            </a:pPr>
            <a:r>
              <a:rPr lang="it-IT" dirty="0"/>
              <a:t>  1 Building </a:t>
            </a:r>
            <a:r>
              <a:rPr lang="it-IT" dirty="0" err="1"/>
              <a:t>of</a:t>
            </a:r>
            <a:r>
              <a:rPr lang="it-IT" dirty="0"/>
              <a:t> 5.000 </a:t>
            </a:r>
            <a:r>
              <a:rPr lang="it-IT" dirty="0" err="1"/>
              <a:t>sqm</a:t>
            </a:r>
            <a:r>
              <a:rPr lang="it-IT" dirty="0"/>
              <a:t>. and 22.5 m. high</a:t>
            </a:r>
          </a:p>
          <a:p>
            <a:pPr>
              <a:buFont typeface="Wingdings" pitchFamily="2" charset="2"/>
              <a:buChar char="v"/>
            </a:pPr>
            <a:endParaRPr lang="it-IT" dirty="0"/>
          </a:p>
          <a:p>
            <a:pPr>
              <a:buFont typeface="Wingdings" pitchFamily="2" charset="2"/>
              <a:buChar char="v"/>
            </a:pPr>
            <a:r>
              <a:rPr lang="it-IT" dirty="0"/>
              <a:t>  </a:t>
            </a:r>
            <a:r>
              <a:rPr lang="it-IT" dirty="0" err="1"/>
              <a:t>Further</a:t>
            </a:r>
            <a:r>
              <a:rPr lang="it-IT" dirty="0"/>
              <a:t> 10.000 </a:t>
            </a:r>
            <a:r>
              <a:rPr lang="it-IT" dirty="0" err="1"/>
              <a:t>sqm</a:t>
            </a:r>
            <a:r>
              <a:rPr lang="it-IT" dirty="0"/>
              <a:t>. </a:t>
            </a:r>
            <a:r>
              <a:rPr lang="it-IT" dirty="0" err="1"/>
              <a:t>of</a:t>
            </a:r>
            <a:r>
              <a:rPr lang="it-IT" dirty="0"/>
              <a:t> building </a:t>
            </a:r>
            <a:r>
              <a:rPr lang="it-IT" dirty="0" err="1"/>
              <a:t>surface</a:t>
            </a:r>
            <a:r>
              <a:rPr lang="it-IT" dirty="0"/>
              <a:t> </a:t>
            </a:r>
            <a:r>
              <a:rPr lang="it-IT" dirty="0" err="1"/>
              <a:t>for</a:t>
            </a:r>
            <a:r>
              <a:rPr lang="it-IT" dirty="0"/>
              <a:t> </a:t>
            </a:r>
            <a:r>
              <a:rPr lang="it-IT" dirty="0" err="1"/>
              <a:t>warehouse</a:t>
            </a:r>
            <a:r>
              <a:rPr lang="it-IT" dirty="0"/>
              <a:t> and </a:t>
            </a:r>
            <a:r>
              <a:rPr lang="it-IT" dirty="0" err="1"/>
              <a:t>offices</a:t>
            </a:r>
            <a:r>
              <a:rPr lang="it-IT" dirty="0"/>
              <a:t> </a:t>
            </a:r>
            <a:r>
              <a:rPr lang="it-IT" dirty="0" err="1"/>
              <a:t>extension</a:t>
            </a:r>
            <a:endParaRPr lang="it-IT" dirty="0"/>
          </a:p>
        </p:txBody>
      </p:sp>
      <p:sp>
        <p:nvSpPr>
          <p:cNvPr id="16" name="CasellaDiTesto 15"/>
          <p:cNvSpPr txBox="1"/>
          <p:nvPr/>
        </p:nvSpPr>
        <p:spPr>
          <a:xfrm>
            <a:off x="5881694" y="1285860"/>
            <a:ext cx="3286148" cy="2062103"/>
          </a:xfrm>
          <a:prstGeom prst="rect">
            <a:avLst/>
          </a:prstGeom>
          <a:solidFill>
            <a:schemeClr val="bg1">
              <a:lumMod val="75000"/>
            </a:schemeClr>
          </a:solidFill>
          <a:ln>
            <a:solidFill>
              <a:schemeClr val="tx1"/>
            </a:solidFill>
          </a:ln>
        </p:spPr>
        <p:txBody>
          <a:bodyPr wrap="square" rtlCol="0">
            <a:spAutoFit/>
          </a:bodyPr>
          <a:lstStyle/>
          <a:p>
            <a:pPr algn="ctr"/>
            <a:r>
              <a:rPr lang="it-IT" sz="1600" b="1" dirty="0">
                <a:solidFill>
                  <a:srgbClr val="FFFF00"/>
                </a:solidFill>
              </a:rPr>
              <a:t>POTENTIAL TARGET:</a:t>
            </a:r>
          </a:p>
          <a:p>
            <a:pPr algn="ctr"/>
            <a:endParaRPr lang="it-IT" sz="1600" b="1" dirty="0">
              <a:solidFill>
                <a:srgbClr val="FFFF00"/>
              </a:solidFill>
            </a:endParaRPr>
          </a:p>
          <a:p>
            <a:pPr algn="ctr"/>
            <a:endParaRPr lang="it-IT" sz="1600" b="1" dirty="0">
              <a:solidFill>
                <a:srgbClr val="FFFF00"/>
              </a:solidFill>
            </a:endParaRPr>
          </a:p>
          <a:p>
            <a:pPr algn="ctr"/>
            <a:r>
              <a:rPr lang="it-IT" sz="1600" b="1" dirty="0">
                <a:solidFill>
                  <a:srgbClr val="FFFF00"/>
                </a:solidFill>
              </a:rPr>
              <a:t>REAL ESTATE DEVELOPERS, COURIERS, AIR FREIGHT FORWARDING AND LOGISTICS COMPANIES</a:t>
            </a:r>
          </a:p>
          <a:p>
            <a:pPr algn="ctr"/>
            <a:endParaRPr lang="it-IT" sz="1600" b="1" dirty="0">
              <a:solidFill>
                <a:srgbClr val="FFFF00"/>
              </a:solidFill>
            </a:endParaRPr>
          </a:p>
        </p:txBody>
      </p:sp>
    </p:spTree>
    <p:extLst>
      <p:ext uri="{BB962C8B-B14F-4D97-AF65-F5344CB8AC3E}">
        <p14:creationId xmlns:p14="http://schemas.microsoft.com/office/powerpoint/2010/main" val="99796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INFRASTRUCTURE</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OPPORTUNITIES</a:t>
            </a:r>
          </a:p>
        </p:txBody>
      </p:sp>
      <p:sp>
        <p:nvSpPr>
          <p:cNvPr id="23" name="CasellaDiTesto 22"/>
          <p:cNvSpPr txBox="1"/>
          <p:nvPr/>
        </p:nvSpPr>
        <p:spPr>
          <a:xfrm>
            <a:off x="6487040" y="1142984"/>
            <a:ext cx="3403448"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dirty="0">
                <a:solidFill>
                  <a:prstClr val="black"/>
                </a:solidFill>
              </a:rPr>
              <a:t>Trieste Pier VIII – </a:t>
            </a:r>
            <a:r>
              <a:rPr lang="it-IT" sz="1200" dirty="0" err="1">
                <a:solidFill>
                  <a:prstClr val="black"/>
                </a:solidFill>
              </a:rPr>
              <a:t>Logistics</a:t>
            </a:r>
            <a:r>
              <a:rPr lang="it-IT" sz="1200" dirty="0">
                <a:solidFill>
                  <a:prstClr val="black"/>
                </a:solidFill>
              </a:rPr>
              <a:t> </a:t>
            </a:r>
            <a:r>
              <a:rPr lang="it-IT" sz="1200" dirty="0" err="1">
                <a:solidFill>
                  <a:prstClr val="black"/>
                </a:solidFill>
              </a:rPr>
              <a:t>Platform</a:t>
            </a:r>
            <a:endParaRPr lang="it-IT" sz="1200" dirty="0">
              <a:solidFill>
                <a:prstClr val="black"/>
              </a:solidFill>
            </a:endParaRPr>
          </a:p>
          <a:p>
            <a:pPr marL="285750" indent="-285750">
              <a:buFont typeface="Arial" panose="020B0604020202020204" pitchFamily="34" charset="0"/>
              <a:buChar char="•"/>
              <a:defRPr/>
            </a:pPr>
            <a:r>
              <a:rPr lang="it-IT" sz="1200" dirty="0">
                <a:solidFill>
                  <a:prstClr val="black"/>
                </a:solidFill>
              </a:rPr>
              <a:t>Taranto </a:t>
            </a:r>
            <a:r>
              <a:rPr lang="it-IT" sz="1200" dirty="0" err="1">
                <a:solidFill>
                  <a:prstClr val="black"/>
                </a:solidFill>
              </a:rPr>
              <a:t>Logistics</a:t>
            </a:r>
            <a:r>
              <a:rPr lang="it-IT" sz="1200" dirty="0">
                <a:solidFill>
                  <a:prstClr val="black"/>
                </a:solidFill>
              </a:rPr>
              <a:t> </a:t>
            </a:r>
            <a:r>
              <a:rPr lang="it-IT" sz="1200" dirty="0" err="1">
                <a:solidFill>
                  <a:prstClr val="black"/>
                </a:solidFill>
              </a:rPr>
              <a:t>Platform</a:t>
            </a:r>
            <a:endParaRPr lang="it-IT" sz="1200" dirty="0">
              <a:solidFill>
                <a:prstClr val="black"/>
              </a:solidFill>
            </a:endParaRPr>
          </a:p>
        </p:txBody>
      </p:sp>
      <p:sp>
        <p:nvSpPr>
          <p:cNvPr id="24" name="CasellaDiTesto 23"/>
          <p:cNvSpPr txBox="1"/>
          <p:nvPr/>
        </p:nvSpPr>
        <p:spPr>
          <a:xfrm>
            <a:off x="6487040" y="2181517"/>
            <a:ext cx="3650536"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dirty="0">
                <a:solidFill>
                  <a:prstClr val="black"/>
                </a:solidFill>
              </a:rPr>
              <a:t>Taranto </a:t>
            </a:r>
            <a:r>
              <a:rPr lang="it-IT" sz="1200" dirty="0" err="1">
                <a:solidFill>
                  <a:prstClr val="black"/>
                </a:solidFill>
              </a:rPr>
              <a:t>Distripark</a:t>
            </a:r>
            <a:endParaRPr lang="it-IT" sz="1200" dirty="0">
              <a:solidFill>
                <a:prstClr val="black"/>
              </a:solidFill>
            </a:endParaRPr>
          </a:p>
          <a:p>
            <a:pPr marL="285750" indent="-285750">
              <a:buFont typeface="Arial" panose="020B0604020202020204" pitchFamily="34" charset="0"/>
              <a:buChar char="•"/>
              <a:defRPr/>
            </a:pPr>
            <a:r>
              <a:rPr lang="it-IT" sz="1200" dirty="0">
                <a:solidFill>
                  <a:prstClr val="black"/>
                </a:solidFill>
              </a:rPr>
              <a:t>Porto </a:t>
            </a:r>
            <a:r>
              <a:rPr lang="it-IT" sz="1200" dirty="0" err="1">
                <a:solidFill>
                  <a:prstClr val="black"/>
                </a:solidFill>
              </a:rPr>
              <a:t>Nogaro</a:t>
            </a:r>
            <a:r>
              <a:rPr lang="it-IT" sz="1200" dirty="0">
                <a:solidFill>
                  <a:prstClr val="black"/>
                </a:solidFill>
              </a:rPr>
              <a:t> </a:t>
            </a:r>
            <a:r>
              <a:rPr lang="it-IT" sz="1200" dirty="0" err="1">
                <a:solidFill>
                  <a:prstClr val="black"/>
                </a:solidFill>
              </a:rPr>
              <a:t>Logistics</a:t>
            </a:r>
            <a:r>
              <a:rPr lang="it-IT" sz="1200" dirty="0">
                <a:solidFill>
                  <a:prstClr val="black"/>
                </a:solidFill>
              </a:rPr>
              <a:t> Park</a:t>
            </a:r>
          </a:p>
        </p:txBody>
      </p:sp>
      <p:sp>
        <p:nvSpPr>
          <p:cNvPr id="25" name="CasellaDiTesto 24"/>
          <p:cNvSpPr txBox="1"/>
          <p:nvPr/>
        </p:nvSpPr>
        <p:spPr>
          <a:xfrm>
            <a:off x="6487040" y="3324525"/>
            <a:ext cx="3403448"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dirty="0">
                <a:solidFill>
                  <a:prstClr val="black"/>
                </a:solidFill>
              </a:rPr>
              <a:t>Lamezia Terme </a:t>
            </a:r>
            <a:r>
              <a:rPr lang="it-IT" sz="1200" dirty="0" err="1">
                <a:solidFill>
                  <a:prstClr val="black"/>
                </a:solidFill>
              </a:rPr>
              <a:t>Intermodal</a:t>
            </a:r>
            <a:r>
              <a:rPr lang="it-IT" sz="1200" dirty="0">
                <a:solidFill>
                  <a:prstClr val="black"/>
                </a:solidFill>
              </a:rPr>
              <a:t> </a:t>
            </a:r>
            <a:r>
              <a:rPr lang="it-IT" sz="1200" dirty="0" err="1">
                <a:solidFill>
                  <a:prstClr val="black"/>
                </a:solidFill>
              </a:rPr>
              <a:t>Platform</a:t>
            </a:r>
            <a:endParaRPr lang="it-IT" sz="1200" dirty="0">
              <a:solidFill>
                <a:prstClr val="black"/>
              </a:solidFill>
            </a:endParaRPr>
          </a:p>
          <a:p>
            <a:pPr marL="285750" indent="-285750">
              <a:buFont typeface="Arial" panose="020B0604020202020204" pitchFamily="34" charset="0"/>
              <a:buChar char="•"/>
              <a:defRPr/>
            </a:pPr>
            <a:r>
              <a:rPr lang="it-IT" sz="1200" dirty="0">
                <a:solidFill>
                  <a:prstClr val="black"/>
                </a:solidFill>
              </a:rPr>
              <a:t>New Bergamo Cargo Terminal</a:t>
            </a:r>
          </a:p>
        </p:txBody>
      </p:sp>
      <p:sp>
        <p:nvSpPr>
          <p:cNvPr id="26" name="CasellaDiTesto 25"/>
          <p:cNvSpPr txBox="1"/>
          <p:nvPr/>
        </p:nvSpPr>
        <p:spPr>
          <a:xfrm>
            <a:off x="6487040" y="4580761"/>
            <a:ext cx="3403448" cy="27699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0000"/>
                </a:solidFill>
                <a:effectLst/>
                <a:uLnTx/>
                <a:uFillTx/>
                <a:latin typeface="Arial" pitchFamily="127" charset="0"/>
                <a:ea typeface="ＭＳ Ｐゴシック" pitchFamily="127" charset="-128"/>
              </a:rPr>
              <a:t>Nola</a:t>
            </a:r>
            <a:r>
              <a:rPr kumimoji="0" lang="it-IT" sz="1200" b="1" i="0" u="none" strike="noStrike" kern="1200" cap="none" spc="0" normalizeH="0" noProof="0" dirty="0">
                <a:ln>
                  <a:noFill/>
                </a:ln>
                <a:solidFill>
                  <a:srgbClr val="FF0000"/>
                </a:solidFill>
                <a:effectLst/>
                <a:uLnTx/>
                <a:uFillTx/>
                <a:latin typeface="Arial" pitchFamily="127" charset="0"/>
                <a:ea typeface="ＭＳ Ｐゴシック" pitchFamily="127" charset="-128"/>
              </a:rPr>
              <a:t> </a:t>
            </a:r>
            <a:r>
              <a:rPr kumimoji="0" lang="it-IT" sz="1200" b="1" i="0" u="none" strike="noStrike" kern="1200" cap="none" spc="0" normalizeH="0" noProof="0" dirty="0" err="1">
                <a:ln>
                  <a:noFill/>
                </a:ln>
                <a:solidFill>
                  <a:srgbClr val="FF0000"/>
                </a:solidFill>
                <a:effectLst/>
                <a:uLnTx/>
                <a:uFillTx/>
                <a:latin typeface="Arial" pitchFamily="127" charset="0"/>
                <a:ea typeface="ＭＳ Ｐゴシック" pitchFamily="127" charset="-128"/>
              </a:rPr>
              <a:t>Freight</a:t>
            </a:r>
            <a:r>
              <a:rPr kumimoji="0" lang="it-IT" sz="1200" b="1" i="0" u="none" strike="noStrike" kern="1200" cap="none" spc="0" normalizeH="0" noProof="0" dirty="0">
                <a:ln>
                  <a:noFill/>
                </a:ln>
                <a:solidFill>
                  <a:srgbClr val="FF0000"/>
                </a:solidFill>
                <a:effectLst/>
                <a:uLnTx/>
                <a:uFillTx/>
                <a:latin typeface="Arial" pitchFamily="127" charset="0"/>
                <a:ea typeface="ＭＳ Ｐゴシック" pitchFamily="127" charset="-128"/>
              </a:rPr>
              <a:t> </a:t>
            </a:r>
            <a:r>
              <a:rPr kumimoji="0" lang="it-IT" sz="1200" b="1" i="0" u="none" strike="noStrike" kern="1200" cap="none" spc="0" normalizeH="0" noProof="0" dirty="0" err="1">
                <a:ln>
                  <a:noFill/>
                </a:ln>
                <a:solidFill>
                  <a:srgbClr val="FF0000"/>
                </a:solidFill>
                <a:effectLst/>
                <a:uLnTx/>
                <a:uFillTx/>
                <a:latin typeface="Arial" pitchFamily="127" charset="0"/>
                <a:ea typeface="ＭＳ Ｐゴシック" pitchFamily="127" charset="-128"/>
              </a:rPr>
              <a:t>Village</a:t>
            </a:r>
            <a:r>
              <a:rPr kumimoji="0" lang="it-IT" sz="1200" b="1" i="0" u="none" strike="noStrike" kern="1200" cap="none" spc="0" normalizeH="0" noProof="0" dirty="0">
                <a:ln>
                  <a:noFill/>
                </a:ln>
                <a:solidFill>
                  <a:srgbClr val="FF0000"/>
                </a:solidFill>
                <a:effectLst/>
                <a:uLnTx/>
                <a:uFillTx/>
                <a:latin typeface="Arial" pitchFamily="127" charset="0"/>
                <a:ea typeface="ＭＳ Ｐゴシック" pitchFamily="127" charset="-128"/>
              </a:rPr>
              <a:t>’s </a:t>
            </a:r>
            <a:r>
              <a:rPr kumimoji="0" lang="it-IT" sz="1200" b="1" i="0" u="none" strike="noStrike" kern="1200" cap="none" spc="0" normalizeH="0" noProof="0" dirty="0" err="1">
                <a:ln>
                  <a:noFill/>
                </a:ln>
                <a:solidFill>
                  <a:srgbClr val="FF0000"/>
                </a:solidFill>
                <a:effectLst/>
                <a:uLnTx/>
                <a:uFillTx/>
                <a:latin typeface="Arial" pitchFamily="127" charset="0"/>
                <a:ea typeface="ＭＳ Ｐゴシック" pitchFamily="127" charset="-128"/>
              </a:rPr>
              <a:t>Development</a:t>
            </a:r>
            <a:endParaRPr lang="it-IT" sz="1200" b="1" dirty="0">
              <a:solidFill>
                <a:srgbClr val="FF0000"/>
              </a:solidFill>
            </a:endParaRPr>
          </a:p>
        </p:txBody>
      </p:sp>
      <p:grpSp>
        <p:nvGrpSpPr>
          <p:cNvPr id="2" name="Gruppo 27"/>
          <p:cNvGrpSpPr/>
          <p:nvPr/>
        </p:nvGrpSpPr>
        <p:grpSpPr>
          <a:xfrm>
            <a:off x="359149" y="1859485"/>
            <a:ext cx="2793651" cy="2793651"/>
            <a:chOff x="177415" y="1647884"/>
            <a:chExt cx="2793651" cy="2793651"/>
          </a:xfrm>
        </p:grpSpPr>
        <p:pic>
          <p:nvPicPr>
            <p:cNvPr id="29" name="Picture 7"/>
            <p:cNvPicPr>
              <a:picLocks noChangeAspect="1" noChangeArrowheads="1"/>
            </p:cNvPicPr>
            <p:nvPr/>
          </p:nvPicPr>
          <p:blipFill>
            <a:blip r:embed="rId3" cstate="print"/>
            <a:srcRect/>
            <a:stretch>
              <a:fillRect/>
            </a:stretch>
          </p:blipFill>
          <p:spPr bwMode="auto">
            <a:xfrm>
              <a:off x="177415" y="1647884"/>
              <a:ext cx="2793651" cy="2793651"/>
            </a:xfrm>
            <a:prstGeom prst="rect">
              <a:avLst/>
            </a:prstGeom>
            <a:noFill/>
            <a:ln>
              <a:noFill/>
            </a:ln>
            <a:effectLst>
              <a:outerShdw blurRad="177800" dist="126999" dir="3540016" algn="ctr" rotWithShape="0">
                <a:schemeClr val="bg2">
                  <a:alpha val="5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6684" t="10729" r="68013" b="32300"/>
            <a:stretch/>
          </p:blipFill>
          <p:spPr bwMode="auto">
            <a:xfrm>
              <a:off x="601456" y="2314833"/>
              <a:ext cx="1384755" cy="153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asellaDiTesto 30"/>
            <p:cNvSpPr txBox="1"/>
            <p:nvPr/>
          </p:nvSpPr>
          <p:spPr>
            <a:xfrm>
              <a:off x="776536" y="1874830"/>
              <a:ext cx="144016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E7E6E6">
                      <a:lumMod val="10000"/>
                    </a:srgbClr>
                  </a:solidFill>
                  <a:effectLst/>
                  <a:uLnTx/>
                  <a:uFillTx/>
                  <a:latin typeface="Arial" pitchFamily="127" charset="0"/>
                  <a:ea typeface="ＭＳ Ｐゴシック" pitchFamily="127" charset="-128"/>
                </a:rPr>
                <a:t>OUR OFFER</a:t>
              </a:r>
            </a:p>
          </p:txBody>
        </p:sp>
      </p:grpSp>
      <p:sp>
        <p:nvSpPr>
          <p:cNvPr id="32" name="Arc 7"/>
          <p:cNvSpPr/>
          <p:nvPr/>
        </p:nvSpPr>
        <p:spPr>
          <a:xfrm>
            <a:off x="519542" y="836712"/>
            <a:ext cx="3077697" cy="4818851"/>
          </a:xfrm>
          <a:prstGeom prst="arc">
            <a:avLst>
              <a:gd name="adj1" fmla="val 16930841"/>
              <a:gd name="adj2" fmla="val 4671306"/>
            </a:avLst>
          </a:prstGeom>
          <a:ln w="146050" cmpd="dbl">
            <a:solidFill>
              <a:schemeClr val="bg1">
                <a:lumMod val="50000"/>
                <a:alpha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p:cNvGrpSpPr/>
          <p:nvPr/>
        </p:nvGrpSpPr>
        <p:grpSpPr>
          <a:xfrm>
            <a:off x="3073634" y="1052736"/>
            <a:ext cx="4837870" cy="540145"/>
            <a:chOff x="3534185" y="1726233"/>
            <a:chExt cx="5144058" cy="540145"/>
          </a:xfrm>
        </p:grpSpPr>
        <p:sp>
          <p:nvSpPr>
            <p:cNvPr id="34" name="Rettangolo arrotondato 71"/>
            <p:cNvSpPr/>
            <p:nvPr/>
          </p:nvSpPr>
          <p:spPr bwMode="auto">
            <a:xfrm>
              <a:off x="3534185" y="1726233"/>
              <a:ext cx="3552874"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5"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a:defRPr/>
              </a:pPr>
              <a:r>
                <a:rPr lang="it-IT" sz="1600" dirty="0">
                  <a:solidFill>
                    <a:prstClr val="white"/>
                  </a:solidFill>
                  <a:effectLst/>
                  <a:latin typeface="Arial"/>
                  <a:ea typeface="Adobe Gothic Std B" pitchFamily="34" charset="-128"/>
                  <a:cs typeface="Calibri" panose="020F0502020204030204" pitchFamily="34" charset="0"/>
                </a:rPr>
                <a:t>PORTS</a:t>
              </a:r>
            </a:p>
          </p:txBody>
        </p:sp>
      </p:grpSp>
      <p:grpSp>
        <p:nvGrpSpPr>
          <p:cNvPr id="4" name="Group 2"/>
          <p:cNvGrpSpPr/>
          <p:nvPr/>
        </p:nvGrpSpPr>
        <p:grpSpPr>
          <a:xfrm>
            <a:off x="3499507" y="2174475"/>
            <a:ext cx="4765861" cy="540145"/>
            <a:chOff x="3534186" y="1726233"/>
            <a:chExt cx="5067492" cy="540145"/>
          </a:xfrm>
        </p:grpSpPr>
        <p:sp>
          <p:nvSpPr>
            <p:cNvPr id="37" name="Rettangolo arrotondato 71"/>
            <p:cNvSpPr/>
            <p:nvPr/>
          </p:nvSpPr>
          <p:spPr bwMode="auto">
            <a:xfrm>
              <a:off x="3534186" y="1726233"/>
              <a:ext cx="3100048"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8" name="CasellaDiTesto 80"/>
            <p:cNvSpPr txBox="1"/>
            <p:nvPr/>
          </p:nvSpPr>
          <p:spPr>
            <a:xfrm>
              <a:off x="3789135" y="1814363"/>
              <a:ext cx="4812543" cy="338540"/>
            </a:xfrm>
            <a:prstGeom prst="rect">
              <a:avLst/>
            </a:prstGeom>
            <a:noFill/>
          </p:spPr>
          <p:txBody>
            <a:bodyPr wrap="square" lIns="91422" tIns="45713" rIns="91422" bIns="45713" rtlCol="0">
              <a:spAutoFit/>
            </a:bodyPr>
            <a:lstStyle>
              <a:defPPr>
                <a:defRPr lang="it-IT"/>
              </a:defPPr>
              <a:lvl1pPr marL="0" marR="0" lvl="0" indent="0" defTabSz="910162" eaLnBrk="1" latinLnBrk="0" hangingPunct="1">
                <a:lnSpc>
                  <a:spcPct val="100000"/>
                </a:lnSpc>
                <a:buClrTx/>
                <a:buSzTx/>
                <a:buFontTx/>
                <a:buNone/>
                <a:tabLst/>
                <a:defRPr kumimoji="0" sz="1600" b="1" i="0" u="none" strike="noStrike" cap="none" spc="0" normalizeH="0" baseline="0">
                  <a:ln>
                    <a:noFill/>
                  </a:ln>
                  <a:solidFill>
                    <a:prstClr val="white"/>
                  </a:solidFill>
                  <a:effectLst/>
                  <a:uLnTx/>
                  <a:uFillTx/>
                  <a:latin typeface="Arial"/>
                  <a:ea typeface="Adobe Gothic Std B" pitchFamily="34" charset="-128"/>
                  <a:cs typeface="Calibri" panose="020F0502020204030204" pitchFamily="34" charset="0"/>
                </a:defRPr>
              </a:lvl1pPr>
            </a:lstStyle>
            <a:p>
              <a:pPr>
                <a:defRPr/>
              </a:pPr>
              <a:r>
                <a:rPr lang="it-IT" dirty="0"/>
                <a:t>RETRO PORT AREAS</a:t>
              </a:r>
            </a:p>
          </p:txBody>
        </p:sp>
      </p:grpSp>
      <p:grpSp>
        <p:nvGrpSpPr>
          <p:cNvPr id="5" name="Group 2"/>
          <p:cNvGrpSpPr/>
          <p:nvPr/>
        </p:nvGrpSpPr>
        <p:grpSpPr>
          <a:xfrm>
            <a:off x="3452011" y="4460491"/>
            <a:ext cx="4837869" cy="540145"/>
            <a:chOff x="3534186" y="1726233"/>
            <a:chExt cx="5144057" cy="540145"/>
          </a:xfrm>
        </p:grpSpPr>
        <p:sp>
          <p:nvSpPr>
            <p:cNvPr id="40" name="Rettangolo arrotondato 71"/>
            <p:cNvSpPr/>
            <p:nvPr/>
          </p:nvSpPr>
          <p:spPr bwMode="auto">
            <a:xfrm>
              <a:off x="3534186" y="1726233"/>
              <a:ext cx="3101826"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41"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indent="0" eaLnBrk="1" latinLnBrk="0" hangingPunct="1">
                <a:lnSpc>
                  <a:spcPct val="100000"/>
                </a:lnSpc>
                <a:buClrTx/>
                <a:buSzTx/>
                <a:buFontTx/>
                <a:buNone/>
                <a:tabLst/>
                <a:defRPr/>
              </a:pPr>
              <a:r>
                <a:rPr lang="it-IT" sz="1600" dirty="0">
                  <a:solidFill>
                    <a:srgbClr val="FF0000"/>
                  </a:solidFill>
                  <a:effectLst/>
                  <a:latin typeface="Arial"/>
                  <a:ea typeface="Adobe Gothic Std B" pitchFamily="34" charset="-128"/>
                  <a:cs typeface="Calibri" panose="020F0502020204030204" pitchFamily="34" charset="0"/>
                </a:rPr>
                <a:t>FREIGHT VILLAGES</a:t>
              </a:r>
            </a:p>
          </p:txBody>
        </p:sp>
      </p:grpSp>
      <p:grpSp>
        <p:nvGrpSpPr>
          <p:cNvPr id="6" name="Group 2"/>
          <p:cNvGrpSpPr/>
          <p:nvPr/>
        </p:nvGrpSpPr>
        <p:grpSpPr>
          <a:xfrm>
            <a:off x="3594705" y="3317483"/>
            <a:ext cx="4837868" cy="540145"/>
            <a:chOff x="3534186" y="1726233"/>
            <a:chExt cx="5144056" cy="540145"/>
          </a:xfrm>
        </p:grpSpPr>
        <p:sp>
          <p:nvSpPr>
            <p:cNvPr id="43" name="Rettangolo arrotondato 71"/>
            <p:cNvSpPr/>
            <p:nvPr/>
          </p:nvSpPr>
          <p:spPr bwMode="auto">
            <a:xfrm>
              <a:off x="3534186" y="1726233"/>
              <a:ext cx="2998823"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62" name="CasellaDiTesto 80"/>
            <p:cNvSpPr txBox="1"/>
            <p:nvPr/>
          </p:nvSpPr>
          <p:spPr>
            <a:xfrm>
              <a:off x="3865699"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lvl="0">
                <a:defRPr/>
              </a:pPr>
              <a:r>
                <a:rPr lang="it-IT" sz="1600" dirty="0">
                  <a:solidFill>
                    <a:prstClr val="white"/>
                  </a:solidFill>
                  <a:effectLst/>
                  <a:latin typeface="Arial"/>
                  <a:ea typeface="Adobe Gothic Std B" pitchFamily="34" charset="-128"/>
                  <a:cs typeface="Calibri" panose="020F0502020204030204" pitchFamily="34" charset="0"/>
                </a:rPr>
                <a:t>AIRPORTS</a:t>
              </a:r>
            </a:p>
          </p:txBody>
        </p:sp>
      </p:grpSp>
      <p:sp>
        <p:nvSpPr>
          <p:cNvPr id="66" name="Ovale 65"/>
          <p:cNvSpPr/>
          <p:nvPr/>
        </p:nvSpPr>
        <p:spPr>
          <a:xfrm>
            <a:off x="2753536" y="1067485"/>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7" name="Ovale 66"/>
          <p:cNvSpPr/>
          <p:nvPr/>
        </p:nvSpPr>
        <p:spPr>
          <a:xfrm>
            <a:off x="3158897" y="2122542"/>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8" name="Ovale 67"/>
          <p:cNvSpPr/>
          <p:nvPr/>
        </p:nvSpPr>
        <p:spPr>
          <a:xfrm>
            <a:off x="3234513" y="331456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9" name="Ovale 68"/>
          <p:cNvSpPr/>
          <p:nvPr/>
        </p:nvSpPr>
        <p:spPr>
          <a:xfrm>
            <a:off x="3113074" y="447024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Tree>
    <p:extLst>
      <p:ext uri="{BB962C8B-B14F-4D97-AF65-F5344CB8AC3E}">
        <p14:creationId xmlns:p14="http://schemas.microsoft.com/office/powerpoint/2010/main" val="310184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INFRASTRUCTURE</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GENERAL ENVIRONMENT – Focus</a:t>
            </a:r>
          </a:p>
        </p:txBody>
      </p:sp>
      <p:sp>
        <p:nvSpPr>
          <p:cNvPr id="44" name="Segnaposto contenuto 2"/>
          <p:cNvSpPr txBox="1">
            <a:spLocks/>
          </p:cNvSpPr>
          <p:nvPr/>
        </p:nvSpPr>
        <p:spPr>
          <a:xfrm>
            <a:off x="2144713" y="2709864"/>
            <a:ext cx="3600450" cy="4103687"/>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127" charset="0"/>
              <a:buChar char="•"/>
              <a:defRPr sz="2700" kern="1200">
                <a:solidFill>
                  <a:schemeClr val="tx1"/>
                </a:solidFill>
                <a:latin typeface="+mn-lt"/>
                <a:ea typeface="ＭＳ Ｐゴシック" pitchFamily="127" charset="-128"/>
                <a:cs typeface="ＭＳ Ｐゴシック" pitchFamily="127" charset="-128"/>
              </a:defRPr>
            </a:lvl1pPr>
            <a:lvl2pPr marL="684213" indent="-227013" algn="l" defTabSz="912813" rtl="0" eaLnBrk="0" fontAlgn="base" hangingPunct="0">
              <a:lnSpc>
                <a:spcPct val="90000"/>
              </a:lnSpc>
              <a:spcBef>
                <a:spcPts val="500"/>
              </a:spcBef>
              <a:spcAft>
                <a:spcPct val="0"/>
              </a:spcAft>
              <a:buFont typeface="Arial" pitchFamily="127" charset="0"/>
              <a:buChar char="•"/>
              <a:defRPr sz="2300" kern="1200">
                <a:solidFill>
                  <a:schemeClr val="tx1"/>
                </a:solidFill>
                <a:latin typeface="+mn-lt"/>
                <a:ea typeface="ＭＳ Ｐゴシック" pitchFamily="127" charset="-128"/>
                <a:cs typeface="+mn-cs"/>
              </a:defRPr>
            </a:lvl2pPr>
            <a:lvl3pPr marL="1141413" indent="-227013" algn="l" defTabSz="912813" rtl="0" eaLnBrk="0" fontAlgn="base" hangingPunct="0">
              <a:lnSpc>
                <a:spcPct val="90000"/>
              </a:lnSpc>
              <a:spcBef>
                <a:spcPts val="500"/>
              </a:spcBef>
              <a:spcAft>
                <a:spcPct val="0"/>
              </a:spcAft>
              <a:buFont typeface="Arial" pitchFamily="127" charset="0"/>
              <a:buChar char="•"/>
              <a:defRPr sz="1900" kern="1200">
                <a:solidFill>
                  <a:schemeClr val="tx1"/>
                </a:solidFill>
                <a:latin typeface="+mn-lt"/>
                <a:ea typeface="ＭＳ Ｐゴシック" pitchFamily="127" charset="-128"/>
                <a:cs typeface="+mn-cs"/>
              </a:defRPr>
            </a:lvl3pPr>
            <a:lvl4pPr marL="15986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4pPr>
            <a:lvl5pPr marL="20558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ts val="1000"/>
              </a:spcBef>
              <a:spcAft>
                <a:spcPct val="0"/>
              </a:spcAft>
              <a:buClr>
                <a:srgbClr val="FF0000"/>
              </a:buClr>
              <a:buSzTx/>
              <a:buFont typeface="Arial" pitchFamily="127"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endParaRPr>
          </a:p>
          <a:p>
            <a:pPr marL="227013" marR="0" lvl="0" indent="-227013" algn="just" defTabSz="912813" rtl="0" eaLnBrk="0" fontAlgn="base" latinLnBrk="0" hangingPunct="0">
              <a:lnSpc>
                <a:spcPct val="90000"/>
              </a:lnSpc>
              <a:spcBef>
                <a:spcPts val="1000"/>
              </a:spcBef>
              <a:spcAft>
                <a:spcPct val="0"/>
              </a:spcAft>
              <a:buClr>
                <a:srgbClr val="FF0000"/>
              </a:buClr>
              <a:buSzTx/>
              <a:buFont typeface="Arial" pitchFamily="127"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endParaRPr>
          </a:p>
        </p:txBody>
      </p:sp>
      <p:sp>
        <p:nvSpPr>
          <p:cNvPr id="45" name="CasellaDiTesto 44"/>
          <p:cNvSpPr txBox="1"/>
          <p:nvPr/>
        </p:nvSpPr>
        <p:spPr>
          <a:xfrm>
            <a:off x="877888" y="6567155"/>
            <a:ext cx="4507160" cy="246221"/>
          </a:xfrm>
          <a:prstGeom prst="rect">
            <a:avLst/>
          </a:prstGeom>
          <a:noFill/>
        </p:spPr>
        <p:txBody>
          <a:bodyPr wrap="square" rtlCol="0">
            <a:spAutoFit/>
          </a:bodyPr>
          <a:lstStyle/>
          <a:p>
            <a:pPr lvl="0"/>
            <a:r>
              <a:rPr kumimoji="0" lang="it-IT" sz="1000" b="0" i="1" u="none" strike="noStrike" kern="1200" cap="none" spc="0" normalizeH="0" baseline="0" noProof="0" dirty="0">
                <a:ln>
                  <a:noFill/>
                </a:ln>
                <a:solidFill>
                  <a:prstClr val="black"/>
                </a:solidFill>
                <a:effectLst/>
                <a:uLnTx/>
                <a:uFillTx/>
              </a:rPr>
              <a:t>Source: </a:t>
            </a:r>
            <a:r>
              <a:rPr lang="en-US" sz="1000" i="1" noProof="0" dirty="0">
                <a:latin typeface="Arial"/>
              </a:rPr>
              <a:t>I</a:t>
            </a:r>
            <a:r>
              <a:rPr lang="en-US" sz="1000" i="1" dirty="0" err="1">
                <a:latin typeface="Arial"/>
              </a:rPr>
              <a:t>ndependent</a:t>
            </a:r>
            <a:r>
              <a:rPr lang="en-US" sz="1000" i="1" dirty="0">
                <a:latin typeface="Arial"/>
              </a:rPr>
              <a:t> study provided by a German consultant - 2015</a:t>
            </a:r>
            <a:endParaRPr kumimoji="0" lang="it-IT" sz="1000" b="0" i="1" u="none" strike="noStrike" kern="1200" cap="none" spc="0" normalizeH="0" baseline="0" noProof="0" dirty="0">
              <a:ln>
                <a:noFill/>
              </a:ln>
              <a:solidFill>
                <a:prstClr val="black"/>
              </a:solidFill>
              <a:effectLst/>
              <a:uLnTx/>
              <a:uFillTx/>
            </a:endParaRPr>
          </a:p>
        </p:txBody>
      </p:sp>
      <p:sp>
        <p:nvSpPr>
          <p:cNvPr id="47" name="Rettangolo 46"/>
          <p:cNvSpPr/>
          <p:nvPr/>
        </p:nvSpPr>
        <p:spPr>
          <a:xfrm>
            <a:off x="567106" y="1124569"/>
            <a:ext cx="8418342" cy="4846887"/>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CasellaDiTesto 47"/>
          <p:cNvSpPr txBox="1"/>
          <p:nvPr/>
        </p:nvSpPr>
        <p:spPr>
          <a:xfrm>
            <a:off x="4042653" y="1124744"/>
            <a:ext cx="4942795" cy="523220"/>
          </a:xfrm>
          <a:prstGeom prst="rect">
            <a:avLst/>
          </a:prstGeom>
          <a:solidFill>
            <a:schemeClr val="accent6">
              <a:lumMod val="20000"/>
              <a:lumOff val="80000"/>
            </a:schemeClr>
          </a:solidFill>
          <a:ln w="19050">
            <a:solidFill>
              <a:schemeClr val="accent6">
                <a:lumMod val="60000"/>
                <a:lumOff val="40000"/>
              </a:schemeClr>
            </a:solidFill>
          </a:ln>
        </p:spPr>
        <p:txBody>
          <a:bodyPr wrap="square">
            <a:spAutoFit/>
          </a:bodyPr>
          <a:lstStyle>
            <a:defPPr>
              <a:defRPr lang="it-IT"/>
            </a:defPPr>
            <a:lvl1pPr marL="0" marR="0" lvl="0" indent="0" algn="ctr" defTabSz="914400" eaLnBrk="1" latinLnBrk="0" hangingPunct="1">
              <a:lnSpc>
                <a:spcPct val="100000"/>
              </a:lnSpc>
              <a:buClrTx/>
              <a:buSzTx/>
              <a:buFontTx/>
              <a:buNone/>
              <a:tabLst/>
              <a:defRPr kumimoji="0" b="1" i="0" u="none" strike="noStrike" cap="none" spc="0" normalizeH="0" baseline="0">
                <a:ln>
                  <a:noFill/>
                </a:ln>
                <a:solidFill>
                  <a:prstClr val="black"/>
                </a:solidFill>
                <a:effectLst/>
                <a:uLnTx/>
                <a:uFillTx/>
              </a:defRPr>
            </a:lvl1pPr>
          </a:lstStyle>
          <a:p>
            <a:pPr marL="285750" indent="-285750" algn="l">
              <a:buFont typeface="Wingdings" panose="05000000000000000000" pitchFamily="2" charset="2"/>
              <a:buChar char="v"/>
            </a:pPr>
            <a:r>
              <a:rPr lang="en-US" b="0" dirty="0"/>
              <a:t>Italy holds </a:t>
            </a:r>
            <a:r>
              <a:rPr lang="en-US" dirty="0"/>
              <a:t>7 </a:t>
            </a:r>
            <a:r>
              <a:rPr lang="en-US" b="0" dirty="0"/>
              <a:t>among the 15 </a:t>
            </a:r>
            <a:r>
              <a:rPr lang="en-US" dirty="0"/>
              <a:t>best European</a:t>
            </a:r>
            <a:endParaRPr lang="en-US" b="0" dirty="0"/>
          </a:p>
          <a:p>
            <a:pPr marL="285750" indent="-285750" algn="l">
              <a:buFont typeface="Wingdings" panose="05000000000000000000" pitchFamily="2" charset="2"/>
              <a:buChar char="v"/>
            </a:pPr>
            <a:r>
              <a:rPr lang="en-US" dirty="0"/>
              <a:t>Verona ranking first</a:t>
            </a:r>
          </a:p>
        </p:txBody>
      </p:sp>
      <p:sp>
        <p:nvSpPr>
          <p:cNvPr id="50" name="CasellaDiTesto 49"/>
          <p:cNvSpPr txBox="1"/>
          <p:nvPr/>
        </p:nvSpPr>
        <p:spPr>
          <a:xfrm>
            <a:off x="578120" y="2564904"/>
            <a:ext cx="3896983" cy="2308324"/>
          </a:xfrm>
          <a:prstGeom prst="rect">
            <a:avLst/>
          </a:prstGeom>
          <a:noFill/>
        </p:spPr>
        <p:txBody>
          <a:bodyPr wrap="square" rtlCol="0">
            <a:spAutoFit/>
          </a:bodyPr>
          <a:lstStyle/>
          <a:p>
            <a:pPr marL="171450" indent="-171450">
              <a:buFont typeface="Wingdings" panose="05000000000000000000" pitchFamily="2" charset="2"/>
              <a:buChar char="ü"/>
            </a:pPr>
            <a:r>
              <a:rPr lang="it-IT" sz="1200" dirty="0"/>
              <a:t>Integrated </a:t>
            </a:r>
            <a:r>
              <a:rPr lang="en-US" sz="1200" dirty="0">
                <a:solidFill>
                  <a:prstClr val="black"/>
                </a:solidFill>
                <a:latin typeface="Arial"/>
              </a:rPr>
              <a:t>systems of </a:t>
            </a:r>
            <a:r>
              <a:rPr lang="en-US" sz="1200" b="1" dirty="0">
                <a:solidFill>
                  <a:prstClr val="black"/>
                </a:solidFill>
                <a:latin typeface="Arial"/>
              </a:rPr>
              <a:t>logistics infrastructures </a:t>
            </a:r>
            <a:r>
              <a:rPr lang="en-US" sz="1200" dirty="0">
                <a:solidFill>
                  <a:prstClr val="black"/>
                </a:solidFill>
                <a:latin typeface="Arial"/>
              </a:rPr>
              <a:t>for rail, road and intermodal freight transport</a:t>
            </a:r>
          </a:p>
          <a:p>
            <a:endParaRPr lang="en-US" sz="1200" dirty="0">
              <a:solidFill>
                <a:prstClr val="black"/>
              </a:solidFill>
              <a:latin typeface="Arial"/>
            </a:endParaRPr>
          </a:p>
          <a:p>
            <a:endParaRPr lang="en-US" sz="1200" dirty="0">
              <a:solidFill>
                <a:prstClr val="black"/>
              </a:solidFill>
              <a:latin typeface="Arial"/>
            </a:endParaRPr>
          </a:p>
          <a:p>
            <a:pPr marL="171450" indent="-171450">
              <a:buFont typeface="Wingdings" panose="05000000000000000000" pitchFamily="2" charset="2"/>
              <a:buChar char="ü"/>
            </a:pPr>
            <a:r>
              <a:rPr lang="it-IT" sz="1200" dirty="0"/>
              <a:t>Real </a:t>
            </a:r>
            <a:r>
              <a:rPr lang="en-US" sz="1200" b="1" dirty="0">
                <a:solidFill>
                  <a:prstClr val="black">
                    <a:lumMod val="75000"/>
                    <a:lumOff val="25000"/>
                  </a:prstClr>
                </a:solidFill>
                <a:latin typeface="Arial" panose="020B0604020202020204" pitchFamily="34" charset="0"/>
                <a:cs typeface="Arial" panose="020B0604020202020204" pitchFamily="34" charset="0"/>
              </a:rPr>
              <a:t>estate opportunities </a:t>
            </a:r>
            <a:r>
              <a:rPr lang="en-US" sz="1200" dirty="0">
                <a:solidFill>
                  <a:prstClr val="black">
                    <a:lumMod val="75000"/>
                    <a:lumOff val="25000"/>
                  </a:prstClr>
                </a:solidFill>
                <a:latin typeface="Arial" panose="020B0604020202020204" pitchFamily="34" charset="0"/>
                <a:cs typeface="Arial" panose="020B0604020202020204" pitchFamily="34" charset="0"/>
              </a:rPr>
              <a:t>localized in the most industrialized areas of Italy</a:t>
            </a:r>
          </a:p>
          <a:p>
            <a:endParaRPr lang="en-US" sz="1200" dirty="0">
              <a:solidFill>
                <a:prstClr val="black">
                  <a:lumMod val="75000"/>
                  <a:lumOff val="25000"/>
                </a:prstClr>
              </a:solidFill>
              <a:latin typeface="Arial" panose="020B0604020202020204" pitchFamily="34" charset="0"/>
              <a:cs typeface="Arial" panose="020B0604020202020204" pitchFamily="34" charset="0"/>
            </a:endParaRPr>
          </a:p>
          <a:p>
            <a:endParaRPr lang="en-US" sz="1200" dirty="0">
              <a:solidFill>
                <a:prstClr val="black">
                  <a:lumMod val="75000"/>
                  <a:lumOff val="25000"/>
                </a:prstClr>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200" dirty="0">
                <a:solidFill>
                  <a:prstClr val="black">
                    <a:lumMod val="75000"/>
                    <a:lumOff val="25000"/>
                  </a:prstClr>
                </a:solidFill>
                <a:latin typeface="Arial" panose="020B0604020202020204" pitchFamily="34" charset="0"/>
                <a:cs typeface="Arial" panose="020B0604020202020204" pitchFamily="34" charset="0"/>
              </a:rPr>
              <a:t>Natural location for </a:t>
            </a:r>
            <a:r>
              <a:rPr lang="en-US" sz="1200" b="1" dirty="0">
                <a:solidFill>
                  <a:prstClr val="black">
                    <a:lumMod val="75000"/>
                    <a:lumOff val="25000"/>
                  </a:prstClr>
                </a:solidFill>
                <a:latin typeface="Arial" panose="020B0604020202020204" pitchFamily="34" charset="0"/>
                <a:cs typeface="Arial" panose="020B0604020202020204" pitchFamily="34" charset="0"/>
              </a:rPr>
              <a:t>logistics and manufacturing companies </a:t>
            </a:r>
            <a:r>
              <a:rPr lang="en-US" sz="1200" dirty="0">
                <a:solidFill>
                  <a:prstClr val="black">
                    <a:lumMod val="75000"/>
                    <a:lumOff val="25000"/>
                  </a:prstClr>
                </a:solidFill>
                <a:latin typeface="Arial" panose="020B0604020202020204" pitchFamily="34" charset="0"/>
                <a:cs typeface="Arial" panose="020B0604020202020204" pitchFamily="34" charset="0"/>
              </a:rPr>
              <a:t>looking for high quality solutions in order to set up a </a:t>
            </a:r>
            <a:r>
              <a:rPr lang="en-US" sz="1200" b="1" dirty="0">
                <a:solidFill>
                  <a:prstClr val="black">
                    <a:lumMod val="75000"/>
                    <a:lumOff val="25000"/>
                  </a:prstClr>
                </a:solidFill>
                <a:latin typeface="Arial" panose="020B0604020202020204" pitchFamily="34" charset="0"/>
                <a:cs typeface="Arial" panose="020B0604020202020204" pitchFamily="34" charset="0"/>
              </a:rPr>
              <a:t>distribution centre for the European Market</a:t>
            </a:r>
            <a:endParaRPr lang="it-IT" sz="1200" dirty="0"/>
          </a:p>
        </p:txBody>
      </p:sp>
      <p:grpSp>
        <p:nvGrpSpPr>
          <p:cNvPr id="5" name="Gruppo 50"/>
          <p:cNvGrpSpPr/>
          <p:nvPr/>
        </p:nvGrpSpPr>
        <p:grpSpPr>
          <a:xfrm>
            <a:off x="4363224" y="1868473"/>
            <a:ext cx="2962210" cy="3499893"/>
            <a:chOff x="3800873" y="3063819"/>
            <a:chExt cx="2355222" cy="2954494"/>
          </a:xfrm>
        </p:grpSpPr>
        <p:pic>
          <p:nvPicPr>
            <p:cNvPr id="52" name="Immagin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0873" y="3063819"/>
              <a:ext cx="2355222" cy="2954494"/>
            </a:xfrm>
            <a:prstGeom prst="rect">
              <a:avLst/>
            </a:prstGeom>
          </p:spPr>
        </p:pic>
        <p:sp>
          <p:nvSpPr>
            <p:cNvPr id="53" name="CasellaDiTesto 52"/>
            <p:cNvSpPr txBox="1"/>
            <p:nvPr/>
          </p:nvSpPr>
          <p:spPr>
            <a:xfrm flipH="1">
              <a:off x="4866701" y="3534811"/>
              <a:ext cx="457895"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1st</a:t>
              </a:r>
            </a:p>
          </p:txBody>
        </p:sp>
        <p:sp>
          <p:nvSpPr>
            <p:cNvPr id="54" name="CasellaDiTesto 53"/>
            <p:cNvSpPr txBox="1"/>
            <p:nvPr/>
          </p:nvSpPr>
          <p:spPr>
            <a:xfrm>
              <a:off x="4602754" y="3718578"/>
              <a:ext cx="432123"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10th</a:t>
              </a:r>
            </a:p>
          </p:txBody>
        </p:sp>
        <p:sp>
          <p:nvSpPr>
            <p:cNvPr id="55" name="CasellaDiTesto 54"/>
            <p:cNvSpPr txBox="1"/>
            <p:nvPr/>
          </p:nvSpPr>
          <p:spPr>
            <a:xfrm>
              <a:off x="3880291" y="3558430"/>
              <a:ext cx="432123"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12th</a:t>
              </a:r>
            </a:p>
          </p:txBody>
        </p:sp>
        <p:sp>
          <p:nvSpPr>
            <p:cNvPr id="56" name="CasellaDiTesto 55"/>
            <p:cNvSpPr txBox="1"/>
            <p:nvPr/>
          </p:nvSpPr>
          <p:spPr>
            <a:xfrm>
              <a:off x="5234119" y="4717842"/>
              <a:ext cx="432123"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6th</a:t>
              </a:r>
            </a:p>
          </p:txBody>
        </p:sp>
        <p:sp>
          <p:nvSpPr>
            <p:cNvPr id="57" name="CasellaDiTesto 56"/>
            <p:cNvSpPr txBox="1"/>
            <p:nvPr/>
          </p:nvSpPr>
          <p:spPr>
            <a:xfrm>
              <a:off x="4374311" y="3686526"/>
              <a:ext cx="432123"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8th</a:t>
              </a:r>
            </a:p>
          </p:txBody>
        </p:sp>
        <p:sp>
          <p:nvSpPr>
            <p:cNvPr id="58" name="CasellaDiTesto 57"/>
            <p:cNvSpPr txBox="1"/>
            <p:nvPr/>
          </p:nvSpPr>
          <p:spPr>
            <a:xfrm>
              <a:off x="4572716" y="3477811"/>
              <a:ext cx="432123"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7th</a:t>
              </a:r>
            </a:p>
          </p:txBody>
        </p:sp>
        <p:sp>
          <p:nvSpPr>
            <p:cNvPr id="59" name="CasellaDiTesto 58"/>
            <p:cNvSpPr txBox="1"/>
            <p:nvPr/>
          </p:nvSpPr>
          <p:spPr>
            <a:xfrm>
              <a:off x="4212120" y="3429410"/>
              <a:ext cx="432123" cy="187351"/>
            </a:xfrm>
            <a:prstGeom prst="rect">
              <a:avLst/>
            </a:prstGeom>
            <a:noFill/>
          </p:spPr>
          <p:txBody>
            <a:bodyPr wrap="square" rtlCol="0">
              <a:spAutoFit/>
            </a:bodyPr>
            <a:lstStyle/>
            <a:p>
              <a:r>
                <a:rPr lang="it-IT" sz="900" b="1" dirty="0">
                  <a:solidFill>
                    <a:schemeClr val="accent4">
                      <a:lumMod val="75000"/>
                    </a:schemeClr>
                  </a:solidFill>
                  <a:latin typeface="Arial Black" panose="020B0A04020102020204" pitchFamily="34" charset="0"/>
                </a:rPr>
                <a:t>14th</a:t>
              </a:r>
            </a:p>
          </p:txBody>
        </p:sp>
      </p:grpSp>
      <p:sp>
        <p:nvSpPr>
          <p:cNvPr id="60" name="CasellaDiTesto 59"/>
          <p:cNvSpPr txBox="1"/>
          <p:nvPr/>
        </p:nvSpPr>
        <p:spPr>
          <a:xfrm>
            <a:off x="1280592" y="1124744"/>
            <a:ext cx="2762061" cy="523220"/>
          </a:xfrm>
          <a:prstGeom prst="rect">
            <a:avLst/>
          </a:prstGeom>
          <a:solidFill>
            <a:schemeClr val="accent6">
              <a:lumMod val="20000"/>
              <a:lumOff val="80000"/>
            </a:schemeClr>
          </a:solidFill>
          <a:ln w="19050">
            <a:solidFill>
              <a:schemeClr val="accent6">
                <a:lumMod val="60000"/>
                <a:lumOff val="40000"/>
              </a:schemeClr>
            </a:solidFill>
          </a:ln>
        </p:spPr>
        <p:txBody>
          <a:bodyPr wrap="square" anchor="b">
            <a:spAutoFit/>
          </a:bodyPr>
          <a:lstStyle>
            <a:defPPr>
              <a:defRPr lang="it-IT"/>
            </a:defPPr>
            <a:lvl1pPr marL="0" marR="0" lvl="0" indent="0" algn="ctr" defTabSz="914400" eaLnBrk="1" latinLnBrk="0" hangingPunct="1">
              <a:lnSpc>
                <a:spcPct val="100000"/>
              </a:lnSpc>
              <a:buClrTx/>
              <a:buSzTx/>
              <a:buFontTx/>
              <a:buNone/>
              <a:tabLst/>
              <a:defRPr kumimoji="0" b="1" i="0" u="none" strike="noStrike" cap="none" spc="0" normalizeH="0" baseline="0">
                <a:ln>
                  <a:noFill/>
                </a:ln>
                <a:solidFill>
                  <a:prstClr val="black"/>
                </a:solidFill>
                <a:effectLst/>
                <a:uLnTx/>
                <a:uFillTx/>
              </a:defRPr>
            </a:lvl1pPr>
          </a:lstStyle>
          <a:p>
            <a:endParaRPr lang="it-IT" sz="700" dirty="0"/>
          </a:p>
          <a:p>
            <a:r>
              <a:rPr lang="it-IT" dirty="0"/>
              <a:t>FREIGHT VILLAGES</a:t>
            </a:r>
          </a:p>
          <a:p>
            <a:endParaRPr lang="it-IT" sz="700" dirty="0"/>
          </a:p>
        </p:txBody>
      </p:sp>
      <p:pic>
        <p:nvPicPr>
          <p:cNvPr id="61" name="Immagin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479" y="1118793"/>
            <a:ext cx="1116129" cy="1111169"/>
          </a:xfrm>
          <a:prstGeom prst="rect">
            <a:avLst/>
          </a:prstGeom>
        </p:spPr>
      </p:pic>
      <p:grpSp>
        <p:nvGrpSpPr>
          <p:cNvPr id="7" name="Gruppo 8"/>
          <p:cNvGrpSpPr/>
          <p:nvPr/>
        </p:nvGrpSpPr>
        <p:grpSpPr>
          <a:xfrm>
            <a:off x="7413719" y="2096355"/>
            <a:ext cx="2258834" cy="3044128"/>
            <a:chOff x="7585339" y="1761494"/>
            <a:chExt cx="2258834" cy="3044128"/>
          </a:xfrm>
        </p:grpSpPr>
        <p:pic>
          <p:nvPicPr>
            <p:cNvPr id="2" name="Immagine 1"/>
            <p:cNvPicPr>
              <a:picLocks noChangeAspect="1"/>
            </p:cNvPicPr>
            <p:nvPr/>
          </p:nvPicPr>
          <p:blipFill rotWithShape="1">
            <a:blip r:embed="rId5" cstate="print">
              <a:clrChange>
                <a:clrFrom>
                  <a:srgbClr val="FEFFFF"/>
                </a:clrFrom>
                <a:clrTo>
                  <a:srgbClr val="FEFFFF">
                    <a:alpha val="0"/>
                  </a:srgbClr>
                </a:clrTo>
              </a:clrChange>
              <a:extLst>
                <a:ext uri="{28A0092B-C50C-407E-A947-70E740481C1C}">
                  <a14:useLocalDpi xmlns:a14="http://schemas.microsoft.com/office/drawing/2010/main" val="0"/>
                </a:ext>
              </a:extLst>
            </a:blip>
            <a:srcRect r="20418" b="26558"/>
            <a:stretch/>
          </p:blipFill>
          <p:spPr>
            <a:xfrm>
              <a:off x="7603356" y="1795822"/>
              <a:ext cx="2171935" cy="2983287"/>
            </a:xfrm>
            <a:prstGeom prst="rect">
              <a:avLst/>
            </a:prstGeom>
            <a:solidFill>
              <a:schemeClr val="bg1"/>
            </a:solidFill>
          </p:spPr>
        </p:pic>
        <p:sp>
          <p:nvSpPr>
            <p:cNvPr id="3" name="Rettangolo 2"/>
            <p:cNvSpPr/>
            <p:nvPr/>
          </p:nvSpPr>
          <p:spPr>
            <a:xfrm>
              <a:off x="9120610" y="1761494"/>
              <a:ext cx="520123" cy="253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p:cNvSpPr/>
            <p:nvPr/>
          </p:nvSpPr>
          <p:spPr>
            <a:xfrm>
              <a:off x="8910537" y="2026031"/>
              <a:ext cx="520123" cy="392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6" name="Rettangolo 25"/>
            <p:cNvSpPr/>
            <p:nvPr/>
          </p:nvSpPr>
          <p:spPr>
            <a:xfrm>
              <a:off x="9565218" y="2341794"/>
              <a:ext cx="210072" cy="30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Rettangolo 26"/>
            <p:cNvSpPr/>
            <p:nvPr/>
          </p:nvSpPr>
          <p:spPr>
            <a:xfrm>
              <a:off x="9494013" y="2710544"/>
              <a:ext cx="281278" cy="30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Rettangolo 27"/>
            <p:cNvSpPr/>
            <p:nvPr/>
          </p:nvSpPr>
          <p:spPr>
            <a:xfrm>
              <a:off x="9122009" y="2987152"/>
              <a:ext cx="673614" cy="122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9" name="Rettangolo 28"/>
            <p:cNvSpPr/>
            <p:nvPr/>
          </p:nvSpPr>
          <p:spPr>
            <a:xfrm>
              <a:off x="8841078" y="3442051"/>
              <a:ext cx="348418" cy="198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0" name="Rettangolo 29"/>
            <p:cNvSpPr/>
            <p:nvPr/>
          </p:nvSpPr>
          <p:spPr>
            <a:xfrm>
              <a:off x="8913214" y="3844409"/>
              <a:ext cx="348418" cy="198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1" name="Rettangolo 30"/>
            <p:cNvSpPr/>
            <p:nvPr/>
          </p:nvSpPr>
          <p:spPr>
            <a:xfrm>
              <a:off x="9110936" y="4384231"/>
              <a:ext cx="647475" cy="1989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p:cNvSpPr/>
            <p:nvPr/>
          </p:nvSpPr>
          <p:spPr>
            <a:xfrm>
              <a:off x="7585339" y="1761494"/>
              <a:ext cx="2048106" cy="25382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Rettangolo 37"/>
            <p:cNvSpPr/>
            <p:nvPr/>
          </p:nvSpPr>
          <p:spPr>
            <a:xfrm>
              <a:off x="7585339" y="2780928"/>
              <a:ext cx="2048106" cy="66065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Rettangolo 38"/>
            <p:cNvSpPr/>
            <p:nvPr/>
          </p:nvSpPr>
          <p:spPr>
            <a:xfrm>
              <a:off x="7585339" y="3573016"/>
              <a:ext cx="2048106" cy="25382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Rettangolo 39"/>
            <p:cNvSpPr/>
            <p:nvPr/>
          </p:nvSpPr>
          <p:spPr>
            <a:xfrm>
              <a:off x="7585339" y="3967265"/>
              <a:ext cx="2048106" cy="25382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3" name="Rettangolo 42"/>
            <p:cNvSpPr/>
            <p:nvPr/>
          </p:nvSpPr>
          <p:spPr>
            <a:xfrm>
              <a:off x="9422716" y="4573894"/>
              <a:ext cx="421457" cy="231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Rettangolo 40"/>
            <p:cNvSpPr/>
            <p:nvPr/>
          </p:nvSpPr>
          <p:spPr>
            <a:xfrm>
              <a:off x="7585339" y="4399313"/>
              <a:ext cx="2048106" cy="253823"/>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Tree>
    <p:extLst>
      <p:ext uri="{BB962C8B-B14F-4D97-AF65-F5344CB8AC3E}">
        <p14:creationId xmlns:p14="http://schemas.microsoft.com/office/powerpoint/2010/main" val="321475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8" name="Title 2"/>
          <p:cNvSpPr txBox="1">
            <a:spLocks/>
          </p:cNvSpPr>
          <p:nvPr/>
        </p:nvSpPr>
        <p:spPr bwMode="auto">
          <a:xfrm>
            <a:off x="2000250" y="191295"/>
            <a:ext cx="8675688" cy="369887"/>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NOLA FREIGHT VILLAGE AT A GLANCE</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pic>
        <p:nvPicPr>
          <p:cNvPr id="10" name="Picture 2" descr="\\Srvprotocollo\dir.mrk\UffCommCis\FOTO\AEREE MAGGI 20 MARZO 2016\Tutti gli scatti in bassa risoluzione\_MRM9398.jpg"/>
          <p:cNvPicPr>
            <a:picLocks noChangeAspect="1" noChangeArrowheads="1"/>
          </p:cNvPicPr>
          <p:nvPr/>
        </p:nvPicPr>
        <p:blipFill>
          <a:blip r:embed="rId4" cstate="email"/>
          <a:srcRect/>
          <a:stretch>
            <a:fillRect/>
          </a:stretch>
        </p:blipFill>
        <p:spPr bwMode="auto">
          <a:xfrm>
            <a:off x="881034" y="1357297"/>
            <a:ext cx="7929618" cy="4762317"/>
          </a:xfrm>
          <a:prstGeom prst="rect">
            <a:avLst/>
          </a:prstGeom>
          <a:noFill/>
        </p:spPr>
      </p:pic>
    </p:spTree>
    <p:extLst>
      <p:ext uri="{BB962C8B-B14F-4D97-AF65-F5344CB8AC3E}">
        <p14:creationId xmlns:p14="http://schemas.microsoft.com/office/powerpoint/2010/main" val="142533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lang="it-IT" sz="2400" b="1" dirty="0">
                <a:solidFill>
                  <a:prstClr val="white"/>
                </a:solidFill>
                <a:latin typeface="Arial" panose="020B0604020202020204" pitchFamily="34" charset="0"/>
                <a:cs typeface="Arial" panose="020B0604020202020204" pitchFamily="34" charset="0"/>
              </a:rPr>
              <a:t>NOLA FREIGHT VILLAGE: POTENTIAL </a:t>
            </a:r>
          </a:p>
          <a:p>
            <a:pPr marL="0" marR="0" lvl="0" indent="0" algn="l" defTabSz="912813" rtl="0" eaLnBrk="0" fontAlgn="base" latinLnBrk="0" hangingPunct="0">
              <a:lnSpc>
                <a:spcPct val="90000"/>
              </a:lnSpc>
              <a:spcBef>
                <a:spcPct val="0"/>
              </a:spcBef>
              <a:spcAft>
                <a:spcPct val="0"/>
              </a:spcAft>
              <a:buClrTx/>
              <a:buSzTx/>
              <a:buFontTx/>
              <a:buNone/>
              <a:tabLst/>
              <a:defRPr/>
            </a:pPr>
            <a:r>
              <a:rPr lang="it-IT" sz="2400" b="1" noProof="0" dirty="0">
                <a:solidFill>
                  <a:prstClr val="white"/>
                </a:solidFill>
                <a:latin typeface="Arial" panose="020B0604020202020204" pitchFamily="34" charset="0"/>
                <a:cs typeface="Arial" panose="020B0604020202020204" pitchFamily="34" charset="0"/>
              </a:rPr>
              <a:t>TARGETS</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34" name="Rettangolo arrotondato 33"/>
          <p:cNvSpPr/>
          <p:nvPr/>
        </p:nvSpPr>
        <p:spPr>
          <a:xfrm>
            <a:off x="6685703" y="1390420"/>
            <a:ext cx="3019825" cy="49548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Target Investors</a:t>
            </a:r>
          </a:p>
          <a:p>
            <a:pPr algn="ctr"/>
            <a:endParaRPr lang="en-US" sz="1400" b="1" dirty="0"/>
          </a:p>
          <a:p>
            <a:pPr marL="82550" indent="-82550" algn="just">
              <a:buFont typeface="Arial" pitchFamily="34" charset="0"/>
              <a:buChar char="•"/>
            </a:pPr>
            <a:endParaRPr lang="en-US" sz="1400" b="1" dirty="0"/>
          </a:p>
          <a:p>
            <a:pPr marL="82550" indent="-82550" algn="just">
              <a:buFont typeface="Arial" pitchFamily="34" charset="0"/>
              <a:buChar char="•"/>
            </a:pPr>
            <a:r>
              <a:rPr lang="en-US" sz="1400" b="1" dirty="0"/>
              <a:t>Financial investors  (</a:t>
            </a:r>
            <a:r>
              <a:rPr lang="en-US" sz="1400" b="1" i="1" dirty="0"/>
              <a:t>i.e. private equity firms or  investment funds</a:t>
            </a:r>
            <a:r>
              <a:rPr lang="en-US" sz="1400" b="1" dirty="0"/>
              <a:t>)</a:t>
            </a:r>
          </a:p>
          <a:p>
            <a:pPr marL="82550" indent="-82550" algn="just">
              <a:buFont typeface="Arial" pitchFamily="34" charset="0"/>
              <a:buChar char="•"/>
            </a:pPr>
            <a:endParaRPr lang="en-US" sz="1400" b="1" dirty="0"/>
          </a:p>
          <a:p>
            <a:pPr marL="82550" indent="-82550" algn="just">
              <a:buFont typeface="Arial" pitchFamily="34" charset="0"/>
              <a:buChar char="•"/>
            </a:pPr>
            <a:endParaRPr lang="en-US" sz="1400" b="1" dirty="0"/>
          </a:p>
          <a:p>
            <a:pPr marL="82550" indent="-82550" algn="just">
              <a:buFont typeface="Arial" pitchFamily="34" charset="0"/>
              <a:buChar char="•"/>
            </a:pPr>
            <a:r>
              <a:rPr lang="en-US" sz="1400" b="1" dirty="0"/>
              <a:t>International players specialized in Logistics Real Estate (i.e. developers,  international logistics companies)</a:t>
            </a:r>
          </a:p>
          <a:p>
            <a:pPr marL="82550" indent="-82550" algn="just">
              <a:buFont typeface="Arial" pitchFamily="34" charset="0"/>
              <a:buChar char="•"/>
            </a:pPr>
            <a:endParaRPr lang="en-US" sz="1400" b="1" dirty="0"/>
          </a:p>
          <a:p>
            <a:pPr marL="82550" indent="-82550" algn="just">
              <a:buFont typeface="Arial" pitchFamily="34" charset="0"/>
              <a:buChar char="•"/>
            </a:pPr>
            <a:endParaRPr lang="en-US" sz="1400" b="1" dirty="0"/>
          </a:p>
          <a:p>
            <a:pPr marL="82550" indent="-82550" algn="just">
              <a:buFont typeface="Arial" pitchFamily="34" charset="0"/>
              <a:buChar char="•"/>
            </a:pPr>
            <a:r>
              <a:rPr lang="en-US" sz="1400" b="1" dirty="0"/>
              <a:t>International players specialized in freight village activities (i.e. intermodal operator, rail traction companies)</a:t>
            </a:r>
          </a:p>
        </p:txBody>
      </p:sp>
      <p:sp>
        <p:nvSpPr>
          <p:cNvPr id="35" name="Rettangolo arrotondato 34"/>
          <p:cNvSpPr/>
          <p:nvPr/>
        </p:nvSpPr>
        <p:spPr>
          <a:xfrm>
            <a:off x="2036676" y="1412776"/>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a:t>JV/Partnership to </a:t>
            </a:r>
            <a:r>
              <a:rPr lang="it-IT" sz="1400" b="1" dirty="0" err="1"/>
              <a:t>develop</a:t>
            </a:r>
            <a:r>
              <a:rPr lang="it-IT" sz="1400" b="1" dirty="0"/>
              <a:t>  the </a:t>
            </a:r>
            <a:r>
              <a:rPr lang="it-IT" sz="1400" b="1" dirty="0" err="1"/>
              <a:t>logistics</a:t>
            </a:r>
            <a:r>
              <a:rPr lang="it-IT" sz="1400" b="1" dirty="0"/>
              <a:t> business and the </a:t>
            </a:r>
            <a:r>
              <a:rPr lang="it-IT" sz="1400" b="1" dirty="0" err="1"/>
              <a:t>whole</a:t>
            </a:r>
            <a:r>
              <a:rPr lang="it-IT" sz="1400" b="1" dirty="0"/>
              <a:t> Business Park</a:t>
            </a:r>
          </a:p>
        </p:txBody>
      </p:sp>
      <p:sp>
        <p:nvSpPr>
          <p:cNvPr id="36" name="Rettangolo arrotondato 35"/>
          <p:cNvSpPr/>
          <p:nvPr/>
        </p:nvSpPr>
        <p:spPr>
          <a:xfrm>
            <a:off x="2036676" y="2141240"/>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a:t>JV/Partnership to </a:t>
            </a:r>
            <a:r>
              <a:rPr lang="it-IT" sz="1400" b="1" dirty="0" err="1"/>
              <a:t>develop</a:t>
            </a:r>
            <a:r>
              <a:rPr lang="it-IT" sz="1400" b="1" dirty="0"/>
              <a:t>  new business </a:t>
            </a:r>
            <a:r>
              <a:rPr lang="it-IT" sz="1400" b="1" dirty="0" err="1"/>
              <a:t>within</a:t>
            </a:r>
            <a:r>
              <a:rPr lang="it-IT" sz="1400" b="1" dirty="0"/>
              <a:t> the Business Park</a:t>
            </a:r>
          </a:p>
        </p:txBody>
      </p:sp>
      <p:sp>
        <p:nvSpPr>
          <p:cNvPr id="37" name="Rettangolo arrotondato 36"/>
          <p:cNvSpPr/>
          <p:nvPr/>
        </p:nvSpPr>
        <p:spPr>
          <a:xfrm>
            <a:off x="2036676" y="3212976"/>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err="1"/>
              <a:t>Rail</a:t>
            </a:r>
            <a:r>
              <a:rPr lang="it-IT" sz="1400" b="1" dirty="0"/>
              <a:t> </a:t>
            </a:r>
            <a:r>
              <a:rPr lang="it-IT" sz="1400" b="1" dirty="0" err="1"/>
              <a:t>transport</a:t>
            </a:r>
            <a:r>
              <a:rPr lang="it-IT" sz="1400" b="1" dirty="0"/>
              <a:t> business</a:t>
            </a:r>
          </a:p>
        </p:txBody>
      </p:sp>
      <p:sp>
        <p:nvSpPr>
          <p:cNvPr id="38" name="Rettangolo arrotondato 37"/>
          <p:cNvSpPr/>
          <p:nvPr/>
        </p:nvSpPr>
        <p:spPr>
          <a:xfrm>
            <a:off x="2036676" y="5777880"/>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a:t>Operating </a:t>
            </a:r>
            <a:r>
              <a:rPr lang="it-IT" sz="1400" b="1" dirty="0" err="1"/>
              <a:t>Platforms</a:t>
            </a:r>
            <a:r>
              <a:rPr lang="it-IT" sz="1400" b="1" dirty="0"/>
              <a:t> in  Business Park/CIS (servi ce/</a:t>
            </a:r>
            <a:r>
              <a:rPr lang="it-IT" sz="1400" b="1" dirty="0" err="1"/>
              <a:t>logistics</a:t>
            </a:r>
            <a:r>
              <a:rPr lang="it-IT" sz="1400" b="1" dirty="0"/>
              <a:t>/</a:t>
            </a:r>
            <a:r>
              <a:rPr lang="it-IT" sz="1400" b="1" dirty="0" err="1"/>
              <a:t>industry</a:t>
            </a:r>
            <a:r>
              <a:rPr lang="it-IT" sz="1400" b="1" dirty="0"/>
              <a:t> 4.0/Light Industrial)</a:t>
            </a:r>
          </a:p>
        </p:txBody>
      </p:sp>
      <p:sp>
        <p:nvSpPr>
          <p:cNvPr id="41" name="Rettangolo arrotondato 40"/>
          <p:cNvSpPr/>
          <p:nvPr/>
        </p:nvSpPr>
        <p:spPr>
          <a:xfrm>
            <a:off x="2036676" y="4495428"/>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err="1"/>
              <a:t>Acquisition</a:t>
            </a:r>
            <a:r>
              <a:rPr lang="it-IT" sz="1400" b="1" dirty="0"/>
              <a:t> portfolio/</a:t>
            </a:r>
            <a:r>
              <a:rPr lang="it-IT" sz="1400" b="1" dirty="0" err="1"/>
              <a:t>subportfolio</a:t>
            </a:r>
            <a:r>
              <a:rPr lang="it-IT" sz="1400" b="1" dirty="0"/>
              <a:t> </a:t>
            </a:r>
            <a:r>
              <a:rPr lang="it-IT" sz="1400" b="1" dirty="0" err="1"/>
              <a:t>warehouses</a:t>
            </a:r>
            <a:r>
              <a:rPr lang="it-IT" sz="1400" b="1" dirty="0"/>
              <a:t> (for </a:t>
            </a:r>
            <a:r>
              <a:rPr lang="it-IT" sz="1400" b="1" dirty="0" err="1"/>
              <a:t>direct</a:t>
            </a:r>
            <a:r>
              <a:rPr lang="it-IT" sz="1400" b="1" dirty="0"/>
              <a:t> use and/or </a:t>
            </a:r>
            <a:r>
              <a:rPr lang="it-IT" sz="1400" b="1" dirty="0" err="1"/>
              <a:t>investment</a:t>
            </a:r>
            <a:r>
              <a:rPr lang="it-IT" sz="1400" b="1" dirty="0"/>
              <a:t> and/or business </a:t>
            </a:r>
            <a:r>
              <a:rPr lang="it-IT" sz="1400" b="1" dirty="0" err="1"/>
              <a:t>development</a:t>
            </a:r>
            <a:r>
              <a:rPr lang="it-IT" sz="1400" b="1" dirty="0"/>
              <a:t>)</a:t>
            </a:r>
          </a:p>
        </p:txBody>
      </p:sp>
      <p:sp>
        <p:nvSpPr>
          <p:cNvPr id="42" name="Rettangolo arrotondato 41"/>
          <p:cNvSpPr/>
          <p:nvPr/>
        </p:nvSpPr>
        <p:spPr>
          <a:xfrm>
            <a:off x="2036676" y="3854202"/>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a:t>Real Estate </a:t>
            </a:r>
            <a:r>
              <a:rPr lang="it-IT" sz="1400" b="1" dirty="0" err="1"/>
              <a:t>Logistics</a:t>
            </a:r>
            <a:r>
              <a:rPr lang="it-IT" sz="1400" b="1" dirty="0"/>
              <a:t> Development</a:t>
            </a:r>
          </a:p>
        </p:txBody>
      </p:sp>
      <p:sp>
        <p:nvSpPr>
          <p:cNvPr id="43" name="Rettangolo arrotondato 42"/>
          <p:cNvSpPr/>
          <p:nvPr/>
        </p:nvSpPr>
        <p:spPr>
          <a:xfrm>
            <a:off x="2036676" y="5136654"/>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err="1"/>
              <a:t>Collateral</a:t>
            </a:r>
            <a:r>
              <a:rPr lang="it-IT" sz="1400" b="1" dirty="0"/>
              <a:t> business (</a:t>
            </a:r>
            <a:r>
              <a:rPr lang="it-IT" sz="1400" b="1" dirty="0" err="1"/>
              <a:t>energy</a:t>
            </a:r>
            <a:r>
              <a:rPr lang="it-IT" sz="1400" b="1" dirty="0"/>
              <a:t>)</a:t>
            </a:r>
          </a:p>
        </p:txBody>
      </p:sp>
      <p:sp>
        <p:nvSpPr>
          <p:cNvPr id="44" name="Ovale 43"/>
          <p:cNvSpPr/>
          <p:nvPr/>
        </p:nvSpPr>
        <p:spPr>
          <a:xfrm>
            <a:off x="379829" y="1340768"/>
            <a:ext cx="1656184" cy="144016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t>GLOBAL</a:t>
            </a:r>
          </a:p>
        </p:txBody>
      </p:sp>
      <p:sp>
        <p:nvSpPr>
          <p:cNvPr id="45" name="Ovale 44"/>
          <p:cNvSpPr/>
          <p:nvPr/>
        </p:nvSpPr>
        <p:spPr>
          <a:xfrm>
            <a:off x="379829" y="4052120"/>
            <a:ext cx="1656184" cy="144016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b="1" dirty="0"/>
              <a:t>SPECIFIC</a:t>
            </a:r>
          </a:p>
        </p:txBody>
      </p:sp>
    </p:spTree>
    <p:extLst>
      <p:ext uri="{BB962C8B-B14F-4D97-AF65-F5344CB8AC3E}">
        <p14:creationId xmlns:p14="http://schemas.microsoft.com/office/powerpoint/2010/main" val="24240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INFRASTRUCTURE</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OPPORTUNITIES</a:t>
            </a:r>
          </a:p>
        </p:txBody>
      </p:sp>
      <p:sp>
        <p:nvSpPr>
          <p:cNvPr id="23" name="CasellaDiTesto 22"/>
          <p:cNvSpPr txBox="1"/>
          <p:nvPr/>
        </p:nvSpPr>
        <p:spPr>
          <a:xfrm>
            <a:off x="6487040" y="1142984"/>
            <a:ext cx="3403448" cy="46166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b="1" dirty="0">
                <a:solidFill>
                  <a:srgbClr val="FF0000"/>
                </a:solidFill>
              </a:rPr>
              <a:t>Trieste Pier VIII – </a:t>
            </a:r>
            <a:r>
              <a:rPr lang="it-IT" sz="1200" b="1" dirty="0" err="1">
                <a:solidFill>
                  <a:srgbClr val="FF0000"/>
                </a:solidFill>
              </a:rPr>
              <a:t>Logistics</a:t>
            </a:r>
            <a:r>
              <a:rPr lang="it-IT" sz="1200" b="1" dirty="0">
                <a:solidFill>
                  <a:srgbClr val="FF0000"/>
                </a:solidFill>
              </a:rPr>
              <a:t> </a:t>
            </a:r>
            <a:r>
              <a:rPr lang="it-IT" sz="1200" b="1" dirty="0" err="1">
                <a:solidFill>
                  <a:srgbClr val="FF0000"/>
                </a:solidFill>
              </a:rPr>
              <a:t>Platform</a:t>
            </a:r>
            <a:endParaRPr lang="it-IT" sz="1200" b="1" dirty="0">
              <a:solidFill>
                <a:srgbClr val="FF0000"/>
              </a:solidFil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0000"/>
                </a:solidFill>
                <a:effectLst/>
                <a:uLnTx/>
                <a:uFillTx/>
                <a:latin typeface="Arial" pitchFamily="127" charset="0"/>
                <a:ea typeface="ＭＳ Ｐゴシック" pitchFamily="127" charset="-128"/>
              </a:rPr>
              <a:t>Taranto </a:t>
            </a:r>
            <a:r>
              <a:rPr kumimoji="0" lang="it-IT" sz="1200" b="1" i="0" u="none" strike="noStrike" kern="1200" cap="none" spc="0" normalizeH="0" baseline="0" noProof="0" dirty="0" err="1">
                <a:ln>
                  <a:noFill/>
                </a:ln>
                <a:solidFill>
                  <a:srgbClr val="FF0000"/>
                </a:solidFill>
                <a:effectLst/>
                <a:uLnTx/>
                <a:uFillTx/>
                <a:latin typeface="Arial" pitchFamily="127" charset="0"/>
                <a:ea typeface="ＭＳ Ｐゴシック" pitchFamily="127" charset="-128"/>
              </a:rPr>
              <a:t>Logistics</a:t>
            </a:r>
            <a:r>
              <a:rPr kumimoji="0" lang="it-IT" sz="1200" b="1" i="0" u="none" strike="noStrike" kern="1200" cap="none" spc="0" normalizeH="0" baseline="0" noProof="0" dirty="0">
                <a:ln>
                  <a:noFill/>
                </a:ln>
                <a:solidFill>
                  <a:srgbClr val="FF0000"/>
                </a:solidFill>
                <a:effectLst/>
                <a:uLnTx/>
                <a:uFillTx/>
                <a:latin typeface="Arial" pitchFamily="127" charset="0"/>
                <a:ea typeface="ＭＳ Ｐゴシック" pitchFamily="127" charset="-128"/>
              </a:rPr>
              <a:t> </a:t>
            </a:r>
            <a:r>
              <a:rPr kumimoji="0" lang="it-IT" sz="1200" b="1" i="0" u="none" strike="noStrike" kern="1200" cap="none" spc="0" normalizeH="0" baseline="0" noProof="0" dirty="0" err="1">
                <a:ln>
                  <a:noFill/>
                </a:ln>
                <a:solidFill>
                  <a:srgbClr val="FF0000"/>
                </a:solidFill>
                <a:effectLst/>
                <a:uLnTx/>
                <a:uFillTx/>
                <a:latin typeface="Arial" pitchFamily="127" charset="0"/>
                <a:ea typeface="ＭＳ Ｐゴシック" pitchFamily="127" charset="-128"/>
              </a:rPr>
              <a:t>Platform</a:t>
            </a:r>
            <a:endParaRPr kumimoji="0" lang="it-IT" sz="1200" b="1" i="0" u="none" strike="noStrike" kern="1200" cap="none" spc="0" normalizeH="0" baseline="0" noProof="0" dirty="0">
              <a:ln>
                <a:noFill/>
              </a:ln>
              <a:solidFill>
                <a:srgbClr val="FF0000"/>
              </a:solidFill>
              <a:effectLst/>
              <a:uLnTx/>
              <a:uFillTx/>
              <a:latin typeface="Arial" pitchFamily="127" charset="0"/>
              <a:ea typeface="ＭＳ Ｐゴシック" pitchFamily="127" charset="-128"/>
            </a:endParaRPr>
          </a:p>
        </p:txBody>
      </p:sp>
      <p:sp>
        <p:nvSpPr>
          <p:cNvPr id="24" name="CasellaDiTesto 23"/>
          <p:cNvSpPr txBox="1"/>
          <p:nvPr/>
        </p:nvSpPr>
        <p:spPr>
          <a:xfrm>
            <a:off x="6487040" y="2181517"/>
            <a:ext cx="3650536" cy="46166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Taranto </a:t>
            </a:r>
            <a:r>
              <a:rPr kumimoji="0" lang="it-IT" sz="1200" b="0"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rPr>
              <a:t>Distripark</a:t>
            </a:r>
            <a:endPar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dirty="0">
                <a:solidFill>
                  <a:prstClr val="black"/>
                </a:solidFill>
              </a:rPr>
              <a:t>Porto </a:t>
            </a:r>
            <a:r>
              <a:rPr lang="it-IT" sz="1200" dirty="0" err="1">
                <a:solidFill>
                  <a:prstClr val="black"/>
                </a:solidFill>
              </a:rPr>
              <a:t>Nogaro</a:t>
            </a:r>
            <a:r>
              <a:rPr lang="it-IT" sz="1200" dirty="0">
                <a:solidFill>
                  <a:prstClr val="black"/>
                </a:solidFill>
              </a:rPr>
              <a:t> </a:t>
            </a:r>
            <a:r>
              <a:rPr lang="it-IT" sz="1200" dirty="0" err="1">
                <a:solidFill>
                  <a:prstClr val="black"/>
                </a:solidFill>
              </a:rPr>
              <a:t>Logistics</a:t>
            </a:r>
            <a:r>
              <a:rPr lang="it-IT" sz="1200" dirty="0">
                <a:solidFill>
                  <a:prstClr val="black"/>
                </a:solidFill>
              </a:rPr>
              <a:t> </a:t>
            </a:r>
            <a:r>
              <a:rPr lang="it-IT" sz="1200" dirty="0" err="1">
                <a:solidFill>
                  <a:prstClr val="black"/>
                </a:solidFill>
              </a:rPr>
              <a:t>Parl</a:t>
            </a:r>
            <a:endPar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
        <p:nvSpPr>
          <p:cNvPr id="25" name="CasellaDiTesto 24"/>
          <p:cNvSpPr txBox="1"/>
          <p:nvPr/>
        </p:nvSpPr>
        <p:spPr>
          <a:xfrm>
            <a:off x="6487040" y="3324525"/>
            <a:ext cx="3403448" cy="46166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Lamezia Terme </a:t>
            </a:r>
            <a:r>
              <a:rPr kumimoji="0" lang="it-IT" sz="1200" b="0"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rPr>
              <a:t>Intermodal</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Platform</a:t>
            </a:r>
            <a:endPar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baseline="0" dirty="0">
                <a:solidFill>
                  <a:prstClr val="black"/>
                </a:solidFill>
              </a:rPr>
              <a:t>New Bergamo Cargo Terminal</a:t>
            </a:r>
            <a:endPar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
        <p:nvSpPr>
          <p:cNvPr id="26" name="CasellaDiTesto 25"/>
          <p:cNvSpPr txBox="1"/>
          <p:nvPr/>
        </p:nvSpPr>
        <p:spPr>
          <a:xfrm>
            <a:off x="6487040" y="4580761"/>
            <a:ext cx="3403448" cy="27699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Nola</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Freight</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Village</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’s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Development</a:t>
            </a:r>
            <a:endParaRPr lang="it-IT" sz="1200" dirty="0">
              <a:solidFill>
                <a:prstClr val="black"/>
              </a:solidFill>
            </a:endParaRPr>
          </a:p>
        </p:txBody>
      </p:sp>
      <p:grpSp>
        <p:nvGrpSpPr>
          <p:cNvPr id="2" name="Gruppo 27"/>
          <p:cNvGrpSpPr/>
          <p:nvPr/>
        </p:nvGrpSpPr>
        <p:grpSpPr>
          <a:xfrm>
            <a:off x="359149" y="1859485"/>
            <a:ext cx="2793651" cy="2793651"/>
            <a:chOff x="177415" y="1647884"/>
            <a:chExt cx="2793651" cy="2793651"/>
          </a:xfrm>
        </p:grpSpPr>
        <p:pic>
          <p:nvPicPr>
            <p:cNvPr id="29" name="Picture 7"/>
            <p:cNvPicPr>
              <a:picLocks noChangeAspect="1" noChangeArrowheads="1"/>
            </p:cNvPicPr>
            <p:nvPr/>
          </p:nvPicPr>
          <p:blipFill>
            <a:blip r:embed="rId3" cstate="print"/>
            <a:srcRect/>
            <a:stretch>
              <a:fillRect/>
            </a:stretch>
          </p:blipFill>
          <p:spPr bwMode="auto">
            <a:xfrm>
              <a:off x="177415" y="1647884"/>
              <a:ext cx="2793651" cy="2793651"/>
            </a:xfrm>
            <a:prstGeom prst="rect">
              <a:avLst/>
            </a:prstGeom>
            <a:noFill/>
            <a:ln>
              <a:noFill/>
            </a:ln>
            <a:effectLst>
              <a:outerShdw blurRad="177800" dist="126999" dir="3540016" algn="ctr" rotWithShape="0">
                <a:schemeClr val="bg2">
                  <a:alpha val="5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6684" t="10729" r="68013" b="32300"/>
            <a:stretch/>
          </p:blipFill>
          <p:spPr bwMode="auto">
            <a:xfrm>
              <a:off x="601456" y="2314833"/>
              <a:ext cx="1384755" cy="153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asellaDiTesto 30"/>
            <p:cNvSpPr txBox="1"/>
            <p:nvPr/>
          </p:nvSpPr>
          <p:spPr>
            <a:xfrm>
              <a:off x="776536" y="1874830"/>
              <a:ext cx="144016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E7E6E6">
                      <a:lumMod val="10000"/>
                    </a:srgbClr>
                  </a:solidFill>
                  <a:effectLst/>
                  <a:uLnTx/>
                  <a:uFillTx/>
                  <a:latin typeface="Arial" pitchFamily="127" charset="0"/>
                  <a:ea typeface="ＭＳ Ｐゴシック" pitchFamily="127" charset="-128"/>
                </a:rPr>
                <a:t>OUR OFFER</a:t>
              </a:r>
            </a:p>
          </p:txBody>
        </p:sp>
      </p:grpSp>
      <p:sp>
        <p:nvSpPr>
          <p:cNvPr id="32" name="Arc 7"/>
          <p:cNvSpPr/>
          <p:nvPr/>
        </p:nvSpPr>
        <p:spPr>
          <a:xfrm>
            <a:off x="519542" y="836712"/>
            <a:ext cx="3077697" cy="4818851"/>
          </a:xfrm>
          <a:prstGeom prst="arc">
            <a:avLst>
              <a:gd name="adj1" fmla="val 16930841"/>
              <a:gd name="adj2" fmla="val 4671306"/>
            </a:avLst>
          </a:prstGeom>
          <a:ln w="146050" cmpd="dbl">
            <a:solidFill>
              <a:schemeClr val="bg1">
                <a:lumMod val="50000"/>
                <a:alpha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p:cNvGrpSpPr/>
          <p:nvPr/>
        </p:nvGrpSpPr>
        <p:grpSpPr>
          <a:xfrm>
            <a:off x="3073634" y="1052736"/>
            <a:ext cx="4837870" cy="540145"/>
            <a:chOff x="3534185" y="1726233"/>
            <a:chExt cx="5144058" cy="540145"/>
          </a:xfrm>
        </p:grpSpPr>
        <p:sp>
          <p:nvSpPr>
            <p:cNvPr id="34" name="Rettangolo arrotondato 71"/>
            <p:cNvSpPr/>
            <p:nvPr/>
          </p:nvSpPr>
          <p:spPr bwMode="auto">
            <a:xfrm>
              <a:off x="3534185" y="1726233"/>
              <a:ext cx="3552874"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5"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lvl="0" indent="0" algn="l" defTabSz="910162"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srgbClr val="FF0000"/>
                  </a:solidFill>
                  <a:effectLst/>
                  <a:uLnTx/>
                  <a:uFillTx/>
                  <a:latin typeface="Arial"/>
                  <a:ea typeface="Adobe Gothic Std B" pitchFamily="34" charset="-128"/>
                  <a:cs typeface="Calibri" panose="020F0502020204030204" pitchFamily="34" charset="0"/>
                </a:rPr>
                <a:t>PORTS</a:t>
              </a:r>
              <a:endParaRPr kumimoji="0" lang="it-IT" sz="1600" b="1" i="0" u="none" strike="noStrike" kern="1200" cap="none" spc="0" normalizeH="0" baseline="0" noProof="0" dirty="0">
                <a:ln>
                  <a:noFill/>
                </a:ln>
                <a:solidFill>
                  <a:srgbClr val="FF0000"/>
                </a:solidFill>
                <a:effectLst/>
                <a:uLnTx/>
                <a:uFillTx/>
                <a:latin typeface="Arial"/>
                <a:ea typeface="ＭＳ Ｐゴシック" pitchFamily="34" charset="-128"/>
                <a:cs typeface="Calibri" panose="020F0502020204030204" pitchFamily="34" charset="0"/>
              </a:endParaRPr>
            </a:p>
          </p:txBody>
        </p:sp>
      </p:grpSp>
      <p:grpSp>
        <p:nvGrpSpPr>
          <p:cNvPr id="4" name="Group 2"/>
          <p:cNvGrpSpPr/>
          <p:nvPr/>
        </p:nvGrpSpPr>
        <p:grpSpPr>
          <a:xfrm>
            <a:off x="3499507" y="2174475"/>
            <a:ext cx="4765861" cy="540145"/>
            <a:chOff x="3534186" y="1726233"/>
            <a:chExt cx="5067492" cy="540145"/>
          </a:xfrm>
        </p:grpSpPr>
        <p:sp>
          <p:nvSpPr>
            <p:cNvPr id="37" name="Rettangolo arrotondato 71"/>
            <p:cNvSpPr/>
            <p:nvPr/>
          </p:nvSpPr>
          <p:spPr bwMode="auto">
            <a:xfrm>
              <a:off x="3534186" y="1726233"/>
              <a:ext cx="3100048"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8" name="CasellaDiTesto 80"/>
            <p:cNvSpPr txBox="1"/>
            <p:nvPr/>
          </p:nvSpPr>
          <p:spPr>
            <a:xfrm>
              <a:off x="3789135" y="1814363"/>
              <a:ext cx="4812543" cy="338540"/>
            </a:xfrm>
            <a:prstGeom prst="rect">
              <a:avLst/>
            </a:prstGeom>
            <a:noFill/>
          </p:spPr>
          <p:txBody>
            <a:bodyPr wrap="square" lIns="91422" tIns="45713" rIns="91422" bIns="45713" rtlCol="0">
              <a:spAutoFit/>
            </a:bodyPr>
            <a:lstStyle>
              <a:defPPr>
                <a:defRPr lang="it-IT"/>
              </a:defPPr>
              <a:lvl1pPr marL="0" marR="0" lvl="0" indent="0" defTabSz="910162" eaLnBrk="1" latinLnBrk="0" hangingPunct="1">
                <a:lnSpc>
                  <a:spcPct val="100000"/>
                </a:lnSpc>
                <a:buClrTx/>
                <a:buSzTx/>
                <a:buFontTx/>
                <a:buNone/>
                <a:tabLst/>
                <a:defRPr kumimoji="0" sz="1600" b="1" i="0" u="none" strike="noStrike" cap="none" spc="0" normalizeH="0" baseline="0">
                  <a:ln>
                    <a:noFill/>
                  </a:ln>
                  <a:solidFill>
                    <a:prstClr val="white"/>
                  </a:solidFill>
                  <a:effectLst/>
                  <a:uLnTx/>
                  <a:uFillTx/>
                  <a:latin typeface="Arial"/>
                  <a:ea typeface="Adobe Gothic Std B" pitchFamily="34" charset="-128"/>
                  <a:cs typeface="Calibri" panose="020F0502020204030204" pitchFamily="34" charset="0"/>
                </a:defRPr>
              </a:lvl1pPr>
            </a:lstStyle>
            <a:p>
              <a:r>
                <a:rPr lang="it-IT" dirty="0"/>
                <a:t>RETRO PORT AREAS</a:t>
              </a:r>
            </a:p>
          </p:txBody>
        </p:sp>
      </p:grpSp>
      <p:grpSp>
        <p:nvGrpSpPr>
          <p:cNvPr id="5" name="Group 2"/>
          <p:cNvGrpSpPr/>
          <p:nvPr/>
        </p:nvGrpSpPr>
        <p:grpSpPr>
          <a:xfrm>
            <a:off x="3452011" y="4460491"/>
            <a:ext cx="4837869" cy="540145"/>
            <a:chOff x="3534186" y="1726233"/>
            <a:chExt cx="5144057" cy="540145"/>
          </a:xfrm>
        </p:grpSpPr>
        <p:sp>
          <p:nvSpPr>
            <p:cNvPr id="40" name="Rettangolo arrotondato 71"/>
            <p:cNvSpPr/>
            <p:nvPr/>
          </p:nvSpPr>
          <p:spPr bwMode="auto">
            <a:xfrm>
              <a:off x="3534186" y="1726233"/>
              <a:ext cx="3101826"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41"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lvl="0" indent="0" algn="l" defTabSz="910162"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Arial"/>
                  <a:ea typeface="Adobe Gothic Std B" pitchFamily="34" charset="-128"/>
                  <a:cs typeface="Calibri" panose="020F0502020204030204" pitchFamily="34" charset="0"/>
                </a:rPr>
                <a:t>FREIGHT VILLAGES</a:t>
              </a:r>
              <a:endParaRPr kumimoji="0" lang="it-IT" sz="1600" b="1" i="0" u="none" strike="noStrike" kern="1200" cap="none" spc="0" normalizeH="0" baseline="0" noProof="0" dirty="0">
                <a:ln>
                  <a:noFill/>
                </a:ln>
                <a:solidFill>
                  <a:prstClr val="white"/>
                </a:solidFill>
                <a:effectLst/>
                <a:uLnTx/>
                <a:uFillTx/>
                <a:latin typeface="Arial"/>
                <a:ea typeface="ＭＳ Ｐゴシック" pitchFamily="34" charset="-128"/>
                <a:cs typeface="Calibri" panose="020F0502020204030204" pitchFamily="34" charset="0"/>
              </a:endParaRPr>
            </a:p>
          </p:txBody>
        </p:sp>
      </p:grpSp>
      <p:grpSp>
        <p:nvGrpSpPr>
          <p:cNvPr id="6" name="Group 2"/>
          <p:cNvGrpSpPr/>
          <p:nvPr/>
        </p:nvGrpSpPr>
        <p:grpSpPr>
          <a:xfrm>
            <a:off x="3594705" y="3317483"/>
            <a:ext cx="4837868" cy="540145"/>
            <a:chOff x="3534186" y="1726233"/>
            <a:chExt cx="5144056" cy="540145"/>
          </a:xfrm>
        </p:grpSpPr>
        <p:sp>
          <p:nvSpPr>
            <p:cNvPr id="43" name="Rettangolo arrotondato 71"/>
            <p:cNvSpPr/>
            <p:nvPr/>
          </p:nvSpPr>
          <p:spPr bwMode="auto">
            <a:xfrm>
              <a:off x="3534186" y="1726233"/>
              <a:ext cx="2998823"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62" name="CasellaDiTesto 80"/>
            <p:cNvSpPr txBox="1"/>
            <p:nvPr/>
          </p:nvSpPr>
          <p:spPr>
            <a:xfrm>
              <a:off x="3865699"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lvl="0" indent="0" algn="l" defTabSz="910162"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Arial"/>
                  <a:ea typeface="Adobe Gothic Std B" pitchFamily="34" charset="-128"/>
                  <a:cs typeface="Calibri" panose="020F0502020204030204" pitchFamily="34" charset="0"/>
                </a:rPr>
                <a:t>AIRPORTS</a:t>
              </a:r>
              <a:endParaRPr kumimoji="0" lang="it-IT" sz="1600" b="1" i="0" u="none" strike="noStrike" kern="1200" cap="none" spc="0" normalizeH="0" baseline="0" noProof="0" dirty="0">
                <a:ln>
                  <a:noFill/>
                </a:ln>
                <a:solidFill>
                  <a:prstClr val="white"/>
                </a:solidFill>
                <a:effectLst/>
                <a:uLnTx/>
                <a:uFillTx/>
                <a:latin typeface="Arial"/>
                <a:ea typeface="ＭＳ Ｐゴシック" pitchFamily="34" charset="-128"/>
                <a:cs typeface="Calibri" panose="020F0502020204030204" pitchFamily="34" charset="0"/>
              </a:endParaRPr>
            </a:p>
          </p:txBody>
        </p:sp>
      </p:grpSp>
      <p:sp>
        <p:nvSpPr>
          <p:cNvPr id="66" name="Ovale 65"/>
          <p:cNvSpPr/>
          <p:nvPr/>
        </p:nvSpPr>
        <p:spPr>
          <a:xfrm>
            <a:off x="2753536" y="1067485"/>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7" name="Ovale 66"/>
          <p:cNvSpPr/>
          <p:nvPr/>
        </p:nvSpPr>
        <p:spPr>
          <a:xfrm>
            <a:off x="3158897" y="2122542"/>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8" name="Ovale 67"/>
          <p:cNvSpPr/>
          <p:nvPr/>
        </p:nvSpPr>
        <p:spPr>
          <a:xfrm>
            <a:off x="3234513" y="331456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9" name="Ovale 68"/>
          <p:cNvSpPr/>
          <p:nvPr/>
        </p:nvSpPr>
        <p:spPr>
          <a:xfrm>
            <a:off x="3113074" y="447024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Tree>
    <p:extLst>
      <p:ext uri="{BB962C8B-B14F-4D97-AF65-F5344CB8AC3E}">
        <p14:creationId xmlns:p14="http://schemas.microsoft.com/office/powerpoint/2010/main" val="310184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2"/>
          <p:cNvSpPr txBox="1">
            <a:spLocks noChangeArrowheads="1"/>
          </p:cNvSpPr>
          <p:nvPr/>
        </p:nvSpPr>
        <p:spPr>
          <a:xfrm>
            <a:off x="789004" y="1209204"/>
            <a:ext cx="8223002" cy="492443"/>
          </a:xfrm>
          <a:prstGeom prst="rect">
            <a:avLst/>
          </a:prstGeom>
          <a:solidFill>
            <a:schemeClr val="accent6">
              <a:lumMod val="20000"/>
              <a:lumOff val="80000"/>
            </a:schemeClr>
          </a:solidFill>
          <a:ln w="19050">
            <a:solidFill>
              <a:schemeClr val="accent6">
                <a:lumMod val="60000"/>
                <a:lumOff val="40000"/>
              </a:schemeClr>
            </a:solidFill>
          </a:ln>
        </p:spPr>
        <p:txBody>
          <a:bodyPr wrap="square">
            <a:spAutoFit/>
          </a:bodyPr>
          <a:lstStyle>
            <a:defPPr>
              <a:defRPr lang="it-IT"/>
            </a:defPPr>
            <a:lvl1pPr algn="ctr">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ITALIAN PORTS –  CONTAINER THROUGHPT  - TEUs* 2017</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grpSp>
        <p:nvGrpSpPr>
          <p:cNvPr id="7" name="Gruppo 6"/>
          <p:cNvGrpSpPr/>
          <p:nvPr/>
        </p:nvGrpSpPr>
        <p:grpSpPr>
          <a:xfrm>
            <a:off x="2200125" y="1849660"/>
            <a:ext cx="3600450" cy="3811588"/>
            <a:chOff x="1136527" y="2315294"/>
            <a:chExt cx="3600450" cy="3811588"/>
          </a:xfrm>
        </p:grpSpPr>
        <p:grpSp>
          <p:nvGrpSpPr>
            <p:cNvPr id="8" name="Group 596"/>
            <p:cNvGrpSpPr>
              <a:grpSpLocks/>
            </p:cNvGrpSpPr>
            <p:nvPr/>
          </p:nvGrpSpPr>
          <p:grpSpPr bwMode="auto">
            <a:xfrm>
              <a:off x="1136527" y="2315294"/>
              <a:ext cx="3600450" cy="3811588"/>
              <a:chOff x="431" y="1480"/>
              <a:chExt cx="2268" cy="2401"/>
            </a:xfrm>
            <a:noFill/>
          </p:grpSpPr>
          <p:pic>
            <p:nvPicPr>
              <p:cNvPr id="13"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1" y="1480"/>
                <a:ext cx="2097" cy="2401"/>
              </a:xfrm>
              <a:prstGeom prst="rect">
                <a:avLst/>
              </a:prstGeom>
              <a:grpFill/>
              <a:ln w="9525">
                <a:noFill/>
                <a:miter lim="800000"/>
                <a:headEnd/>
                <a:tailEnd/>
              </a:ln>
            </p:spPr>
          </p:pic>
          <p:sp>
            <p:nvSpPr>
              <p:cNvPr id="14" name="Text Box 8"/>
              <p:cNvSpPr txBox="1">
                <a:spLocks noChangeArrowheads="1"/>
              </p:cNvSpPr>
              <p:nvPr/>
            </p:nvSpPr>
            <p:spPr bwMode="auto">
              <a:xfrm>
                <a:off x="2144" y="3420"/>
                <a:ext cx="353" cy="116"/>
              </a:xfrm>
              <a:prstGeom prst="rect">
                <a:avLst/>
              </a:prstGeom>
              <a:grp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600" b="1" i="0" u="none" strike="noStrike" kern="1200" cap="none" spc="0" normalizeH="0" baseline="0" noProof="0" dirty="0">
                    <a:ln>
                      <a:noFill/>
                    </a:ln>
                    <a:solidFill>
                      <a:srgbClr val="E72B1E"/>
                    </a:solidFill>
                    <a:effectLst/>
                    <a:uLnTx/>
                    <a:uFillTx/>
                    <a:latin typeface="Verdana" pitchFamily="34" charset="0"/>
                    <a:ea typeface="ＭＳ Ｐゴシック" pitchFamily="127" charset="-128"/>
                    <a:cs typeface="+mn-cs"/>
                  </a:rPr>
                  <a:t>(HUB)</a:t>
                </a:r>
              </a:p>
            </p:txBody>
          </p:sp>
          <p:sp>
            <p:nvSpPr>
              <p:cNvPr id="15" name="Text Box 11"/>
              <p:cNvSpPr txBox="1">
                <a:spLocks noChangeArrowheads="1"/>
              </p:cNvSpPr>
              <p:nvPr/>
            </p:nvSpPr>
            <p:spPr bwMode="auto">
              <a:xfrm>
                <a:off x="834" y="3273"/>
                <a:ext cx="353" cy="116"/>
              </a:xfrm>
              <a:prstGeom prst="rect">
                <a:avLst/>
              </a:prstGeom>
              <a:grp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600" b="1" i="0" u="none" strike="noStrike" kern="1200" cap="none" spc="0" normalizeH="0" baseline="0" noProof="0" dirty="0">
                    <a:ln>
                      <a:noFill/>
                    </a:ln>
                    <a:solidFill>
                      <a:srgbClr val="E72B1E"/>
                    </a:solidFill>
                    <a:effectLst/>
                    <a:uLnTx/>
                    <a:uFillTx/>
                    <a:latin typeface="Verdana" pitchFamily="34" charset="0"/>
                    <a:ea typeface="ＭＳ Ｐゴシック" pitchFamily="127" charset="-128"/>
                    <a:cs typeface="+mn-cs"/>
                  </a:rPr>
                  <a:t>(HUB)</a:t>
                </a:r>
              </a:p>
            </p:txBody>
          </p:sp>
          <p:sp>
            <p:nvSpPr>
              <p:cNvPr id="16" name="Text Box 12"/>
              <p:cNvSpPr txBox="1">
                <a:spLocks noChangeArrowheads="1"/>
              </p:cNvSpPr>
              <p:nvPr/>
            </p:nvSpPr>
            <p:spPr bwMode="auto">
              <a:xfrm>
                <a:off x="2346" y="3054"/>
                <a:ext cx="353" cy="116"/>
              </a:xfrm>
              <a:prstGeom prst="rect">
                <a:avLst/>
              </a:prstGeom>
              <a:grp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sz="600" b="1" i="0" u="none" strike="noStrike" kern="1200" cap="none" spc="0" normalizeH="0" baseline="0" noProof="0" dirty="0">
                    <a:ln>
                      <a:noFill/>
                    </a:ln>
                    <a:solidFill>
                      <a:srgbClr val="E72B1E"/>
                    </a:solidFill>
                    <a:effectLst/>
                    <a:uLnTx/>
                    <a:uFillTx/>
                    <a:latin typeface="Verdana" pitchFamily="34" charset="0"/>
                    <a:ea typeface="ＭＳ Ｐゴシック" pitchFamily="127" charset="-128"/>
                    <a:cs typeface="+mn-cs"/>
                  </a:rPr>
                  <a:t>(HUB)</a:t>
                </a:r>
              </a:p>
            </p:txBody>
          </p:sp>
        </p:grpSp>
        <p:sp>
          <p:nvSpPr>
            <p:cNvPr id="9" name="Ovale 8"/>
            <p:cNvSpPr/>
            <p:nvPr/>
          </p:nvSpPr>
          <p:spPr>
            <a:xfrm>
              <a:off x="2576736" y="2636912"/>
              <a:ext cx="800472" cy="800472"/>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Ovale 9"/>
            <p:cNvSpPr/>
            <p:nvPr/>
          </p:nvSpPr>
          <p:spPr>
            <a:xfrm>
              <a:off x="2576736" y="4323134"/>
              <a:ext cx="800472" cy="800472"/>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e 10"/>
            <p:cNvSpPr/>
            <p:nvPr/>
          </p:nvSpPr>
          <p:spPr>
            <a:xfrm>
              <a:off x="3512840" y="5051598"/>
              <a:ext cx="648863" cy="648072"/>
            </a:xfrm>
            <a:prstGeom prst="ellipse">
              <a:avLst/>
            </a:prstGeom>
            <a:no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Ovale 11"/>
            <p:cNvSpPr/>
            <p:nvPr/>
          </p:nvSpPr>
          <p:spPr>
            <a:xfrm>
              <a:off x="1136576" y="2819350"/>
              <a:ext cx="1512168" cy="1309064"/>
            </a:xfrm>
            <a:prstGeom prst="ellips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 name="CasellaDiTesto 16"/>
          <p:cNvSpPr txBox="1"/>
          <p:nvPr/>
        </p:nvSpPr>
        <p:spPr>
          <a:xfrm>
            <a:off x="877888" y="6567155"/>
            <a:ext cx="3067000"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000" b="0" i="1" u="none" strike="noStrike" kern="1200" cap="none" spc="0" normalizeH="0" baseline="0" noProof="0" dirty="0">
                <a:ln>
                  <a:noFill/>
                </a:ln>
                <a:solidFill>
                  <a:prstClr val="black"/>
                </a:solidFill>
                <a:effectLst/>
                <a:uLnTx/>
                <a:uFillTx/>
                <a:latin typeface="Arial" pitchFamily="127" charset="0"/>
                <a:ea typeface="ＭＳ Ｐゴシック" pitchFamily="127" charset="-128"/>
              </a:rPr>
              <a:t>Source: Assoporti 2018</a:t>
            </a:r>
          </a:p>
        </p:txBody>
      </p:sp>
      <p:sp>
        <p:nvSpPr>
          <p:cNvPr id="18" name="CasellaDiTesto 17"/>
          <p:cNvSpPr txBox="1"/>
          <p:nvPr/>
        </p:nvSpPr>
        <p:spPr>
          <a:xfrm>
            <a:off x="5719344" y="4513956"/>
            <a:ext cx="673816" cy="415498"/>
          </a:xfrm>
          <a:prstGeom prst="rect">
            <a:avLst/>
          </a:prstGeom>
          <a:noFill/>
        </p:spPr>
        <p:txBody>
          <a:bodyPr wrap="square" rtlCol="0">
            <a:spAutoFit/>
          </a:bodyPr>
          <a:lstStyle>
            <a:defPPr>
              <a:defRPr lang="it-IT"/>
            </a:defPPr>
            <a:lvl1pPr algn="ctr">
              <a:defRPr sz="1050" i="1">
                <a:solidFill>
                  <a:schemeClr val="accent6">
                    <a:lumMod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2,5 mln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25%</a:t>
            </a:r>
          </a:p>
        </p:txBody>
      </p:sp>
      <p:sp>
        <p:nvSpPr>
          <p:cNvPr id="19" name="CasellaDiTesto 18"/>
          <p:cNvSpPr txBox="1"/>
          <p:nvPr/>
        </p:nvSpPr>
        <p:spPr>
          <a:xfrm>
            <a:off x="4633555" y="2128008"/>
            <a:ext cx="802150" cy="415498"/>
          </a:xfrm>
          <a:prstGeom prst="rect">
            <a:avLst/>
          </a:prstGeom>
          <a:noFill/>
        </p:spPr>
        <p:txBody>
          <a:bodyPr wrap="square" rtlCol="0">
            <a:spAutoFit/>
          </a:bodyPr>
          <a:lstStyle>
            <a:defPPr>
              <a:defRPr lang="it-IT"/>
            </a:defPPr>
            <a:lvl1pPr algn="ctr">
              <a:defRPr sz="1050" i="1">
                <a:solidFill>
                  <a:schemeClr val="accent6">
                    <a:lumMod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1,5 mln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15%</a:t>
            </a:r>
          </a:p>
        </p:txBody>
      </p:sp>
      <p:sp>
        <p:nvSpPr>
          <p:cNvPr id="20" name="CasellaDiTesto 19"/>
          <p:cNvSpPr txBox="1"/>
          <p:nvPr/>
        </p:nvSpPr>
        <p:spPr>
          <a:xfrm>
            <a:off x="5385048" y="3073796"/>
            <a:ext cx="756776" cy="415498"/>
          </a:xfrm>
          <a:prstGeom prst="rect">
            <a:avLst/>
          </a:prstGeom>
          <a:noFill/>
        </p:spPr>
        <p:txBody>
          <a:bodyPr wrap="square" rtlCol="0">
            <a:spAutoFit/>
          </a:bodyPr>
          <a:lstStyle>
            <a:defPPr>
              <a:defRPr lang="it-IT"/>
            </a:defPPr>
            <a:lvl1pPr algn="ctr">
              <a:defRPr sz="1050" i="1">
                <a:solidFill>
                  <a:schemeClr val="accent6">
                    <a:lumMod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 mln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05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10%</a:t>
            </a:r>
          </a:p>
        </p:txBody>
      </p:sp>
      <p:sp>
        <p:nvSpPr>
          <p:cNvPr id="21" name="Rettangolo 20"/>
          <p:cNvSpPr/>
          <p:nvPr/>
        </p:nvSpPr>
        <p:spPr>
          <a:xfrm>
            <a:off x="789004" y="1209204"/>
            <a:ext cx="8223002" cy="481208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2" name="Connettore diritto 21"/>
          <p:cNvCxnSpPr>
            <a:endCxn id="12" idx="2"/>
          </p:cNvCxnSpPr>
          <p:nvPr/>
        </p:nvCxnSpPr>
        <p:spPr>
          <a:xfrm flipV="1">
            <a:off x="1446298" y="3008248"/>
            <a:ext cx="753876" cy="154666"/>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ttore diritto 22"/>
          <p:cNvCxnSpPr/>
          <p:nvPr/>
        </p:nvCxnSpPr>
        <p:spPr>
          <a:xfrm flipV="1">
            <a:off x="4427593" y="2360412"/>
            <a:ext cx="292861" cy="14847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diritto 23"/>
          <p:cNvCxnSpPr/>
          <p:nvPr/>
        </p:nvCxnSpPr>
        <p:spPr>
          <a:xfrm flipV="1">
            <a:off x="4355586" y="3368625"/>
            <a:ext cx="1156956" cy="608211"/>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diritto 24"/>
          <p:cNvCxnSpPr>
            <a:stCxn id="11" idx="6"/>
            <a:endCxn id="18" idx="1"/>
          </p:cNvCxnSpPr>
          <p:nvPr/>
        </p:nvCxnSpPr>
        <p:spPr>
          <a:xfrm flipV="1">
            <a:off x="5225301" y="4721705"/>
            <a:ext cx="494043" cy="188295"/>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6" name="Gruppo 25"/>
          <p:cNvGrpSpPr/>
          <p:nvPr/>
        </p:nvGrpSpPr>
        <p:grpSpPr>
          <a:xfrm>
            <a:off x="8643122" y="2360412"/>
            <a:ext cx="846382" cy="655581"/>
            <a:chOff x="153677" y="2201455"/>
            <a:chExt cx="567373" cy="435457"/>
          </a:xfrm>
        </p:grpSpPr>
        <p:pic>
          <p:nvPicPr>
            <p:cNvPr id="27" name="Immagine 26"/>
            <p:cNvPicPr>
              <a:picLocks noChangeAspect="1"/>
            </p:cNvPicPr>
            <p:nvPr/>
          </p:nvPicPr>
          <p:blipFill rotWithShape="1">
            <a:blip r:embed="rId5" cstate="print">
              <a:extLst>
                <a:ext uri="{28A0092B-C50C-407E-A947-70E740481C1C}">
                  <a14:useLocalDpi xmlns:a14="http://schemas.microsoft.com/office/drawing/2010/main" val="0"/>
                </a:ext>
              </a:extLst>
            </a:blip>
            <a:srcRect l="11154" t="2706" r="16193" b="-1"/>
            <a:stretch/>
          </p:blipFill>
          <p:spPr>
            <a:xfrm>
              <a:off x="153677" y="2201455"/>
              <a:ext cx="463962" cy="435457"/>
            </a:xfrm>
            <a:prstGeom prst="rect">
              <a:avLst/>
            </a:prstGeom>
          </p:spPr>
        </p:pic>
        <p:sp>
          <p:nvSpPr>
            <p:cNvPr id="28" name="CasellaDiTesto 27"/>
            <p:cNvSpPr txBox="1"/>
            <p:nvPr/>
          </p:nvSpPr>
          <p:spPr>
            <a:xfrm>
              <a:off x="260633" y="2326982"/>
              <a:ext cx="460417" cy="14310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800" b="1" i="0"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50%</a:t>
              </a:r>
            </a:p>
          </p:txBody>
        </p:sp>
      </p:grpSp>
      <p:grpSp>
        <p:nvGrpSpPr>
          <p:cNvPr id="29" name="Gruppo 28"/>
          <p:cNvGrpSpPr/>
          <p:nvPr/>
        </p:nvGrpSpPr>
        <p:grpSpPr>
          <a:xfrm>
            <a:off x="8785408" y="3293572"/>
            <a:ext cx="561811" cy="500306"/>
            <a:chOff x="166021" y="2210046"/>
            <a:chExt cx="522087" cy="426866"/>
          </a:xfrm>
        </p:grpSpPr>
        <p:pic>
          <p:nvPicPr>
            <p:cNvPr id="30" name="Immagine 29"/>
            <p:cNvPicPr>
              <a:picLocks noChangeAspect="1"/>
            </p:cNvPicPr>
            <p:nvPr/>
          </p:nvPicPr>
          <p:blipFill rotWithShape="1">
            <a:blip r:embed="rId5" cstate="print">
              <a:extLst>
                <a:ext uri="{28A0092B-C50C-407E-A947-70E740481C1C}">
                  <a14:useLocalDpi xmlns:a14="http://schemas.microsoft.com/office/drawing/2010/main" val="0"/>
                </a:ext>
              </a:extLst>
            </a:blip>
            <a:srcRect l="13087" t="4626" r="5159"/>
            <a:stretch/>
          </p:blipFill>
          <p:spPr>
            <a:xfrm>
              <a:off x="166021" y="2210046"/>
              <a:ext cx="522087" cy="426866"/>
            </a:xfrm>
            <a:prstGeom prst="rect">
              <a:avLst/>
            </a:prstGeom>
          </p:spPr>
        </p:pic>
        <p:sp>
          <p:nvSpPr>
            <p:cNvPr id="31" name="CasellaDiTesto 30"/>
            <p:cNvSpPr txBox="1"/>
            <p:nvPr/>
          </p:nvSpPr>
          <p:spPr>
            <a:xfrm>
              <a:off x="227691" y="2298547"/>
              <a:ext cx="460417" cy="18381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800" b="1" i="0"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25%</a:t>
              </a:r>
            </a:p>
          </p:txBody>
        </p:sp>
      </p:grpSp>
      <p:grpSp>
        <p:nvGrpSpPr>
          <p:cNvPr id="32" name="Gruppo 31"/>
          <p:cNvGrpSpPr/>
          <p:nvPr/>
        </p:nvGrpSpPr>
        <p:grpSpPr>
          <a:xfrm>
            <a:off x="8806419" y="3904980"/>
            <a:ext cx="519788" cy="443406"/>
            <a:chOff x="165280" y="2153451"/>
            <a:chExt cx="555770" cy="483461"/>
          </a:xfrm>
        </p:grpSpPr>
        <p:pic>
          <p:nvPicPr>
            <p:cNvPr id="33" name="Immagine 32"/>
            <p:cNvPicPr>
              <a:picLocks noChangeAspect="1"/>
            </p:cNvPicPr>
            <p:nvPr/>
          </p:nvPicPr>
          <p:blipFill rotWithShape="1">
            <a:blip r:embed="rId5" cstate="print">
              <a:extLst>
                <a:ext uri="{28A0092B-C50C-407E-A947-70E740481C1C}">
                  <a14:useLocalDpi xmlns:a14="http://schemas.microsoft.com/office/drawing/2010/main" val="0"/>
                </a:ext>
              </a:extLst>
            </a:blip>
            <a:srcRect l="12971" t="-8019"/>
            <a:stretch/>
          </p:blipFill>
          <p:spPr>
            <a:xfrm>
              <a:off x="165280" y="2153451"/>
              <a:ext cx="555770" cy="483461"/>
            </a:xfrm>
            <a:prstGeom prst="rect">
              <a:avLst/>
            </a:prstGeom>
          </p:spPr>
        </p:pic>
        <p:sp>
          <p:nvSpPr>
            <p:cNvPr id="34" name="CasellaDiTesto 33"/>
            <p:cNvSpPr txBox="1"/>
            <p:nvPr/>
          </p:nvSpPr>
          <p:spPr>
            <a:xfrm>
              <a:off x="196811" y="2278789"/>
              <a:ext cx="460417" cy="2256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700" b="1" i="0"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15%</a:t>
              </a:r>
            </a:p>
          </p:txBody>
        </p:sp>
      </p:grpSp>
      <p:grpSp>
        <p:nvGrpSpPr>
          <p:cNvPr id="35" name="Gruppo 34"/>
          <p:cNvGrpSpPr/>
          <p:nvPr/>
        </p:nvGrpSpPr>
        <p:grpSpPr>
          <a:xfrm>
            <a:off x="8855442" y="4563691"/>
            <a:ext cx="421743" cy="347141"/>
            <a:chOff x="169270" y="2210295"/>
            <a:chExt cx="551778" cy="426618"/>
          </a:xfrm>
        </p:grpSpPr>
        <p:pic>
          <p:nvPicPr>
            <p:cNvPr id="36" name="Immagine 35"/>
            <p:cNvPicPr>
              <a:picLocks noChangeAspect="1"/>
            </p:cNvPicPr>
            <p:nvPr/>
          </p:nvPicPr>
          <p:blipFill rotWithShape="1">
            <a:blip r:embed="rId5" cstate="print">
              <a:extLst>
                <a:ext uri="{28A0092B-C50C-407E-A947-70E740481C1C}">
                  <a14:useLocalDpi xmlns:a14="http://schemas.microsoft.com/office/drawing/2010/main" val="0"/>
                </a:ext>
              </a:extLst>
            </a:blip>
            <a:srcRect l="15872" t="4681" b="1"/>
            <a:stretch/>
          </p:blipFill>
          <p:spPr>
            <a:xfrm>
              <a:off x="183802" y="2210295"/>
              <a:ext cx="537246" cy="426618"/>
            </a:xfrm>
            <a:prstGeom prst="rect">
              <a:avLst/>
            </a:prstGeom>
          </p:spPr>
        </p:pic>
        <p:sp>
          <p:nvSpPr>
            <p:cNvPr id="37" name="CasellaDiTesto 36"/>
            <p:cNvSpPr txBox="1"/>
            <p:nvPr/>
          </p:nvSpPr>
          <p:spPr>
            <a:xfrm>
              <a:off x="169270" y="2270075"/>
              <a:ext cx="506255" cy="24585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700" b="1" i="0"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10%</a:t>
              </a:r>
            </a:p>
          </p:txBody>
        </p:sp>
      </p:grpSp>
      <p:pic>
        <p:nvPicPr>
          <p:cNvPr id="38" name="Immagine 37"/>
          <p:cNvPicPr>
            <a:picLocks noChangeAspect="1"/>
          </p:cNvPicPr>
          <p:nvPr/>
        </p:nvPicPr>
        <p:blipFill>
          <a:blip r:embed="rId6" cstate="print"/>
          <a:stretch>
            <a:fillRect/>
          </a:stretch>
        </p:blipFill>
        <p:spPr>
          <a:xfrm>
            <a:off x="6843110" y="2301574"/>
            <a:ext cx="1688752" cy="2912440"/>
          </a:xfrm>
          <a:prstGeom prst="rect">
            <a:avLst/>
          </a:prstGeom>
        </p:spPr>
      </p:pic>
      <p:grpSp>
        <p:nvGrpSpPr>
          <p:cNvPr id="39" name="Gruppo 38"/>
          <p:cNvGrpSpPr/>
          <p:nvPr/>
        </p:nvGrpSpPr>
        <p:grpSpPr>
          <a:xfrm>
            <a:off x="270655" y="980728"/>
            <a:ext cx="1297969" cy="1224136"/>
            <a:chOff x="147188" y="2201455"/>
            <a:chExt cx="470451" cy="435457"/>
          </a:xfrm>
        </p:grpSpPr>
        <p:pic>
          <p:nvPicPr>
            <p:cNvPr id="40" name="Immagine 39"/>
            <p:cNvPicPr>
              <a:picLocks noChangeAspect="1"/>
            </p:cNvPicPr>
            <p:nvPr/>
          </p:nvPicPr>
          <p:blipFill rotWithShape="1">
            <a:blip r:embed="rId5" cstate="print">
              <a:extLst>
                <a:ext uri="{28A0092B-C50C-407E-A947-70E740481C1C}">
                  <a14:useLocalDpi xmlns:a14="http://schemas.microsoft.com/office/drawing/2010/main" val="0"/>
                </a:ext>
              </a:extLst>
            </a:blip>
            <a:srcRect l="11154" t="2706" r="16193" b="-1"/>
            <a:stretch/>
          </p:blipFill>
          <p:spPr>
            <a:xfrm>
              <a:off x="153677" y="2201455"/>
              <a:ext cx="463962" cy="435457"/>
            </a:xfrm>
            <a:prstGeom prst="rect">
              <a:avLst/>
            </a:prstGeom>
          </p:spPr>
        </p:pic>
        <p:sp>
          <p:nvSpPr>
            <p:cNvPr id="41" name="CasellaDiTesto 40"/>
            <p:cNvSpPr txBox="1"/>
            <p:nvPr/>
          </p:nvSpPr>
          <p:spPr>
            <a:xfrm>
              <a:off x="147188" y="2284591"/>
              <a:ext cx="460417" cy="2080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800"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10 mln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b="1" i="1" u="none" strike="noStrike" kern="1200" cap="none" spc="0" normalizeH="0" baseline="0" noProof="0" dirty="0">
                  <a:ln>
                    <a:noFill/>
                  </a:ln>
                  <a:solidFill>
                    <a:srgbClr val="70AD47">
                      <a:lumMod val="75000"/>
                    </a:srgbClr>
                  </a:solidFill>
                  <a:effectLst/>
                  <a:uLnTx/>
                  <a:uFillTx/>
                  <a:latin typeface="Arial" pitchFamily="127" charset="0"/>
                  <a:ea typeface="ＭＳ Ｐゴシック" pitchFamily="127" charset="-128"/>
                </a:rPr>
                <a:t>TEUs*</a:t>
              </a:r>
            </a:p>
          </p:txBody>
        </p:sp>
      </p:grpSp>
      <p:sp>
        <p:nvSpPr>
          <p:cNvPr id="42" name="CasellaDiTesto 41"/>
          <p:cNvSpPr txBox="1"/>
          <p:nvPr/>
        </p:nvSpPr>
        <p:spPr>
          <a:xfrm>
            <a:off x="663664" y="2981801"/>
            <a:ext cx="1122917" cy="415498"/>
          </a:xfrm>
          <a:prstGeom prst="rect">
            <a:avLst/>
          </a:prstGeom>
          <a:noFill/>
        </p:spPr>
        <p:txBody>
          <a:bodyPr wrap="square" rtlCol="0">
            <a:spAutoFit/>
          </a:bodyPr>
          <a:lstStyle>
            <a:defPPr>
              <a:defRPr lang="it-IT"/>
            </a:defPPr>
            <a:lvl1pPr algn="ctr">
              <a:defRPr sz="1050" i="1">
                <a:solidFill>
                  <a:schemeClr val="accent6">
                    <a:lumMod val="75000"/>
                  </a:schemeClr>
                </a:solidFill>
              </a:defRPr>
            </a:lvl1pPr>
          </a:lstStyle>
          <a:p>
            <a:r>
              <a:rPr lang="it-IT" b="1" dirty="0"/>
              <a:t>5 mln</a:t>
            </a:r>
          </a:p>
          <a:p>
            <a:r>
              <a:rPr lang="it-IT" b="1" dirty="0"/>
              <a:t>50%</a:t>
            </a:r>
          </a:p>
        </p:txBody>
      </p:sp>
      <p:sp>
        <p:nvSpPr>
          <p:cNvPr id="43" name="Rettangolo 42"/>
          <p:cNvSpPr/>
          <p:nvPr/>
        </p:nvSpPr>
        <p:spPr>
          <a:xfrm>
            <a:off x="787585" y="5797857"/>
            <a:ext cx="2825079" cy="253916"/>
          </a:xfrm>
          <a:prstGeom prst="rect">
            <a:avLst/>
          </a:prstGeom>
        </p:spPr>
        <p:txBody>
          <a:bodyPr wrap="square">
            <a:spAutoFit/>
          </a:bodyPr>
          <a:lstStyle/>
          <a:p>
            <a:r>
              <a:rPr lang="it-IT" sz="1050" i="1" dirty="0">
                <a:solidFill>
                  <a:srgbClr val="222222"/>
                </a:solidFill>
                <a:latin typeface="arial" panose="020B0604020202020204" pitchFamily="34" charset="0"/>
              </a:rPr>
              <a:t>* TEU =Twenty-foot Equivalent Unit</a:t>
            </a:r>
            <a:endParaRPr lang="it-IT" sz="1050" i="1" dirty="0"/>
          </a:p>
        </p:txBody>
      </p:sp>
      <p:sp>
        <p:nvSpPr>
          <p:cNvPr id="44" name="CasellaDiTesto 43"/>
          <p:cNvSpPr txBox="1"/>
          <p:nvPr/>
        </p:nvSpPr>
        <p:spPr>
          <a:xfrm>
            <a:off x="2095480" y="142852"/>
            <a:ext cx="6072230" cy="461665"/>
          </a:xfrm>
          <a:prstGeom prst="rect">
            <a:avLst/>
          </a:prstGeom>
          <a:noFill/>
        </p:spPr>
        <p:txBody>
          <a:bodyPr wrap="square" rtlCol="0">
            <a:spAutoFit/>
          </a:bodyPr>
          <a:lstStyle/>
          <a:p>
            <a:r>
              <a:rPr lang="it-IT" sz="2400" b="1" dirty="0">
                <a:solidFill>
                  <a:schemeClr val="bg1"/>
                </a:solidFill>
              </a:rPr>
              <a:t>ITALIAN PORT SYSTEM AT A GLANCE</a:t>
            </a:r>
          </a:p>
        </p:txBody>
      </p:sp>
    </p:spTree>
    <p:extLst>
      <p:ext uri="{BB962C8B-B14F-4D97-AF65-F5344CB8AC3E}">
        <p14:creationId xmlns:p14="http://schemas.microsoft.com/office/powerpoint/2010/main" val="399532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ITALIAN PORT SYSTEM</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a:p>
            <a:pPr>
              <a:defRPr/>
            </a:pPr>
            <a:r>
              <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CONTAINER THROUGHPUT</a:t>
            </a:r>
          </a:p>
        </p:txBody>
      </p:sp>
      <p:sp>
        <p:nvSpPr>
          <p:cNvPr id="5" name="Rectangle 2"/>
          <p:cNvSpPr txBox="1">
            <a:spLocks noChangeArrowheads="1"/>
          </p:cNvSpPr>
          <p:nvPr/>
        </p:nvSpPr>
        <p:spPr>
          <a:xfrm>
            <a:off x="789004" y="1209204"/>
            <a:ext cx="8223002" cy="492443"/>
          </a:xfrm>
          <a:prstGeom prst="rect">
            <a:avLst/>
          </a:prstGeom>
          <a:solidFill>
            <a:schemeClr val="accent6">
              <a:lumMod val="20000"/>
              <a:lumOff val="80000"/>
            </a:schemeClr>
          </a:solidFill>
          <a:ln w="19050">
            <a:solidFill>
              <a:schemeClr val="accent6">
                <a:lumMod val="60000"/>
                <a:lumOff val="40000"/>
              </a:schemeClr>
            </a:solidFill>
          </a:ln>
        </p:spPr>
        <p:txBody>
          <a:bodyPr wrap="square">
            <a:spAutoFit/>
          </a:bodyPr>
          <a:lstStyle>
            <a:defPPr>
              <a:defRPr lang="it-IT"/>
            </a:defPPr>
            <a:lvl1pPr algn="ctr">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itchFamily="127" charset="0"/>
                <a:ea typeface="ＭＳ Ｐゴシック" pitchFamily="127" charset="-128"/>
              </a:rPr>
              <a:t>HOW TO INVEST </a:t>
            </a:r>
            <a:r>
              <a:rPr kumimoji="0" lang="en-GB" sz="14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IN ITALIAN PORTS?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00" b="1"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pic>
        <p:nvPicPr>
          <p:cNvPr id="13"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52472" y="1785926"/>
            <a:ext cx="3566797" cy="4143404"/>
          </a:xfrm>
          <a:prstGeom prst="rect">
            <a:avLst/>
          </a:prstGeom>
          <a:noFill/>
          <a:ln w="9525">
            <a:noFill/>
            <a:miter lim="800000"/>
            <a:headEnd/>
            <a:tailEnd/>
          </a:ln>
        </p:spPr>
      </p:pic>
      <p:sp>
        <p:nvSpPr>
          <p:cNvPr id="21" name="Rettangolo 20"/>
          <p:cNvSpPr/>
          <p:nvPr/>
        </p:nvSpPr>
        <p:spPr>
          <a:xfrm>
            <a:off x="789004" y="1209204"/>
            <a:ext cx="8223002" cy="4812084"/>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CasellaDiTesto 43"/>
          <p:cNvSpPr txBox="1"/>
          <p:nvPr/>
        </p:nvSpPr>
        <p:spPr>
          <a:xfrm>
            <a:off x="5667380" y="2000240"/>
            <a:ext cx="3071834" cy="3970318"/>
          </a:xfrm>
          <a:prstGeom prst="rect">
            <a:avLst/>
          </a:prstGeom>
          <a:noFill/>
        </p:spPr>
        <p:txBody>
          <a:bodyPr wrap="square" rtlCol="0">
            <a:spAutoFit/>
          </a:bodyPr>
          <a:lstStyle/>
          <a:p>
            <a:pPr algn="just"/>
            <a:r>
              <a:rPr lang="en-US" dirty="0">
                <a:latin typeface="Arial" pitchFamily="34" charset="0"/>
                <a:cs typeface="Arial" pitchFamily="34" charset="0"/>
              </a:rPr>
              <a:t>Seaports are defined by the Italian law as public domain, which is State owned and inalienable. The State manages the major ports through the Authority Port System,  Public bodies working under the control of the Ministry of Infrastructure. </a:t>
            </a:r>
            <a:endParaRPr lang="it-IT" dirty="0">
              <a:latin typeface="Arial" pitchFamily="34" charset="0"/>
              <a:cs typeface="Arial" pitchFamily="34" charset="0"/>
            </a:endParaRPr>
          </a:p>
          <a:p>
            <a:pPr lvl="0" algn="just"/>
            <a:endParaRPr lang="en-US" dirty="0">
              <a:latin typeface="Arial" pitchFamily="34" charset="0"/>
              <a:cs typeface="Arial" pitchFamily="34" charset="0"/>
            </a:endParaRPr>
          </a:p>
          <a:p>
            <a:pPr lvl="0" algn="just"/>
            <a:r>
              <a:rPr lang="en-US" dirty="0">
                <a:latin typeface="Arial" pitchFamily="34" charset="0"/>
                <a:cs typeface="Arial" pitchFamily="34" charset="0"/>
              </a:rPr>
              <a:t>The Authorities do not perform any direct activity but they have the power to give in </a:t>
            </a:r>
            <a:r>
              <a:rPr lang="en-US" b="1" dirty="0">
                <a:latin typeface="Arial" pitchFamily="34" charset="0"/>
                <a:cs typeface="Arial" pitchFamily="34" charset="0"/>
              </a:rPr>
              <a:t>“concession portions of port territory, equipped or not, to private actors against payment of a fee”.</a:t>
            </a:r>
          </a:p>
          <a:p>
            <a:pPr lvl="0" algn="just"/>
            <a:r>
              <a:rPr lang="en-US" b="1" dirty="0">
                <a:latin typeface="Arial" pitchFamily="34" charset="0"/>
                <a:cs typeface="Arial" pitchFamily="34" charset="0"/>
              </a:rPr>
              <a:t> </a:t>
            </a:r>
          </a:p>
          <a:p>
            <a:pPr algn="just"/>
            <a:r>
              <a:rPr lang="en-US" dirty="0">
                <a:latin typeface="Arial" pitchFamily="34" charset="0"/>
                <a:cs typeface="Arial" pitchFamily="34" charset="0"/>
              </a:rPr>
              <a:t>Concessions  take the form  of BOT, the type of PF more frequently used by  foreign investors in Italian ports.  </a:t>
            </a:r>
          </a:p>
        </p:txBody>
      </p:sp>
    </p:spTree>
    <p:extLst>
      <p:ext uri="{BB962C8B-B14F-4D97-AF65-F5344CB8AC3E}">
        <p14:creationId xmlns:p14="http://schemas.microsoft.com/office/powerpoint/2010/main" val="399532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lang="it-IT" sz="2400" b="1" dirty="0">
                <a:solidFill>
                  <a:prstClr val="white"/>
                </a:solidFill>
                <a:latin typeface="Arial" panose="020B0604020202020204" pitchFamily="34" charset="0"/>
                <a:cs typeface="Arial" panose="020B0604020202020204" pitchFamily="34" charset="0"/>
              </a:rPr>
              <a:t>TARANTO LOGISTICS PLATFORM</a:t>
            </a:r>
          </a:p>
          <a:p>
            <a:pPr marL="0" marR="0" lvl="0" indent="0"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200.000</a:t>
            </a:r>
            <a:r>
              <a:rPr kumimoji="0" lang="it-IT" sz="2400" b="1" i="0" u="none" strike="noStrike" kern="1200" cap="none" spc="0" normalizeH="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 </a:t>
            </a:r>
            <a:r>
              <a:rPr kumimoji="0" lang="it-IT" sz="2400" b="1" i="0" u="none" strike="noStrike" kern="1200" cap="none" spc="0" normalizeH="0" noProof="0" dirty="0" err="1">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sq.m</a:t>
            </a:r>
            <a:r>
              <a:rPr kumimoji="0" lang="it-IT" sz="2400" b="1" i="0" u="none" strike="noStrike" kern="1200" cap="none" spc="0" normalizeH="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4" name="Segnaposto contenuto 2"/>
          <p:cNvSpPr txBox="1">
            <a:spLocks/>
          </p:cNvSpPr>
          <p:nvPr/>
        </p:nvSpPr>
        <p:spPr>
          <a:xfrm>
            <a:off x="2144713" y="2709864"/>
            <a:ext cx="3600450" cy="4103687"/>
          </a:xfrm>
          <a:prstGeom prst="rect">
            <a:avLst/>
          </a:prstGeom>
        </p:spPr>
        <p:txBody>
          <a:bodyPr/>
          <a:lstStyle>
            <a:lvl1pPr marL="227013" indent="-227013" algn="l" defTabSz="912813" rtl="0" eaLnBrk="0" fontAlgn="base" hangingPunct="0">
              <a:lnSpc>
                <a:spcPct val="90000"/>
              </a:lnSpc>
              <a:spcBef>
                <a:spcPts val="1000"/>
              </a:spcBef>
              <a:spcAft>
                <a:spcPct val="0"/>
              </a:spcAft>
              <a:buFont typeface="Arial" pitchFamily="127" charset="0"/>
              <a:buChar char="•"/>
              <a:defRPr sz="2700" kern="1200">
                <a:solidFill>
                  <a:schemeClr val="tx1"/>
                </a:solidFill>
                <a:latin typeface="+mn-lt"/>
                <a:ea typeface="ＭＳ Ｐゴシック" pitchFamily="127" charset="-128"/>
                <a:cs typeface="ＭＳ Ｐゴシック" pitchFamily="127" charset="-128"/>
              </a:defRPr>
            </a:lvl1pPr>
            <a:lvl2pPr marL="684213" indent="-227013" algn="l" defTabSz="912813" rtl="0" eaLnBrk="0" fontAlgn="base" hangingPunct="0">
              <a:lnSpc>
                <a:spcPct val="90000"/>
              </a:lnSpc>
              <a:spcBef>
                <a:spcPts val="500"/>
              </a:spcBef>
              <a:spcAft>
                <a:spcPct val="0"/>
              </a:spcAft>
              <a:buFont typeface="Arial" pitchFamily="127" charset="0"/>
              <a:buChar char="•"/>
              <a:defRPr sz="2300" kern="1200">
                <a:solidFill>
                  <a:schemeClr val="tx1"/>
                </a:solidFill>
                <a:latin typeface="+mn-lt"/>
                <a:ea typeface="ＭＳ Ｐゴシック" pitchFamily="127" charset="-128"/>
                <a:cs typeface="+mn-cs"/>
              </a:defRPr>
            </a:lvl2pPr>
            <a:lvl3pPr marL="1141413" indent="-227013" algn="l" defTabSz="912813" rtl="0" eaLnBrk="0" fontAlgn="base" hangingPunct="0">
              <a:lnSpc>
                <a:spcPct val="90000"/>
              </a:lnSpc>
              <a:spcBef>
                <a:spcPts val="500"/>
              </a:spcBef>
              <a:spcAft>
                <a:spcPct val="0"/>
              </a:spcAft>
              <a:buFont typeface="Arial" pitchFamily="127" charset="0"/>
              <a:buChar char="•"/>
              <a:defRPr sz="1900" kern="1200">
                <a:solidFill>
                  <a:schemeClr val="tx1"/>
                </a:solidFill>
                <a:latin typeface="+mn-lt"/>
                <a:ea typeface="ＭＳ Ｐゴシック" pitchFamily="127" charset="-128"/>
                <a:cs typeface="+mn-cs"/>
              </a:defRPr>
            </a:lvl3pPr>
            <a:lvl4pPr marL="15986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4pPr>
            <a:lvl5pPr marL="2055813" indent="-227013" algn="l" defTabSz="912813" rtl="0" eaLnBrk="0" fontAlgn="base" hangingPunct="0">
              <a:lnSpc>
                <a:spcPct val="90000"/>
              </a:lnSpc>
              <a:spcBef>
                <a:spcPts val="500"/>
              </a:spcBef>
              <a:spcAft>
                <a:spcPct val="0"/>
              </a:spcAft>
              <a:buFont typeface="Arial" pitchFamily="127" charset="0"/>
              <a:buChar char="•"/>
              <a:defRPr sz="1700" kern="1200">
                <a:solidFill>
                  <a:schemeClr val="tx1"/>
                </a:solidFill>
                <a:latin typeface="+mn-lt"/>
                <a:ea typeface="ＭＳ Ｐゴシック" pitchFamily="127" charset="-128"/>
                <a:cs typeface="+mn-cs"/>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ct val="0"/>
              </a:spcBef>
              <a:spcAft>
                <a:spcPct val="0"/>
              </a:spcAft>
              <a:buClr>
                <a:srgbClr val="FF0000"/>
              </a:buClr>
              <a:buSzTx/>
              <a:buFont typeface="Arial" pitchFamily="127" charset="0"/>
              <a:buChar char="•"/>
              <a:tabLst/>
              <a:defRPr/>
            </a:pPr>
            <a:endParaRPr kumimoji="0" lang="en-GB" sz="1100" b="0" i="0" u="none" strike="noStrike" kern="1200" cap="none" spc="0" normalizeH="0" baseline="0" noProof="0" dirty="0">
              <a:ln>
                <a:noFill/>
              </a:ln>
              <a:solidFill>
                <a:srgbClr val="E7E6E6"/>
              </a:solidFill>
              <a:effectLst/>
              <a:uLnTx/>
              <a:uFillTx/>
              <a:latin typeface="Calibri"/>
              <a:ea typeface="ＭＳ Ｐゴシック" pitchFamily="127" charset="-128"/>
            </a:endParaRPr>
          </a:p>
          <a:p>
            <a:pPr marL="0" marR="0" lvl="0" indent="0" algn="just" defTabSz="912813" rtl="0" eaLnBrk="0" fontAlgn="base" latinLnBrk="0" hangingPunct="0">
              <a:lnSpc>
                <a:spcPct val="90000"/>
              </a:lnSpc>
              <a:spcBef>
                <a:spcPts val="1000"/>
              </a:spcBef>
              <a:spcAft>
                <a:spcPct val="0"/>
              </a:spcAft>
              <a:buClr>
                <a:srgbClr val="FF0000"/>
              </a:buClr>
              <a:buSzTx/>
              <a:buFont typeface="Arial" pitchFamily="127"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endParaRPr>
          </a:p>
          <a:p>
            <a:pPr marL="227013" marR="0" lvl="0" indent="-227013" algn="just" defTabSz="912813" rtl="0" eaLnBrk="0" fontAlgn="base" latinLnBrk="0" hangingPunct="0">
              <a:lnSpc>
                <a:spcPct val="90000"/>
              </a:lnSpc>
              <a:spcBef>
                <a:spcPts val="1000"/>
              </a:spcBef>
              <a:spcAft>
                <a:spcPct val="0"/>
              </a:spcAft>
              <a:buClr>
                <a:srgbClr val="FF0000"/>
              </a:buClr>
              <a:buSzTx/>
              <a:buFont typeface="Arial" pitchFamily="127" charset="0"/>
              <a:buChar char="•"/>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127" charset="-128"/>
            </a:endParaRPr>
          </a:p>
        </p:txBody>
      </p:sp>
      <p:sp>
        <p:nvSpPr>
          <p:cNvPr id="47" name="Rettangolo 46"/>
          <p:cNvSpPr/>
          <p:nvPr/>
        </p:nvSpPr>
        <p:spPr>
          <a:xfrm>
            <a:off x="567106" y="1124569"/>
            <a:ext cx="8418342" cy="4846887"/>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2" name="Picture 2" descr="W:\FOTO\FOTO PORTO\LAVORI-Piastra_Logistica\Inaugurazione PL\DJI_001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aturation sat="70000"/>
                    </a14:imgEffect>
                  </a14:imgLayer>
                </a14:imgProps>
              </a:ext>
              <a:ext uri="{28A0092B-C50C-407E-A947-70E740481C1C}">
                <a14:useLocalDpi xmlns:a14="http://schemas.microsoft.com/office/drawing/2010/main"/>
              </a:ext>
            </a:extLst>
          </a:blip>
          <a:srcRect/>
          <a:stretch/>
        </p:blipFill>
        <p:spPr bwMode="auto">
          <a:xfrm>
            <a:off x="595282" y="2214554"/>
            <a:ext cx="3277028" cy="3143272"/>
          </a:xfrm>
          <a:prstGeom prst="rect">
            <a:avLst/>
          </a:prstGeom>
          <a:noFill/>
          <a:extLst>
            <a:ext uri="{909E8E84-426E-40DD-AFC4-6F175D3DCCD1}">
              <a14:hiddenFill xmlns:a14="http://schemas.microsoft.com/office/drawing/2010/main">
                <a:solidFill>
                  <a:srgbClr val="FFFFFF"/>
                </a:solidFill>
              </a14:hiddenFill>
            </a:ext>
          </a:extLst>
        </p:spPr>
      </p:pic>
      <p:sp>
        <p:nvSpPr>
          <p:cNvPr id="46" name="CasellaDiTesto 45"/>
          <p:cNvSpPr txBox="1"/>
          <p:nvPr/>
        </p:nvSpPr>
        <p:spPr>
          <a:xfrm>
            <a:off x="4881562" y="2357430"/>
            <a:ext cx="4827961" cy="461665"/>
          </a:xfrm>
          <a:prstGeom prst="rect">
            <a:avLst/>
          </a:prstGeom>
          <a:noFill/>
        </p:spPr>
        <p:txBody>
          <a:bodyPr wrap="square" rtlCol="0">
            <a:spAutoFit/>
          </a:bodyPr>
          <a:lstStyle/>
          <a:p>
            <a:r>
              <a:rPr lang="en-US" sz="1200" b="1" dirty="0">
                <a:solidFill>
                  <a:srgbClr val="053266"/>
                </a:solidFill>
                <a:latin typeface="ITC Avant Garde Gothic" pitchFamily="34" charset="0"/>
              </a:rPr>
              <a:t>Room temperature warehouse</a:t>
            </a:r>
          </a:p>
          <a:p>
            <a:r>
              <a:rPr lang="it-IT" sz="1200" dirty="0">
                <a:solidFill>
                  <a:srgbClr val="053266"/>
                </a:solidFill>
                <a:latin typeface="ITC Avant Garde Gothic" pitchFamily="34" charset="0"/>
              </a:rPr>
              <a:t>The </a:t>
            </a:r>
            <a:r>
              <a:rPr lang="it-IT" sz="1200" dirty="0" err="1">
                <a:solidFill>
                  <a:srgbClr val="053266"/>
                </a:solidFill>
                <a:latin typeface="ITC Avant Garde Gothic" pitchFamily="34" charset="0"/>
              </a:rPr>
              <a:t>warehouse</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has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an</a:t>
            </a:r>
            <a:r>
              <a:rPr lang="it-IT" sz="1200" dirty="0">
                <a:solidFill>
                  <a:srgbClr val="053266"/>
                </a:solidFill>
                <a:latin typeface="ITC Avant Garde Gothic" pitchFamily="34" charset="0"/>
              </a:rPr>
              <a:t> area </a:t>
            </a:r>
            <a:r>
              <a:rPr lang="it-IT" sz="1200" dirty="0" err="1">
                <a:solidFill>
                  <a:srgbClr val="053266"/>
                </a:solidFill>
                <a:latin typeface="ITC Avant Garde Gothic" pitchFamily="34" charset="0"/>
              </a:rPr>
              <a:t>of</a:t>
            </a:r>
            <a:r>
              <a:rPr lang="it-IT" sz="1200" dirty="0">
                <a:solidFill>
                  <a:srgbClr val="053266"/>
                </a:solidFill>
                <a:latin typeface="ITC Avant Garde Gothic" pitchFamily="34" charset="0"/>
              </a:rPr>
              <a:t> 4.836 </a:t>
            </a:r>
            <a:r>
              <a:rPr lang="it-IT" sz="1200" dirty="0" err="1">
                <a:solidFill>
                  <a:srgbClr val="053266"/>
                </a:solidFill>
                <a:latin typeface="ITC Avant Garde Gothic" pitchFamily="34" charset="0"/>
              </a:rPr>
              <a:t>sqm</a:t>
            </a:r>
            <a:r>
              <a:rPr lang="it-IT" sz="1200" dirty="0">
                <a:solidFill>
                  <a:srgbClr val="053266"/>
                </a:solidFill>
                <a:latin typeface="ITC Avant Garde Gothic" pitchFamily="34" charset="0"/>
              </a:rPr>
              <a:t>.</a:t>
            </a:r>
            <a:endParaRPr lang="en-US" sz="1200" dirty="0">
              <a:solidFill>
                <a:srgbClr val="053266"/>
              </a:solidFill>
              <a:latin typeface="ITC Avant Garde Gothic" pitchFamily="34" charset="0"/>
            </a:endParaRPr>
          </a:p>
        </p:txBody>
      </p:sp>
      <p:sp>
        <p:nvSpPr>
          <p:cNvPr id="49" name="CasellaDiTesto 48"/>
          <p:cNvSpPr txBox="1"/>
          <p:nvPr/>
        </p:nvSpPr>
        <p:spPr>
          <a:xfrm>
            <a:off x="4810125" y="3000372"/>
            <a:ext cx="4143404" cy="646331"/>
          </a:xfrm>
          <a:prstGeom prst="rect">
            <a:avLst/>
          </a:prstGeom>
          <a:noFill/>
        </p:spPr>
        <p:txBody>
          <a:bodyPr wrap="square" rtlCol="0">
            <a:spAutoFit/>
          </a:bodyPr>
          <a:lstStyle/>
          <a:p>
            <a:r>
              <a:rPr lang="en-US" sz="1200" b="1" dirty="0">
                <a:solidFill>
                  <a:srgbClr val="053266"/>
                </a:solidFill>
                <a:latin typeface="ITC Avant Garde Gothic" pitchFamily="34" charset="0"/>
              </a:rPr>
              <a:t>Rail link</a:t>
            </a:r>
          </a:p>
          <a:p>
            <a:r>
              <a:rPr lang="it-IT" sz="1200" dirty="0">
                <a:solidFill>
                  <a:srgbClr val="053266"/>
                </a:solidFill>
                <a:latin typeface="ITC Avant Garde Gothic" pitchFamily="34" charset="0"/>
              </a:rPr>
              <a:t>The </a:t>
            </a:r>
            <a:r>
              <a:rPr lang="it-IT" sz="1200" dirty="0" err="1">
                <a:solidFill>
                  <a:srgbClr val="053266"/>
                </a:solidFill>
                <a:latin typeface="ITC Avant Garde Gothic" pitchFamily="34" charset="0"/>
              </a:rPr>
              <a:t>Logistic</a:t>
            </a:r>
            <a:r>
              <a:rPr lang="it-IT" sz="1200" dirty="0">
                <a:solidFill>
                  <a:srgbClr val="053266"/>
                </a:solidFill>
                <a:latin typeface="ITC Avant Garde Gothic" pitchFamily="34" charset="0"/>
              </a:rPr>
              <a:t> Park </a:t>
            </a:r>
            <a:r>
              <a:rPr lang="it-IT" sz="1200" dirty="0" err="1">
                <a:solidFill>
                  <a:srgbClr val="053266"/>
                </a:solidFill>
                <a:latin typeface="ITC Avant Garde Gothic" pitchFamily="34" charset="0"/>
              </a:rPr>
              <a:t>Railway</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tracks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will</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be</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linked</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to</a:t>
            </a:r>
            <a:r>
              <a:rPr lang="it-IT" sz="1200" dirty="0">
                <a:solidFill>
                  <a:srgbClr val="053266"/>
                </a:solidFill>
                <a:latin typeface="ITC Avant Garde Gothic" pitchFamily="34" charset="0"/>
              </a:rPr>
              <a:t> the Taranto </a:t>
            </a:r>
            <a:r>
              <a:rPr lang="it-IT" sz="1200" dirty="0" err="1">
                <a:solidFill>
                  <a:srgbClr val="053266"/>
                </a:solidFill>
                <a:latin typeface="ITC Avant Garde Gothic" pitchFamily="34" charset="0"/>
              </a:rPr>
              <a:t>railway</a:t>
            </a:r>
            <a:r>
              <a:rPr lang="it-IT" sz="1200" dirty="0">
                <a:solidFill>
                  <a:srgbClr val="053266"/>
                </a:solidFill>
                <a:latin typeface="ITC Avant Garde Gothic" pitchFamily="34" charset="0"/>
              </a:rPr>
              <a:t> station and the </a:t>
            </a:r>
            <a:r>
              <a:rPr lang="it-IT" sz="1200" dirty="0" err="1">
                <a:solidFill>
                  <a:srgbClr val="053266"/>
                </a:solidFill>
                <a:latin typeface="ITC Avant Garde Gothic" pitchFamily="34" charset="0"/>
              </a:rPr>
              <a:t>national</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railway</a:t>
            </a:r>
            <a:r>
              <a:rPr lang="it-IT" sz="1200" dirty="0">
                <a:solidFill>
                  <a:srgbClr val="053266"/>
                </a:solidFill>
                <a:latin typeface="ITC Avant Garde Gothic" pitchFamily="34" charset="0"/>
              </a:rPr>
              <a:t> network</a:t>
            </a:r>
            <a:endParaRPr lang="en-US" sz="1200" dirty="0">
              <a:solidFill>
                <a:srgbClr val="053266"/>
              </a:solidFill>
              <a:latin typeface="ITC Avant Garde Gothic" pitchFamily="34" charset="0"/>
            </a:endParaRPr>
          </a:p>
        </p:txBody>
      </p:sp>
      <p:sp>
        <p:nvSpPr>
          <p:cNvPr id="63" name="CasellaDiTesto 62"/>
          <p:cNvSpPr txBox="1"/>
          <p:nvPr/>
        </p:nvSpPr>
        <p:spPr>
          <a:xfrm>
            <a:off x="4810125" y="3786190"/>
            <a:ext cx="4214842" cy="646331"/>
          </a:xfrm>
          <a:prstGeom prst="rect">
            <a:avLst/>
          </a:prstGeom>
          <a:noFill/>
        </p:spPr>
        <p:txBody>
          <a:bodyPr wrap="square" rtlCol="0">
            <a:spAutoFit/>
          </a:bodyPr>
          <a:lstStyle/>
          <a:p>
            <a:r>
              <a:rPr lang="en-US" sz="1200" b="1" dirty="0">
                <a:solidFill>
                  <a:srgbClr val="053266"/>
                </a:solidFill>
                <a:latin typeface="ITC Avant Garde Gothic" pitchFamily="34" charset="0"/>
              </a:rPr>
              <a:t>Container storage yard</a:t>
            </a:r>
          </a:p>
          <a:p>
            <a:r>
              <a:rPr lang="it-IT" sz="1200" dirty="0">
                <a:solidFill>
                  <a:srgbClr val="053266"/>
                </a:solidFill>
                <a:latin typeface="ITC Avant Garde Gothic" pitchFamily="34" charset="0"/>
              </a:rPr>
              <a:t>The yard </a:t>
            </a:r>
            <a:r>
              <a:rPr lang="it-IT" sz="1200" dirty="0" err="1">
                <a:solidFill>
                  <a:srgbClr val="053266"/>
                </a:solidFill>
                <a:latin typeface="ITC Avant Garde Gothic" pitchFamily="34" charset="0"/>
              </a:rPr>
              <a:t>extends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over</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an</a:t>
            </a:r>
            <a:r>
              <a:rPr lang="it-IT" sz="1200" dirty="0">
                <a:solidFill>
                  <a:srgbClr val="053266"/>
                </a:solidFill>
                <a:latin typeface="ITC Avant Garde Gothic" pitchFamily="34" charset="0"/>
              </a:rPr>
              <a:t> area </a:t>
            </a:r>
            <a:r>
              <a:rPr lang="it-IT" sz="1200" dirty="0" err="1">
                <a:solidFill>
                  <a:srgbClr val="053266"/>
                </a:solidFill>
                <a:latin typeface="ITC Avant Garde Gothic" pitchFamily="34" charset="0"/>
              </a:rPr>
              <a:t>of</a:t>
            </a:r>
            <a:r>
              <a:rPr lang="it-IT" sz="1200" dirty="0">
                <a:solidFill>
                  <a:srgbClr val="053266"/>
                </a:solidFill>
                <a:latin typeface="ITC Avant Garde Gothic" pitchFamily="34" charset="0"/>
              </a:rPr>
              <a:t> 25.700 </a:t>
            </a:r>
            <a:r>
              <a:rPr lang="it-IT" sz="1200" dirty="0" err="1">
                <a:solidFill>
                  <a:srgbClr val="053266"/>
                </a:solidFill>
                <a:latin typeface="ITC Avant Garde Gothic" pitchFamily="34" charset="0"/>
              </a:rPr>
              <a:t>sqm</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where</a:t>
            </a:r>
            <a:r>
              <a:rPr lang="it-IT" sz="1200" dirty="0">
                <a:solidFill>
                  <a:srgbClr val="053266"/>
                </a:solidFill>
                <a:latin typeface="ITC Avant Garde Gothic" pitchFamily="34" charset="0"/>
              </a:rPr>
              <a:t> up </a:t>
            </a:r>
            <a:r>
              <a:rPr lang="it-IT" sz="1200" dirty="0" err="1">
                <a:solidFill>
                  <a:srgbClr val="053266"/>
                </a:solidFill>
                <a:latin typeface="ITC Avant Garde Gothic" pitchFamily="34" charset="0"/>
              </a:rPr>
              <a:t>to</a:t>
            </a:r>
            <a:r>
              <a:rPr lang="it-IT" sz="1200" dirty="0">
                <a:solidFill>
                  <a:srgbClr val="053266"/>
                </a:solidFill>
                <a:latin typeface="ITC Avant Garde Gothic" pitchFamily="34" charset="0"/>
              </a:rPr>
              <a:t> 480 </a:t>
            </a:r>
            <a:r>
              <a:rPr lang="it-IT" sz="1200" dirty="0" err="1">
                <a:solidFill>
                  <a:srgbClr val="053266"/>
                </a:solidFill>
                <a:latin typeface="ITC Avant Garde Gothic" pitchFamily="34" charset="0"/>
              </a:rPr>
              <a:t>containers</a:t>
            </a:r>
            <a:r>
              <a:rPr lang="it-IT" sz="1200" dirty="0">
                <a:solidFill>
                  <a:srgbClr val="053266"/>
                </a:solidFill>
                <a:latin typeface="ITC Avant Garde Gothic" pitchFamily="34" charset="0"/>
              </a:rPr>
              <a:t> can </a:t>
            </a:r>
            <a:r>
              <a:rPr lang="it-IT" sz="1200" dirty="0" err="1">
                <a:solidFill>
                  <a:srgbClr val="053266"/>
                </a:solidFill>
                <a:latin typeface="ITC Avant Garde Gothic" pitchFamily="34" charset="0"/>
              </a:rPr>
              <a:t>be</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stacked</a:t>
            </a:r>
            <a:r>
              <a:rPr lang="it-IT" sz="1200" dirty="0">
                <a:solidFill>
                  <a:srgbClr val="053266"/>
                </a:solidFill>
                <a:latin typeface="ITC Avant Garde Gothic" pitchFamily="34" charset="0"/>
              </a:rPr>
              <a:t>..</a:t>
            </a:r>
            <a:endParaRPr lang="en-US" sz="1200" dirty="0">
              <a:solidFill>
                <a:srgbClr val="053266"/>
              </a:solidFill>
              <a:latin typeface="ITC Avant Garde Gothic" pitchFamily="34" charset="0"/>
            </a:endParaRPr>
          </a:p>
        </p:txBody>
      </p:sp>
      <p:sp>
        <p:nvSpPr>
          <p:cNvPr id="64" name="CasellaDiTesto 63"/>
          <p:cNvSpPr txBox="1"/>
          <p:nvPr/>
        </p:nvSpPr>
        <p:spPr>
          <a:xfrm>
            <a:off x="4881563" y="4572008"/>
            <a:ext cx="4143404" cy="1015663"/>
          </a:xfrm>
          <a:prstGeom prst="rect">
            <a:avLst/>
          </a:prstGeom>
          <a:noFill/>
        </p:spPr>
        <p:txBody>
          <a:bodyPr wrap="square" rtlCol="0">
            <a:spAutoFit/>
          </a:bodyPr>
          <a:lstStyle/>
          <a:p>
            <a:r>
              <a:rPr lang="en-US" sz="1200" b="1" dirty="0">
                <a:solidFill>
                  <a:srgbClr val="053266"/>
                </a:solidFill>
                <a:latin typeface="ITC Avant Garde Gothic" pitchFamily="34" charset="0"/>
              </a:rPr>
              <a:t>Refrigerated warehouse</a:t>
            </a:r>
          </a:p>
          <a:p>
            <a:r>
              <a:rPr lang="it-IT" sz="1200" dirty="0">
                <a:solidFill>
                  <a:srgbClr val="053266"/>
                </a:solidFill>
                <a:latin typeface="ITC Avant Garde Gothic" pitchFamily="34" charset="0"/>
              </a:rPr>
              <a:t>The </a:t>
            </a:r>
            <a:r>
              <a:rPr lang="it-IT" sz="1200" dirty="0" err="1">
                <a:solidFill>
                  <a:srgbClr val="053266"/>
                </a:solidFill>
                <a:latin typeface="ITC Avant Garde Gothic" pitchFamily="34" charset="0"/>
              </a:rPr>
              <a:t>warehouse</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has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an</a:t>
            </a:r>
            <a:r>
              <a:rPr lang="it-IT" sz="1200" dirty="0">
                <a:solidFill>
                  <a:srgbClr val="053266"/>
                </a:solidFill>
                <a:latin typeface="ITC Avant Garde Gothic" pitchFamily="34" charset="0"/>
              </a:rPr>
              <a:t> area </a:t>
            </a:r>
            <a:r>
              <a:rPr lang="it-IT" sz="1200" dirty="0" err="1">
                <a:solidFill>
                  <a:srgbClr val="053266"/>
                </a:solidFill>
                <a:latin typeface="ITC Avant Garde Gothic" pitchFamily="34" charset="0"/>
              </a:rPr>
              <a:t>of</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about</a:t>
            </a:r>
            <a:r>
              <a:rPr lang="it-IT" sz="1200" dirty="0">
                <a:solidFill>
                  <a:srgbClr val="053266"/>
                </a:solidFill>
                <a:latin typeface="ITC Avant Garde Gothic" pitchFamily="34" charset="0"/>
              </a:rPr>
              <a:t> 5.376 </a:t>
            </a:r>
            <a:r>
              <a:rPr lang="it-IT" sz="1200" dirty="0" err="1">
                <a:solidFill>
                  <a:srgbClr val="053266"/>
                </a:solidFill>
                <a:latin typeface="ITC Avant Garde Gothic" pitchFamily="34" charset="0"/>
              </a:rPr>
              <a:t>sqm</a:t>
            </a:r>
            <a:r>
              <a:rPr lang="it-IT" sz="1200" dirty="0">
                <a:solidFill>
                  <a:srgbClr val="053266"/>
                </a:solidFill>
                <a:latin typeface="ITC Avant Garde Gothic" pitchFamily="34" charset="0"/>
              </a:rPr>
              <a:t> and a </a:t>
            </a:r>
            <a:r>
              <a:rPr lang="it-IT" sz="1200" dirty="0" err="1">
                <a:solidFill>
                  <a:srgbClr val="053266"/>
                </a:solidFill>
                <a:latin typeface="ITC Avant Garde Gothic" pitchFamily="34" charset="0"/>
              </a:rPr>
              <a:t>capacity</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of</a:t>
            </a:r>
            <a:r>
              <a:rPr lang="it-IT" sz="1200" dirty="0">
                <a:solidFill>
                  <a:srgbClr val="053266"/>
                </a:solidFill>
                <a:latin typeface="ITC Avant Garde Gothic" pitchFamily="34" charset="0"/>
              </a:rPr>
              <a:t> 48.000 cm. </a:t>
            </a:r>
            <a:r>
              <a:rPr lang="it-IT" sz="1200" dirty="0" err="1">
                <a:solidFill>
                  <a:srgbClr val="053266"/>
                </a:solidFill>
                <a:latin typeface="ITC Avant Garde Gothic" pitchFamily="34" charset="0"/>
              </a:rPr>
              <a:t>It</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is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dedicated</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to</a:t>
            </a:r>
            <a:r>
              <a:rPr lang="it-IT" sz="1200" dirty="0">
                <a:solidFill>
                  <a:srgbClr val="053266"/>
                </a:solidFill>
                <a:latin typeface="ITC Avant Garde Gothic" pitchFamily="34" charset="0"/>
              </a:rPr>
              <a:t> the </a:t>
            </a:r>
            <a:r>
              <a:rPr lang="it-IT" sz="1200" dirty="0" err="1">
                <a:solidFill>
                  <a:srgbClr val="053266"/>
                </a:solidFill>
                <a:latin typeface="ITC Avant Garde Gothic" pitchFamily="34" charset="0"/>
              </a:rPr>
              <a:t>storage</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of</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perishable</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goods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There</a:t>
            </a:r>
            <a:r>
              <a:rPr lang="it-IT" sz="1200" dirty="0">
                <a:solidFill>
                  <a:srgbClr val="053266"/>
                </a:solidFill>
                <a:latin typeface="ITC Avant Garde Gothic" pitchFamily="34" charset="0"/>
              </a:rPr>
              <a:t> are </a:t>
            </a:r>
            <a:r>
              <a:rPr lang="it-IT" sz="1200" dirty="0" err="1">
                <a:solidFill>
                  <a:srgbClr val="053266"/>
                </a:solidFill>
                <a:latin typeface="ITC Avant Garde Gothic" pitchFamily="34" charset="0"/>
              </a:rPr>
              <a:t>four</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refrigerated</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cells</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where</a:t>
            </a:r>
            <a:r>
              <a:rPr lang="it-IT" sz="1200" dirty="0">
                <a:solidFill>
                  <a:srgbClr val="053266"/>
                </a:solidFill>
                <a:latin typeface="ITC Avant Garde Gothic" pitchFamily="34" charset="0"/>
              </a:rPr>
              <a:t> temperature can </a:t>
            </a:r>
            <a:r>
              <a:rPr lang="it-IT" sz="1200" dirty="0" err="1">
                <a:solidFill>
                  <a:srgbClr val="053266"/>
                </a:solidFill>
                <a:latin typeface="ITC Avant Garde Gothic" pitchFamily="34" charset="0"/>
              </a:rPr>
              <a:t>vary</a:t>
            </a:r>
            <a:r>
              <a:rPr lang="it-IT" sz="1200" dirty="0">
                <a:solidFill>
                  <a:srgbClr val="053266"/>
                </a:solidFill>
                <a:latin typeface="ITC Avant Garde Gothic" pitchFamily="34" charset="0"/>
              </a:rPr>
              <a:t> </a:t>
            </a:r>
            <a:r>
              <a:rPr lang="it-IT" sz="1200" dirty="0" err="1">
                <a:solidFill>
                  <a:srgbClr val="053266"/>
                </a:solidFill>
                <a:latin typeface="ITC Avant Garde Gothic" pitchFamily="34" charset="0"/>
              </a:rPr>
              <a:t>from</a:t>
            </a:r>
            <a:r>
              <a:rPr lang="it-IT" sz="1200" dirty="0">
                <a:solidFill>
                  <a:srgbClr val="053266"/>
                </a:solidFill>
                <a:latin typeface="ITC Avant Garde Gothic" pitchFamily="34" charset="0"/>
              </a:rPr>
              <a:t> -25 ° C a + 5 ° C.</a:t>
            </a:r>
            <a:endParaRPr lang="en-US" sz="1200" dirty="0">
              <a:solidFill>
                <a:srgbClr val="053266"/>
              </a:solidFill>
              <a:latin typeface="ITC Avant Garde Gothic" pitchFamily="34" charset="0"/>
            </a:endParaRPr>
          </a:p>
        </p:txBody>
      </p:sp>
      <p:grpSp>
        <p:nvGrpSpPr>
          <p:cNvPr id="65" name="Gruppo 64"/>
          <p:cNvGrpSpPr/>
          <p:nvPr/>
        </p:nvGrpSpPr>
        <p:grpSpPr>
          <a:xfrm>
            <a:off x="4238620" y="2357430"/>
            <a:ext cx="571504" cy="500066"/>
            <a:chOff x="1742025" y="460689"/>
            <a:chExt cx="892798" cy="892798"/>
          </a:xfrm>
        </p:grpSpPr>
        <p:sp>
          <p:nvSpPr>
            <p:cNvPr id="66" name="Ovale 65"/>
            <p:cNvSpPr/>
            <p:nvPr/>
          </p:nvSpPr>
          <p:spPr>
            <a:xfrm>
              <a:off x="1742025" y="460689"/>
              <a:ext cx="892798" cy="892798"/>
            </a:xfrm>
            <a:prstGeom prst="ellipse">
              <a:avLst/>
            </a:prstGeom>
            <a:solidFill>
              <a:schemeClr val="bg1"/>
            </a:solidFill>
            <a:ln w="19050">
              <a:solidFill>
                <a:srgbClr val="053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7" name="Immagine 6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93844" y="597072"/>
              <a:ext cx="589159" cy="599680"/>
            </a:xfrm>
            <a:prstGeom prst="rect">
              <a:avLst/>
            </a:prstGeom>
          </p:spPr>
        </p:pic>
      </p:grpSp>
      <p:grpSp>
        <p:nvGrpSpPr>
          <p:cNvPr id="68" name="Gruppo 67"/>
          <p:cNvGrpSpPr/>
          <p:nvPr/>
        </p:nvGrpSpPr>
        <p:grpSpPr>
          <a:xfrm>
            <a:off x="4238620" y="3071810"/>
            <a:ext cx="571504" cy="500066"/>
            <a:chOff x="5177478" y="2204017"/>
            <a:chExt cx="892798" cy="892798"/>
          </a:xfrm>
        </p:grpSpPr>
        <p:sp>
          <p:nvSpPr>
            <p:cNvPr id="69" name="Ovale 68"/>
            <p:cNvSpPr/>
            <p:nvPr/>
          </p:nvSpPr>
          <p:spPr>
            <a:xfrm>
              <a:off x="5177478" y="2204017"/>
              <a:ext cx="892798" cy="892798"/>
            </a:xfrm>
            <a:prstGeom prst="ellipse">
              <a:avLst/>
            </a:prstGeom>
            <a:solidFill>
              <a:schemeClr val="bg1"/>
            </a:solidFill>
            <a:ln w="19050">
              <a:solidFill>
                <a:srgbClr val="053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0" name="Immagine 6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67511" y="2310351"/>
              <a:ext cx="536637" cy="680129"/>
            </a:xfrm>
            <a:prstGeom prst="rect">
              <a:avLst/>
            </a:prstGeom>
          </p:spPr>
        </p:pic>
      </p:grpSp>
      <p:grpSp>
        <p:nvGrpSpPr>
          <p:cNvPr id="71" name="Gruppo 70"/>
          <p:cNvGrpSpPr/>
          <p:nvPr/>
        </p:nvGrpSpPr>
        <p:grpSpPr>
          <a:xfrm>
            <a:off x="4238620" y="3857628"/>
            <a:ext cx="500066" cy="428628"/>
            <a:chOff x="5292080" y="3431346"/>
            <a:chExt cx="892798" cy="892798"/>
          </a:xfrm>
        </p:grpSpPr>
        <p:sp>
          <p:nvSpPr>
            <p:cNvPr id="72" name="Ovale 71"/>
            <p:cNvSpPr/>
            <p:nvPr/>
          </p:nvSpPr>
          <p:spPr>
            <a:xfrm>
              <a:off x="5292080" y="3431346"/>
              <a:ext cx="892798" cy="892798"/>
            </a:xfrm>
            <a:prstGeom prst="ellipse">
              <a:avLst/>
            </a:prstGeom>
            <a:solidFill>
              <a:schemeClr val="bg1"/>
            </a:solidFill>
            <a:ln w="19050">
              <a:solidFill>
                <a:srgbClr val="053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3" name="Immagine 7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461041" y="3606028"/>
              <a:ext cx="554875" cy="543434"/>
            </a:xfrm>
            <a:prstGeom prst="rect">
              <a:avLst/>
            </a:prstGeom>
          </p:spPr>
        </p:pic>
      </p:grpSp>
      <p:grpSp>
        <p:nvGrpSpPr>
          <p:cNvPr id="74" name="Gruppo 73"/>
          <p:cNvGrpSpPr/>
          <p:nvPr/>
        </p:nvGrpSpPr>
        <p:grpSpPr>
          <a:xfrm>
            <a:off x="4167182" y="4643446"/>
            <a:ext cx="571504" cy="571504"/>
            <a:chOff x="3103138" y="5243501"/>
            <a:chExt cx="892798" cy="892798"/>
          </a:xfrm>
        </p:grpSpPr>
        <p:sp>
          <p:nvSpPr>
            <p:cNvPr id="75" name="Ovale 74"/>
            <p:cNvSpPr/>
            <p:nvPr/>
          </p:nvSpPr>
          <p:spPr>
            <a:xfrm>
              <a:off x="3103138" y="5243501"/>
              <a:ext cx="892798" cy="892798"/>
            </a:xfrm>
            <a:prstGeom prst="ellipse">
              <a:avLst/>
            </a:prstGeom>
            <a:solidFill>
              <a:schemeClr val="bg1"/>
            </a:solidFill>
            <a:ln w="19050">
              <a:solidFill>
                <a:srgbClr val="0532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6" name="Immagine 7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19872" y="5585644"/>
              <a:ext cx="443616" cy="451538"/>
            </a:xfrm>
            <a:prstGeom prst="rect">
              <a:avLst/>
            </a:prstGeom>
          </p:spPr>
        </p:pic>
        <p:pic>
          <p:nvPicPr>
            <p:cNvPr id="77" name="Immagine 7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164640" y="5317102"/>
              <a:ext cx="399248" cy="372798"/>
            </a:xfrm>
            <a:prstGeom prst="rect">
              <a:avLst/>
            </a:prstGeom>
          </p:spPr>
        </p:pic>
      </p:grpSp>
      <p:sp>
        <p:nvSpPr>
          <p:cNvPr id="78" name="CasellaDiTesto 77"/>
          <p:cNvSpPr txBox="1"/>
          <p:nvPr/>
        </p:nvSpPr>
        <p:spPr>
          <a:xfrm>
            <a:off x="1095348" y="1285860"/>
            <a:ext cx="7500990" cy="369332"/>
          </a:xfrm>
          <a:prstGeom prst="rect">
            <a:avLst/>
          </a:prstGeom>
          <a:solidFill>
            <a:schemeClr val="bg1">
              <a:lumMod val="75000"/>
            </a:schemeClr>
          </a:solidFill>
          <a:ln>
            <a:solidFill>
              <a:schemeClr val="tx1"/>
            </a:solidFill>
          </a:ln>
        </p:spPr>
        <p:txBody>
          <a:bodyPr wrap="square" rtlCol="0">
            <a:spAutoFit/>
          </a:bodyPr>
          <a:lstStyle/>
          <a:p>
            <a:pPr algn="ctr"/>
            <a:r>
              <a:rPr lang="it-IT" sz="1800" b="1" dirty="0">
                <a:solidFill>
                  <a:srgbClr val="FFFF00"/>
                </a:solidFill>
              </a:rPr>
              <a:t>POTENTIAL TARGET: FOOD PROCESSING GROUPS </a:t>
            </a:r>
          </a:p>
        </p:txBody>
      </p:sp>
    </p:spTree>
    <p:extLst>
      <p:ext uri="{BB962C8B-B14F-4D97-AF65-F5344CB8AC3E}">
        <p14:creationId xmlns:p14="http://schemas.microsoft.com/office/powerpoint/2010/main" val="321475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2" name="Title 2"/>
          <p:cNvSpPr txBox="1">
            <a:spLocks/>
          </p:cNvSpPr>
          <p:nvPr/>
        </p:nvSpPr>
        <p:spPr bwMode="auto">
          <a:xfrm>
            <a:off x="2000250" y="191295"/>
            <a:ext cx="8675688" cy="369887"/>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TRIESTE LOGISTICS</a:t>
            </a:r>
            <a:r>
              <a:rPr kumimoji="0" lang="it-IT" sz="2400" b="1" i="0" u="none" strike="noStrike" kern="1200" cap="none" spc="0" normalizeH="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 PLATFORM </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44" name="CasellaDiTesto 43"/>
          <p:cNvSpPr txBox="1"/>
          <p:nvPr/>
        </p:nvSpPr>
        <p:spPr>
          <a:xfrm>
            <a:off x="1411005" y="1208742"/>
            <a:ext cx="2886930" cy="307777"/>
          </a:xfrm>
          <a:prstGeom prst="rect">
            <a:avLst/>
          </a:prstGeom>
          <a:noFill/>
          <a:ln>
            <a:noFill/>
          </a:ln>
        </p:spPr>
        <p:txBody>
          <a:bodyPr wrap="square" rtlCol="0">
            <a:spAutoFit/>
          </a:bodyPr>
          <a:lstStyle/>
          <a:p>
            <a:r>
              <a:rPr lang="it-IT" b="1" dirty="0">
                <a:solidFill>
                  <a:schemeClr val="bg1"/>
                </a:solidFill>
              </a:rPr>
              <a:t>PHARMACEUTICAL SECTOR</a:t>
            </a:r>
          </a:p>
        </p:txBody>
      </p:sp>
      <p:sp>
        <p:nvSpPr>
          <p:cNvPr id="39" name="Rettangolo 38"/>
          <p:cNvSpPr/>
          <p:nvPr/>
        </p:nvSpPr>
        <p:spPr>
          <a:xfrm>
            <a:off x="6453198" y="2603084"/>
            <a:ext cx="3286148" cy="3754874"/>
          </a:xfrm>
          <a:prstGeom prst="rect">
            <a:avLst/>
          </a:prstGeom>
        </p:spPr>
        <p:txBody>
          <a:bodyPr wrap="square">
            <a:spAutoFit/>
          </a:bodyPr>
          <a:lstStyle/>
          <a:p>
            <a:pPr algn="ctr"/>
            <a:r>
              <a:rPr lang="it-IT" b="1" dirty="0" err="1"/>
              <a:t>Berth</a:t>
            </a:r>
            <a:r>
              <a:rPr lang="it-IT" b="1" dirty="0"/>
              <a:t> </a:t>
            </a:r>
            <a:r>
              <a:rPr lang="it-IT" b="1" dirty="0" err="1"/>
              <a:t>size</a:t>
            </a:r>
            <a:r>
              <a:rPr lang="it-IT" b="1" dirty="0"/>
              <a:t> and </a:t>
            </a:r>
            <a:r>
              <a:rPr lang="it-IT" b="1" dirty="0" err="1"/>
              <a:t>depth</a:t>
            </a:r>
            <a:r>
              <a:rPr lang="it-IT" b="1" dirty="0"/>
              <a:t>:</a:t>
            </a:r>
          </a:p>
          <a:p>
            <a:pPr algn="ctr">
              <a:buFont typeface="Wingdings" pitchFamily="2" charset="2"/>
              <a:buChar char="v"/>
            </a:pPr>
            <a:r>
              <a:rPr lang="it-IT" dirty="0"/>
              <a:t>  </a:t>
            </a:r>
            <a:r>
              <a:rPr lang="it-IT" dirty="0" err="1"/>
              <a:t>Container=</a:t>
            </a:r>
            <a:r>
              <a:rPr lang="it-IT" dirty="0"/>
              <a:t> 420m (-14m)</a:t>
            </a:r>
          </a:p>
          <a:p>
            <a:pPr algn="ctr">
              <a:buFont typeface="Wingdings" pitchFamily="2" charset="2"/>
              <a:buChar char="v"/>
            </a:pPr>
            <a:r>
              <a:rPr lang="it-IT" dirty="0"/>
              <a:t> Ro-Ro/</a:t>
            </a:r>
            <a:r>
              <a:rPr lang="it-IT" dirty="0" err="1"/>
              <a:t>bulk=</a:t>
            </a:r>
            <a:r>
              <a:rPr lang="it-IT" dirty="0"/>
              <a:t> 400m (-10.5m)</a:t>
            </a:r>
          </a:p>
          <a:p>
            <a:pPr algn="ctr"/>
            <a:endParaRPr lang="it-IT" b="1" dirty="0"/>
          </a:p>
          <a:p>
            <a:pPr algn="ctr"/>
            <a:r>
              <a:rPr lang="it-IT" b="1" dirty="0"/>
              <a:t>Total area: </a:t>
            </a:r>
            <a:r>
              <a:rPr lang="it-IT" dirty="0"/>
              <a:t>27hectares</a:t>
            </a:r>
          </a:p>
          <a:p>
            <a:pPr algn="ctr"/>
            <a:endParaRPr lang="it-IT" b="1" dirty="0"/>
          </a:p>
          <a:p>
            <a:pPr algn="ctr"/>
            <a:r>
              <a:rPr lang="it-IT" b="1" dirty="0"/>
              <a:t>Design </a:t>
            </a:r>
            <a:r>
              <a:rPr lang="it-IT" b="1" dirty="0" err="1"/>
              <a:t>throughput</a:t>
            </a:r>
            <a:endParaRPr lang="it-IT" b="1" dirty="0"/>
          </a:p>
          <a:p>
            <a:pPr algn="ctr">
              <a:buFont typeface="Wingdings" pitchFamily="2" charset="2"/>
              <a:buChar char="v"/>
            </a:pPr>
            <a:r>
              <a:rPr lang="it-IT" dirty="0" err="1"/>
              <a:t>Container=</a:t>
            </a:r>
            <a:r>
              <a:rPr lang="it-IT" dirty="0"/>
              <a:t> 450,000 </a:t>
            </a:r>
            <a:r>
              <a:rPr lang="it-IT" dirty="0" err="1"/>
              <a:t>TEUs</a:t>
            </a:r>
            <a:r>
              <a:rPr lang="it-IT" dirty="0"/>
              <a:t>/</a:t>
            </a:r>
            <a:r>
              <a:rPr lang="it-IT" dirty="0" err="1"/>
              <a:t>year</a:t>
            </a:r>
            <a:endParaRPr lang="it-IT" dirty="0"/>
          </a:p>
          <a:p>
            <a:pPr algn="ctr">
              <a:buFont typeface="Wingdings" pitchFamily="2" charset="2"/>
              <a:buChar char="v"/>
            </a:pPr>
            <a:r>
              <a:rPr lang="it-IT" dirty="0"/>
              <a:t> Ro-RO/</a:t>
            </a:r>
            <a:r>
              <a:rPr lang="it-IT" dirty="0" err="1"/>
              <a:t>bulk=</a:t>
            </a:r>
            <a:r>
              <a:rPr lang="it-IT" dirty="0"/>
              <a:t> </a:t>
            </a:r>
            <a:r>
              <a:rPr lang="it-IT" dirty="0" err="1"/>
              <a:t>pending</a:t>
            </a:r>
            <a:endParaRPr lang="it-IT" dirty="0"/>
          </a:p>
          <a:p>
            <a:pPr algn="ctr"/>
            <a:endParaRPr lang="en-US" b="1" dirty="0"/>
          </a:p>
          <a:p>
            <a:pPr algn="ctr"/>
            <a:r>
              <a:rPr lang="en-US" b="1" dirty="0"/>
              <a:t>Investment</a:t>
            </a:r>
          </a:p>
          <a:p>
            <a:pPr algn="ctr"/>
            <a:r>
              <a:rPr lang="en-US" dirty="0"/>
              <a:t>422 M/€ in 4 phases</a:t>
            </a:r>
          </a:p>
          <a:p>
            <a:pPr algn="ctr"/>
            <a:endParaRPr lang="en-US" b="1" dirty="0"/>
          </a:p>
          <a:p>
            <a:pPr algn="ctr"/>
            <a:r>
              <a:rPr lang="it-IT" b="1" dirty="0" err="1"/>
              <a:t>Concession</a:t>
            </a:r>
            <a:endParaRPr lang="it-IT" b="1" dirty="0"/>
          </a:p>
          <a:p>
            <a:pPr algn="ctr"/>
            <a:r>
              <a:rPr lang="it-IT" dirty="0"/>
              <a:t>up </a:t>
            </a:r>
            <a:r>
              <a:rPr lang="it-IT" dirty="0" err="1"/>
              <a:t>to</a:t>
            </a:r>
            <a:r>
              <a:rPr lang="it-IT" dirty="0"/>
              <a:t> 60 </a:t>
            </a:r>
            <a:r>
              <a:rPr lang="it-IT" dirty="0" err="1"/>
              <a:t>years</a:t>
            </a:r>
            <a:r>
              <a:rPr lang="it-IT" dirty="0"/>
              <a:t> (</a:t>
            </a:r>
            <a:r>
              <a:rPr lang="it-IT" dirty="0" err="1"/>
              <a:t>from</a:t>
            </a:r>
            <a:r>
              <a:rPr lang="it-IT" dirty="0"/>
              <a:t> start </a:t>
            </a:r>
            <a:r>
              <a:rPr lang="it-IT" dirty="0" err="1"/>
              <a:t>of</a:t>
            </a:r>
            <a:r>
              <a:rPr lang="it-IT" dirty="0"/>
              <a:t> </a:t>
            </a:r>
            <a:r>
              <a:rPr lang="it-IT" dirty="0" err="1"/>
              <a:t>operation</a:t>
            </a:r>
            <a:r>
              <a:rPr lang="it-IT" dirty="0"/>
              <a:t>)</a:t>
            </a:r>
          </a:p>
          <a:p>
            <a:pPr algn="ctr"/>
            <a:endParaRPr lang="it-IT" dirty="0"/>
          </a:p>
          <a:p>
            <a:pPr algn="ctr"/>
            <a:endParaRPr lang="it-IT" dirty="0"/>
          </a:p>
        </p:txBody>
      </p:sp>
      <p:pic>
        <p:nvPicPr>
          <p:cNvPr id="2051" name="Picture 3"/>
          <p:cNvPicPr>
            <a:picLocks noChangeAspect="1" noChangeArrowheads="1"/>
          </p:cNvPicPr>
          <p:nvPr/>
        </p:nvPicPr>
        <p:blipFill>
          <a:blip r:embed="rId4" cstate="print"/>
          <a:srcRect/>
          <a:stretch>
            <a:fillRect/>
          </a:stretch>
        </p:blipFill>
        <p:spPr bwMode="auto">
          <a:xfrm>
            <a:off x="380968" y="2000240"/>
            <a:ext cx="5978300" cy="4500594"/>
          </a:xfrm>
          <a:prstGeom prst="rect">
            <a:avLst/>
          </a:prstGeom>
          <a:noFill/>
          <a:ln w="9525">
            <a:noFill/>
            <a:miter lim="800000"/>
            <a:headEnd/>
            <a:tailEnd/>
          </a:ln>
          <a:effectLst/>
        </p:spPr>
      </p:pic>
      <p:sp>
        <p:nvSpPr>
          <p:cNvPr id="40" name="CasellaDiTesto 39"/>
          <p:cNvSpPr txBox="1"/>
          <p:nvPr/>
        </p:nvSpPr>
        <p:spPr>
          <a:xfrm>
            <a:off x="1095348" y="1285860"/>
            <a:ext cx="7500990" cy="646331"/>
          </a:xfrm>
          <a:prstGeom prst="rect">
            <a:avLst/>
          </a:prstGeom>
          <a:solidFill>
            <a:schemeClr val="bg1">
              <a:lumMod val="75000"/>
            </a:schemeClr>
          </a:solidFill>
          <a:ln>
            <a:solidFill>
              <a:schemeClr val="tx1"/>
            </a:solidFill>
          </a:ln>
        </p:spPr>
        <p:txBody>
          <a:bodyPr wrap="square" rtlCol="0">
            <a:spAutoFit/>
          </a:bodyPr>
          <a:lstStyle/>
          <a:p>
            <a:pPr algn="ctr"/>
            <a:r>
              <a:rPr lang="it-IT" sz="1800" b="1" dirty="0">
                <a:solidFill>
                  <a:srgbClr val="FFFF00"/>
                </a:solidFill>
              </a:rPr>
              <a:t>POTENTIAL TARGET: MARITIME TERMINAL COMPANIES AND SHIPPING COMPANIES</a:t>
            </a:r>
          </a:p>
        </p:txBody>
      </p:sp>
    </p:spTree>
    <p:extLst>
      <p:ext uri="{BB962C8B-B14F-4D97-AF65-F5344CB8AC3E}">
        <p14:creationId xmlns:p14="http://schemas.microsoft.com/office/powerpoint/2010/main" val="87177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INFRASTRUCTURE</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a:p>
            <a:pPr marL="0" marR="0" lvl="0" indent="0" algn="l" defTabSz="912813" rtl="0" eaLnBrk="0" fontAlgn="base" latinLnBrk="0" hangingPunct="0">
              <a:lnSpc>
                <a:spcPct val="9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rPr>
              <a:t>OPPORTUNITIES</a:t>
            </a:r>
          </a:p>
        </p:txBody>
      </p:sp>
      <p:sp>
        <p:nvSpPr>
          <p:cNvPr id="23" name="CasellaDiTesto 22"/>
          <p:cNvSpPr txBox="1"/>
          <p:nvPr/>
        </p:nvSpPr>
        <p:spPr>
          <a:xfrm>
            <a:off x="6487040" y="1142984"/>
            <a:ext cx="3403448"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dirty="0">
                <a:solidFill>
                  <a:prstClr val="black"/>
                </a:solidFill>
              </a:rPr>
              <a:t>Trieste Pier VIII – </a:t>
            </a:r>
            <a:r>
              <a:rPr lang="it-IT" sz="1200" dirty="0" err="1">
                <a:solidFill>
                  <a:prstClr val="black"/>
                </a:solidFill>
              </a:rPr>
              <a:t>Logistics</a:t>
            </a:r>
            <a:r>
              <a:rPr lang="it-IT" sz="1200" dirty="0">
                <a:solidFill>
                  <a:prstClr val="black"/>
                </a:solidFill>
              </a:rPr>
              <a:t> </a:t>
            </a:r>
            <a:r>
              <a:rPr lang="it-IT" sz="1200" dirty="0" err="1">
                <a:solidFill>
                  <a:prstClr val="black"/>
                </a:solidFill>
              </a:rPr>
              <a:t>Platform</a:t>
            </a:r>
            <a:endParaRPr lang="it-IT" sz="1200" dirty="0">
              <a:solidFill>
                <a:prstClr val="black"/>
              </a:solidFill>
            </a:endParaRPr>
          </a:p>
          <a:p>
            <a:pPr marL="285750" indent="-285750">
              <a:buFont typeface="Arial" panose="020B0604020202020204" pitchFamily="34" charset="0"/>
              <a:buChar char="•"/>
              <a:defRPr/>
            </a:pPr>
            <a:r>
              <a:rPr lang="it-IT" sz="1200" dirty="0">
                <a:solidFill>
                  <a:prstClr val="black"/>
                </a:solidFill>
              </a:rPr>
              <a:t>Taranto </a:t>
            </a:r>
            <a:r>
              <a:rPr lang="it-IT" sz="1200" dirty="0" err="1">
                <a:solidFill>
                  <a:prstClr val="black"/>
                </a:solidFill>
              </a:rPr>
              <a:t>Logistics</a:t>
            </a:r>
            <a:r>
              <a:rPr lang="it-IT" sz="1200" dirty="0">
                <a:solidFill>
                  <a:prstClr val="black"/>
                </a:solidFill>
              </a:rPr>
              <a:t> </a:t>
            </a:r>
            <a:r>
              <a:rPr lang="it-IT" sz="1200" dirty="0" err="1">
                <a:solidFill>
                  <a:prstClr val="black"/>
                </a:solidFill>
              </a:rPr>
              <a:t>Platform</a:t>
            </a:r>
            <a:endParaRPr lang="it-IT" sz="1200" dirty="0">
              <a:solidFill>
                <a:prstClr val="black"/>
              </a:solidFill>
            </a:endParaRPr>
          </a:p>
        </p:txBody>
      </p:sp>
      <p:sp>
        <p:nvSpPr>
          <p:cNvPr id="24" name="CasellaDiTesto 23"/>
          <p:cNvSpPr txBox="1"/>
          <p:nvPr/>
        </p:nvSpPr>
        <p:spPr>
          <a:xfrm>
            <a:off x="6487040" y="2181517"/>
            <a:ext cx="3650536" cy="461665"/>
          </a:xfrm>
          <a:prstGeom prst="rect">
            <a:avLst/>
          </a:prstGeom>
          <a:noFill/>
        </p:spPr>
        <p:txBody>
          <a:bodyPr wrap="square" rtlCol="0">
            <a:spAutoFit/>
          </a:bodyPr>
          <a:lstStyle/>
          <a:p>
            <a:pPr marL="285750" indent="-285750">
              <a:buFont typeface="Arial" panose="020B0604020202020204" pitchFamily="34" charset="0"/>
              <a:buChar char="•"/>
              <a:defRPr/>
            </a:pPr>
            <a:r>
              <a:rPr lang="it-IT" sz="1200" b="1" dirty="0">
                <a:solidFill>
                  <a:srgbClr val="FF0000"/>
                </a:solidFill>
              </a:rPr>
              <a:t>Taranto </a:t>
            </a:r>
            <a:r>
              <a:rPr lang="it-IT" sz="1200" b="1" dirty="0" err="1">
                <a:solidFill>
                  <a:srgbClr val="FF0000"/>
                </a:solidFill>
              </a:rPr>
              <a:t>Distripark</a:t>
            </a:r>
            <a:endParaRPr lang="it-IT" sz="1200" b="1" dirty="0">
              <a:solidFill>
                <a:srgbClr val="FF0000"/>
              </a:solidFill>
            </a:endParaRPr>
          </a:p>
          <a:p>
            <a:pPr marL="285750" indent="-285750">
              <a:buFont typeface="Arial" panose="020B0604020202020204" pitchFamily="34" charset="0"/>
              <a:buChar char="•"/>
              <a:defRPr/>
            </a:pPr>
            <a:r>
              <a:rPr lang="it-IT" sz="1200" b="1" dirty="0">
                <a:solidFill>
                  <a:srgbClr val="FF0000"/>
                </a:solidFill>
              </a:rPr>
              <a:t>Porto </a:t>
            </a:r>
            <a:r>
              <a:rPr lang="it-IT" sz="1200" b="1" dirty="0" err="1">
                <a:solidFill>
                  <a:srgbClr val="FF0000"/>
                </a:solidFill>
              </a:rPr>
              <a:t>Nogaro</a:t>
            </a:r>
            <a:r>
              <a:rPr lang="it-IT" sz="1200" b="1" dirty="0">
                <a:solidFill>
                  <a:srgbClr val="FF0000"/>
                </a:solidFill>
              </a:rPr>
              <a:t> </a:t>
            </a:r>
            <a:r>
              <a:rPr lang="it-IT" sz="1200" b="1" dirty="0" err="1">
                <a:solidFill>
                  <a:srgbClr val="FF0000"/>
                </a:solidFill>
              </a:rPr>
              <a:t>Logistics</a:t>
            </a:r>
            <a:r>
              <a:rPr lang="it-IT" sz="1200" b="1" dirty="0">
                <a:solidFill>
                  <a:srgbClr val="FF0000"/>
                </a:solidFill>
              </a:rPr>
              <a:t> Park</a:t>
            </a:r>
          </a:p>
        </p:txBody>
      </p:sp>
      <p:sp>
        <p:nvSpPr>
          <p:cNvPr id="25" name="CasellaDiTesto 24"/>
          <p:cNvSpPr txBox="1"/>
          <p:nvPr/>
        </p:nvSpPr>
        <p:spPr>
          <a:xfrm>
            <a:off x="6487040" y="3324525"/>
            <a:ext cx="3403448" cy="46166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Lamezia Terme </a:t>
            </a:r>
            <a:r>
              <a:rPr kumimoji="0" lang="it-IT" sz="1200" b="0" i="0" u="none" strike="noStrike" kern="1200" cap="none" spc="0" normalizeH="0" baseline="0" noProof="0" dirty="0" err="1">
                <a:ln>
                  <a:noFill/>
                </a:ln>
                <a:solidFill>
                  <a:prstClr val="black"/>
                </a:solidFill>
                <a:effectLst/>
                <a:uLnTx/>
                <a:uFillTx/>
                <a:latin typeface="Arial" pitchFamily="127" charset="0"/>
                <a:ea typeface="ＭＳ Ｐゴシック" pitchFamily="127" charset="-128"/>
              </a:rPr>
              <a:t>Intermodal</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Platform</a:t>
            </a:r>
            <a:endPar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it-IT" sz="1200" baseline="0" dirty="0">
                <a:solidFill>
                  <a:prstClr val="black"/>
                </a:solidFill>
              </a:rPr>
              <a:t>New Bergamo Cargo Terminal</a:t>
            </a:r>
            <a:endPar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endParaRPr>
          </a:p>
        </p:txBody>
      </p:sp>
      <p:sp>
        <p:nvSpPr>
          <p:cNvPr id="26" name="CasellaDiTesto 25"/>
          <p:cNvSpPr txBox="1"/>
          <p:nvPr/>
        </p:nvSpPr>
        <p:spPr>
          <a:xfrm>
            <a:off x="6487040" y="4580761"/>
            <a:ext cx="3403448" cy="276999"/>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it-IT" sz="1200" b="0" i="0" u="none" strike="noStrike" kern="1200" cap="none" spc="0" normalizeH="0" baseline="0" noProof="0" dirty="0">
                <a:ln>
                  <a:noFill/>
                </a:ln>
                <a:solidFill>
                  <a:prstClr val="black"/>
                </a:solidFill>
                <a:effectLst/>
                <a:uLnTx/>
                <a:uFillTx/>
                <a:latin typeface="Arial" pitchFamily="127" charset="0"/>
                <a:ea typeface="ＭＳ Ｐゴシック" pitchFamily="127" charset="-128"/>
              </a:rPr>
              <a:t>Nola</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Freight</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Village</a:t>
            </a:r>
            <a:r>
              <a:rPr kumimoji="0" lang="it-IT" sz="1200" b="0" i="0" u="none" strike="noStrike" kern="1200" cap="none" spc="0" normalizeH="0" noProof="0" dirty="0">
                <a:ln>
                  <a:noFill/>
                </a:ln>
                <a:solidFill>
                  <a:prstClr val="black"/>
                </a:solidFill>
                <a:effectLst/>
                <a:uLnTx/>
                <a:uFillTx/>
                <a:latin typeface="Arial" pitchFamily="127" charset="0"/>
                <a:ea typeface="ＭＳ Ｐゴシック" pitchFamily="127" charset="-128"/>
              </a:rPr>
              <a:t>’s </a:t>
            </a:r>
            <a:r>
              <a:rPr kumimoji="0" lang="it-IT" sz="1200" b="0" i="0" u="none" strike="noStrike" kern="1200" cap="none" spc="0" normalizeH="0" noProof="0" dirty="0" err="1">
                <a:ln>
                  <a:noFill/>
                </a:ln>
                <a:solidFill>
                  <a:prstClr val="black"/>
                </a:solidFill>
                <a:effectLst/>
                <a:uLnTx/>
                <a:uFillTx/>
                <a:latin typeface="Arial" pitchFamily="127" charset="0"/>
                <a:ea typeface="ＭＳ Ｐゴシック" pitchFamily="127" charset="-128"/>
              </a:rPr>
              <a:t>Development</a:t>
            </a:r>
            <a:endParaRPr lang="it-IT" sz="1200" dirty="0">
              <a:solidFill>
                <a:prstClr val="black"/>
              </a:solidFill>
            </a:endParaRPr>
          </a:p>
        </p:txBody>
      </p:sp>
      <p:grpSp>
        <p:nvGrpSpPr>
          <p:cNvPr id="2" name="Gruppo 27"/>
          <p:cNvGrpSpPr/>
          <p:nvPr/>
        </p:nvGrpSpPr>
        <p:grpSpPr>
          <a:xfrm>
            <a:off x="359149" y="1859485"/>
            <a:ext cx="2793651" cy="2793651"/>
            <a:chOff x="177415" y="1647884"/>
            <a:chExt cx="2793651" cy="2793651"/>
          </a:xfrm>
        </p:grpSpPr>
        <p:pic>
          <p:nvPicPr>
            <p:cNvPr id="29" name="Picture 7"/>
            <p:cNvPicPr>
              <a:picLocks noChangeAspect="1" noChangeArrowheads="1"/>
            </p:cNvPicPr>
            <p:nvPr/>
          </p:nvPicPr>
          <p:blipFill>
            <a:blip r:embed="rId3" cstate="print"/>
            <a:srcRect/>
            <a:stretch>
              <a:fillRect/>
            </a:stretch>
          </p:blipFill>
          <p:spPr bwMode="auto">
            <a:xfrm>
              <a:off x="177415" y="1647884"/>
              <a:ext cx="2793651" cy="2793651"/>
            </a:xfrm>
            <a:prstGeom prst="rect">
              <a:avLst/>
            </a:prstGeom>
            <a:noFill/>
            <a:ln>
              <a:noFill/>
            </a:ln>
            <a:effectLst>
              <a:outerShdw blurRad="177800" dist="126999" dir="3540016" algn="ctr" rotWithShape="0">
                <a:schemeClr val="bg2">
                  <a:alpha val="54999"/>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 name="Picture 2"/>
            <p:cNvPicPr>
              <a:picLocks noChangeAspect="1" noChangeArrowheads="1"/>
            </p:cNvPicPr>
            <p:nvPr/>
          </p:nvPicPr>
          <p:blipFill rotWithShape="1">
            <a:blip r:embed="rId4"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6684" t="10729" r="68013" b="32300"/>
            <a:stretch/>
          </p:blipFill>
          <p:spPr bwMode="auto">
            <a:xfrm>
              <a:off x="601456" y="2314833"/>
              <a:ext cx="1384755" cy="153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CasellaDiTesto 30"/>
            <p:cNvSpPr txBox="1"/>
            <p:nvPr/>
          </p:nvSpPr>
          <p:spPr>
            <a:xfrm>
              <a:off x="776536" y="1874830"/>
              <a:ext cx="144016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srgbClr val="E7E6E6">
                      <a:lumMod val="10000"/>
                    </a:srgbClr>
                  </a:solidFill>
                  <a:effectLst/>
                  <a:uLnTx/>
                  <a:uFillTx/>
                  <a:latin typeface="Arial" pitchFamily="127" charset="0"/>
                  <a:ea typeface="ＭＳ Ｐゴシック" pitchFamily="127" charset="-128"/>
                </a:rPr>
                <a:t>OUR OFFER</a:t>
              </a:r>
            </a:p>
          </p:txBody>
        </p:sp>
      </p:grpSp>
      <p:sp>
        <p:nvSpPr>
          <p:cNvPr id="32" name="Arc 7"/>
          <p:cNvSpPr/>
          <p:nvPr/>
        </p:nvSpPr>
        <p:spPr>
          <a:xfrm>
            <a:off x="519542" y="836712"/>
            <a:ext cx="3077697" cy="4818851"/>
          </a:xfrm>
          <a:prstGeom prst="arc">
            <a:avLst>
              <a:gd name="adj1" fmla="val 16930841"/>
              <a:gd name="adj2" fmla="val 4671306"/>
            </a:avLst>
          </a:prstGeom>
          <a:ln w="146050" cmpd="dbl">
            <a:solidFill>
              <a:schemeClr val="bg1">
                <a:lumMod val="50000"/>
                <a:alpha val="6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p:cNvGrpSpPr/>
          <p:nvPr/>
        </p:nvGrpSpPr>
        <p:grpSpPr>
          <a:xfrm>
            <a:off x="3073634" y="1052736"/>
            <a:ext cx="4837870" cy="540145"/>
            <a:chOff x="3534185" y="1726233"/>
            <a:chExt cx="5144058" cy="540145"/>
          </a:xfrm>
        </p:grpSpPr>
        <p:sp>
          <p:nvSpPr>
            <p:cNvPr id="34" name="Rettangolo arrotondato 71"/>
            <p:cNvSpPr/>
            <p:nvPr/>
          </p:nvSpPr>
          <p:spPr bwMode="auto">
            <a:xfrm>
              <a:off x="3534185" y="1726233"/>
              <a:ext cx="3552874"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5"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a:defRPr/>
              </a:pPr>
              <a:r>
                <a:rPr lang="it-IT" sz="1600" dirty="0">
                  <a:solidFill>
                    <a:prstClr val="white"/>
                  </a:solidFill>
                  <a:effectLst/>
                  <a:latin typeface="Arial"/>
                  <a:ea typeface="Adobe Gothic Std B" pitchFamily="34" charset="-128"/>
                  <a:cs typeface="Calibri" panose="020F0502020204030204" pitchFamily="34" charset="0"/>
                </a:rPr>
                <a:t>PORTS</a:t>
              </a:r>
            </a:p>
          </p:txBody>
        </p:sp>
      </p:grpSp>
      <p:grpSp>
        <p:nvGrpSpPr>
          <p:cNvPr id="4" name="Group 2"/>
          <p:cNvGrpSpPr/>
          <p:nvPr/>
        </p:nvGrpSpPr>
        <p:grpSpPr>
          <a:xfrm>
            <a:off x="3499507" y="2174475"/>
            <a:ext cx="4765861" cy="540145"/>
            <a:chOff x="3534186" y="1726233"/>
            <a:chExt cx="5067492" cy="540145"/>
          </a:xfrm>
        </p:grpSpPr>
        <p:sp>
          <p:nvSpPr>
            <p:cNvPr id="37" name="Rettangolo arrotondato 71"/>
            <p:cNvSpPr/>
            <p:nvPr/>
          </p:nvSpPr>
          <p:spPr bwMode="auto">
            <a:xfrm>
              <a:off x="3534186" y="1726233"/>
              <a:ext cx="3100048"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38" name="CasellaDiTesto 80"/>
            <p:cNvSpPr txBox="1"/>
            <p:nvPr/>
          </p:nvSpPr>
          <p:spPr>
            <a:xfrm>
              <a:off x="3789135" y="1814363"/>
              <a:ext cx="4812543" cy="338540"/>
            </a:xfrm>
            <a:prstGeom prst="rect">
              <a:avLst/>
            </a:prstGeom>
            <a:noFill/>
          </p:spPr>
          <p:txBody>
            <a:bodyPr wrap="square" lIns="91422" tIns="45713" rIns="91422" bIns="45713" rtlCol="0">
              <a:spAutoFit/>
            </a:bodyPr>
            <a:lstStyle>
              <a:defPPr>
                <a:defRPr lang="it-IT"/>
              </a:defPPr>
              <a:lvl1pPr marL="0" marR="0" lvl="0" indent="0" defTabSz="910162" eaLnBrk="1" latinLnBrk="0" hangingPunct="1">
                <a:lnSpc>
                  <a:spcPct val="100000"/>
                </a:lnSpc>
                <a:buClrTx/>
                <a:buSzTx/>
                <a:buFontTx/>
                <a:buNone/>
                <a:tabLst/>
                <a:defRPr kumimoji="0" sz="1600" b="1" i="0" u="none" strike="noStrike" cap="none" spc="0" normalizeH="0" baseline="0">
                  <a:ln>
                    <a:noFill/>
                  </a:ln>
                  <a:solidFill>
                    <a:prstClr val="white"/>
                  </a:solidFill>
                  <a:effectLst/>
                  <a:uLnTx/>
                  <a:uFillTx/>
                  <a:latin typeface="Arial"/>
                  <a:ea typeface="Adobe Gothic Std B" pitchFamily="34" charset="-128"/>
                  <a:cs typeface="Calibri" panose="020F0502020204030204" pitchFamily="34" charset="0"/>
                </a:defRPr>
              </a:lvl1pPr>
            </a:lstStyle>
            <a:p>
              <a:pPr>
                <a:defRPr/>
              </a:pPr>
              <a:r>
                <a:rPr lang="it-IT" dirty="0">
                  <a:solidFill>
                    <a:srgbClr val="FF0000"/>
                  </a:solidFill>
                </a:rPr>
                <a:t>RETRO PORT AREAS</a:t>
              </a:r>
            </a:p>
          </p:txBody>
        </p:sp>
      </p:grpSp>
      <p:grpSp>
        <p:nvGrpSpPr>
          <p:cNvPr id="5" name="Group 2"/>
          <p:cNvGrpSpPr/>
          <p:nvPr/>
        </p:nvGrpSpPr>
        <p:grpSpPr>
          <a:xfrm>
            <a:off x="3452011" y="4460491"/>
            <a:ext cx="4837869" cy="540145"/>
            <a:chOff x="3534186" y="1726233"/>
            <a:chExt cx="5144057" cy="540145"/>
          </a:xfrm>
        </p:grpSpPr>
        <p:sp>
          <p:nvSpPr>
            <p:cNvPr id="40" name="Rettangolo arrotondato 71"/>
            <p:cNvSpPr/>
            <p:nvPr/>
          </p:nvSpPr>
          <p:spPr bwMode="auto">
            <a:xfrm>
              <a:off x="3534186" y="1726233"/>
              <a:ext cx="3101826"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41" name="CasellaDiTesto 80"/>
            <p:cNvSpPr txBox="1"/>
            <p:nvPr/>
          </p:nvSpPr>
          <p:spPr>
            <a:xfrm>
              <a:off x="3865700"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lvl="0" indent="0" algn="l" defTabSz="910162"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Arial"/>
                  <a:ea typeface="Adobe Gothic Std B" pitchFamily="34" charset="-128"/>
                  <a:cs typeface="Calibri" panose="020F0502020204030204" pitchFamily="34" charset="0"/>
                </a:rPr>
                <a:t>FREIGHT VILLAGES</a:t>
              </a:r>
              <a:endParaRPr kumimoji="0" lang="it-IT" sz="1600" b="1" i="0" u="none" strike="noStrike" kern="1200" cap="none" spc="0" normalizeH="0" baseline="0" noProof="0" dirty="0">
                <a:ln>
                  <a:noFill/>
                </a:ln>
                <a:solidFill>
                  <a:prstClr val="white"/>
                </a:solidFill>
                <a:effectLst/>
                <a:uLnTx/>
                <a:uFillTx/>
                <a:latin typeface="Arial"/>
                <a:ea typeface="ＭＳ Ｐゴシック" pitchFamily="34" charset="-128"/>
                <a:cs typeface="Calibri" panose="020F0502020204030204" pitchFamily="34" charset="0"/>
              </a:endParaRPr>
            </a:p>
          </p:txBody>
        </p:sp>
      </p:grpSp>
      <p:grpSp>
        <p:nvGrpSpPr>
          <p:cNvPr id="6" name="Group 2"/>
          <p:cNvGrpSpPr/>
          <p:nvPr/>
        </p:nvGrpSpPr>
        <p:grpSpPr>
          <a:xfrm>
            <a:off x="3594705" y="3317483"/>
            <a:ext cx="4837868" cy="540145"/>
            <a:chOff x="3534186" y="1726233"/>
            <a:chExt cx="5144056" cy="540145"/>
          </a:xfrm>
        </p:grpSpPr>
        <p:sp>
          <p:nvSpPr>
            <p:cNvPr id="43" name="Rettangolo arrotondato 71"/>
            <p:cNvSpPr/>
            <p:nvPr/>
          </p:nvSpPr>
          <p:spPr bwMode="auto">
            <a:xfrm>
              <a:off x="3534186" y="1726233"/>
              <a:ext cx="2998823" cy="540145"/>
            </a:xfrm>
            <a:prstGeom prst="roundRect">
              <a:avLst>
                <a:gd name="adj" fmla="val 9840"/>
              </a:avLst>
            </a:prstGeom>
            <a:solidFill>
              <a:schemeClr val="bg1">
                <a:lumMod val="65000"/>
              </a:schemeClr>
            </a:solidFill>
            <a:ln>
              <a:noFill/>
            </a:ln>
            <a:effectLst>
              <a:outerShdw blurRad="50800" dist="38100" dir="5400000" algn="t" rotWithShape="0">
                <a:prstClr val="black">
                  <a:alpha val="40000"/>
                </a:prstClr>
              </a:outerShdw>
            </a:effectLst>
          </p:spPr>
          <p:txBody>
            <a:bodyPr wrap="none" lIns="91437" tIns="45719" rIns="91437" bIns="45719" anchor="ctr"/>
            <a:lstStyle/>
            <a:p>
              <a:pPr marL="0" marR="0" lvl="0" indent="0" algn="l" defTabSz="457186"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Arial" pitchFamily="127" charset="0"/>
                <a:ea typeface="ＭＳ Ｐゴシック" pitchFamily="34" charset="-128"/>
                <a:cs typeface="+mn-cs"/>
              </a:endParaRPr>
            </a:p>
          </p:txBody>
        </p:sp>
        <p:sp>
          <p:nvSpPr>
            <p:cNvPr id="62" name="CasellaDiTesto 80"/>
            <p:cNvSpPr txBox="1"/>
            <p:nvPr/>
          </p:nvSpPr>
          <p:spPr>
            <a:xfrm>
              <a:off x="3865699" y="1814363"/>
              <a:ext cx="4812543"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pPr marL="0" marR="0" lvl="0" indent="0" algn="l" defTabSz="910162" rtl="0" eaLnBrk="1" fontAlgn="base" latinLnBrk="0" hangingPunct="1">
                <a:lnSpc>
                  <a:spcPct val="100000"/>
                </a:lnSpc>
                <a:spcBef>
                  <a:spcPct val="0"/>
                </a:spcBef>
                <a:spcAft>
                  <a:spcPct val="0"/>
                </a:spcAft>
                <a:buClrTx/>
                <a:buSzTx/>
                <a:buFontTx/>
                <a:buNone/>
                <a:tabLst/>
                <a:defRPr/>
              </a:pPr>
              <a:r>
                <a:rPr kumimoji="0" lang="it-IT" sz="1600" b="1" i="0" u="none" strike="noStrike" kern="1200" cap="none" spc="0" normalizeH="0" baseline="0" noProof="0" dirty="0">
                  <a:ln>
                    <a:noFill/>
                  </a:ln>
                  <a:solidFill>
                    <a:prstClr val="white"/>
                  </a:solidFill>
                  <a:effectLst/>
                  <a:uLnTx/>
                  <a:uFillTx/>
                  <a:latin typeface="Arial"/>
                  <a:ea typeface="Adobe Gothic Std B" pitchFamily="34" charset="-128"/>
                  <a:cs typeface="Calibri" panose="020F0502020204030204" pitchFamily="34" charset="0"/>
                </a:rPr>
                <a:t>AIRPORTS</a:t>
              </a:r>
              <a:endParaRPr kumimoji="0" lang="it-IT" sz="1600" b="1" i="0" u="none" strike="noStrike" kern="1200" cap="none" spc="0" normalizeH="0" baseline="0" noProof="0" dirty="0">
                <a:ln>
                  <a:noFill/>
                </a:ln>
                <a:solidFill>
                  <a:prstClr val="white"/>
                </a:solidFill>
                <a:effectLst/>
                <a:uLnTx/>
                <a:uFillTx/>
                <a:latin typeface="Arial"/>
                <a:ea typeface="ＭＳ Ｐゴシック" pitchFamily="34" charset="-128"/>
                <a:cs typeface="Calibri" panose="020F0502020204030204" pitchFamily="34" charset="0"/>
              </a:endParaRPr>
            </a:p>
          </p:txBody>
        </p:sp>
      </p:grpSp>
      <p:sp>
        <p:nvSpPr>
          <p:cNvPr id="66" name="Ovale 65"/>
          <p:cNvSpPr/>
          <p:nvPr/>
        </p:nvSpPr>
        <p:spPr>
          <a:xfrm>
            <a:off x="2753536" y="1067485"/>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67" name="Ovale 66"/>
          <p:cNvSpPr/>
          <p:nvPr/>
        </p:nvSpPr>
        <p:spPr>
          <a:xfrm>
            <a:off x="3158897" y="2122542"/>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68" name="Ovale 67"/>
          <p:cNvSpPr/>
          <p:nvPr/>
        </p:nvSpPr>
        <p:spPr>
          <a:xfrm>
            <a:off x="3234513" y="331456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sp>
        <p:nvSpPr>
          <p:cNvPr id="69" name="Ovale 68"/>
          <p:cNvSpPr/>
          <p:nvPr/>
        </p:nvSpPr>
        <p:spPr>
          <a:xfrm>
            <a:off x="3113074" y="4470243"/>
            <a:ext cx="529988" cy="520640"/>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p:spTree>
    <p:extLst>
      <p:ext uri="{BB962C8B-B14F-4D97-AF65-F5344CB8AC3E}">
        <p14:creationId xmlns:p14="http://schemas.microsoft.com/office/powerpoint/2010/main" val="3101847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2" name="Title 2"/>
          <p:cNvSpPr txBox="1">
            <a:spLocks/>
          </p:cNvSpPr>
          <p:nvPr/>
        </p:nvSpPr>
        <p:spPr bwMode="auto">
          <a:xfrm>
            <a:off x="2000250" y="71414"/>
            <a:ext cx="8675688" cy="369887"/>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endParaRPr lang="it-IT" sz="2400" b="1" dirty="0">
              <a:solidFill>
                <a:prstClr val="white"/>
              </a:solidFill>
              <a:latin typeface="Arial" panose="020B0604020202020204" pitchFamily="34" charset="0"/>
              <a:cs typeface="Arial" panose="020B0604020202020204" pitchFamily="34" charset="0"/>
            </a:endParaRPr>
          </a:p>
          <a:p>
            <a:pPr marL="0" marR="0" lvl="0" indent="0" defTabSz="912813" rtl="0" eaLnBrk="0" fontAlgn="base" latinLnBrk="0" hangingPunct="0">
              <a:lnSpc>
                <a:spcPct val="90000"/>
              </a:lnSpc>
              <a:spcBef>
                <a:spcPct val="0"/>
              </a:spcBef>
              <a:spcAft>
                <a:spcPct val="0"/>
              </a:spcAft>
              <a:buClrTx/>
              <a:buSzTx/>
              <a:buFontTx/>
              <a:buNone/>
              <a:tabLst/>
              <a:defRPr/>
            </a:pPr>
            <a:r>
              <a:rPr lang="it-IT" sz="2400" b="1" dirty="0">
                <a:solidFill>
                  <a:prstClr val="white"/>
                </a:solidFill>
                <a:latin typeface="Arial" panose="020B0604020202020204" pitchFamily="34" charset="0"/>
                <a:cs typeface="Arial" panose="020B0604020202020204" pitchFamily="34" charset="0"/>
              </a:rPr>
              <a:t>DISTRIPARK TARANTO </a:t>
            </a:r>
            <a:endParaRPr kumimoji="0" lang="it-IT" sz="2000" b="1" i="0" u="none" strike="noStrike" kern="1200" cap="none" spc="0" normalizeH="0" baseline="0" noProof="0" dirty="0">
              <a:ln>
                <a:noFill/>
              </a:ln>
              <a:solidFill>
                <a:prstClr val="white"/>
              </a:solidFill>
              <a:effectLst/>
              <a:uLnTx/>
              <a:uFillTx/>
              <a:latin typeface="Arial" panose="020B0604020202020204" pitchFamily="34" charset="0"/>
              <a:ea typeface="ＭＳ Ｐゴシック" pitchFamily="127" charset="-128"/>
              <a:cs typeface="Arial" panose="020B0604020202020204" pitchFamily="34" charset="0"/>
            </a:endParaRPr>
          </a:p>
        </p:txBody>
      </p:sp>
      <p:sp>
        <p:nvSpPr>
          <p:cNvPr id="17" name="Rettangolo 16"/>
          <p:cNvSpPr/>
          <p:nvPr/>
        </p:nvSpPr>
        <p:spPr>
          <a:xfrm>
            <a:off x="639280" y="4487986"/>
            <a:ext cx="8418176" cy="1768782"/>
          </a:xfrm>
          <a:prstGeom prst="rect">
            <a:avLst/>
          </a:prstGeom>
          <a:noFill/>
          <a:ln>
            <a:noFill/>
          </a:ln>
        </p:spPr>
        <p:txBody>
          <a:bodyPr wrap="square">
            <a:spAutoFit/>
          </a:bodyPr>
          <a:lstStyle/>
          <a:p>
            <a:pPr algn="just">
              <a:lnSpc>
                <a:spcPct val="150000"/>
              </a:lnSpc>
            </a:pPr>
            <a:r>
              <a:rPr lang="en-US" dirty="0">
                <a:latin typeface="Arial" pitchFamily="34" charset="0"/>
                <a:cs typeface="Arial" pitchFamily="34" charset="0"/>
              </a:rPr>
              <a:t>The area for construction is located near the Port of Taranto where an intermodal transport infrastructure of national importance will be built. The development venture, due to its proximity to the port, the Container Terminal and the new Logistics Platform, represents an excellent opportunity for all companies interested in Southern Europe and the Mediterranean, with significant advantages also linked to its inclusion in the Special Economic Zone for the Port of Taranto.</a:t>
            </a:r>
          </a:p>
        </p:txBody>
      </p:sp>
      <p:sp>
        <p:nvSpPr>
          <p:cNvPr id="20" name="CasellaDiTesto 19"/>
          <p:cNvSpPr txBox="1"/>
          <p:nvPr/>
        </p:nvSpPr>
        <p:spPr>
          <a:xfrm>
            <a:off x="639281" y="1138930"/>
            <a:ext cx="8418175" cy="492443"/>
          </a:xfrm>
          <a:prstGeom prst="rect">
            <a:avLst/>
          </a:prstGeom>
          <a:solidFill>
            <a:schemeClr val="accent6">
              <a:lumMod val="20000"/>
              <a:lumOff val="80000"/>
            </a:schemeClr>
          </a:solidFill>
          <a:ln w="19050">
            <a:solidFill>
              <a:schemeClr val="accent6">
                <a:lumMod val="60000"/>
                <a:lumOff val="40000"/>
              </a:schemeClr>
            </a:solidFill>
          </a:ln>
        </p:spPr>
        <p:txBody>
          <a:bodyPr wrap="square">
            <a:spAutoFit/>
          </a:bodyPr>
          <a:lstStyle>
            <a:defPPr>
              <a:defRPr lang="it-IT"/>
            </a:defPPr>
            <a:lvl1pPr marL="0" marR="0" lvl="0" indent="0" algn="ctr" defTabSz="914400" eaLnBrk="1" latinLnBrk="0" hangingPunct="1">
              <a:lnSpc>
                <a:spcPct val="100000"/>
              </a:lnSpc>
              <a:buClrTx/>
              <a:buSzTx/>
              <a:buFontTx/>
              <a:buNone/>
              <a:tabLst/>
              <a:defRPr kumimoji="0" sz="600" b="1" i="0" u="none" strike="noStrike" cap="none" spc="0" normalizeH="0" baseline="0">
                <a:ln>
                  <a:noFill/>
                </a:ln>
                <a:effectLst/>
                <a:uLnTx/>
                <a:uFillTx/>
              </a:defRPr>
            </a:lvl1pPr>
          </a:lstStyle>
          <a:p>
            <a:endParaRPr lang="en-US" dirty="0"/>
          </a:p>
          <a:p>
            <a:r>
              <a:rPr lang="en-US" sz="1400" dirty="0"/>
              <a:t>DISTRIPARK – Taranto (Apulia)</a:t>
            </a:r>
          </a:p>
          <a:p>
            <a:endParaRPr lang="it-IT" dirty="0"/>
          </a:p>
        </p:txBody>
      </p:sp>
      <p:sp>
        <p:nvSpPr>
          <p:cNvPr id="21" name="Rettangolo 20"/>
          <p:cNvSpPr/>
          <p:nvPr/>
        </p:nvSpPr>
        <p:spPr>
          <a:xfrm>
            <a:off x="567106" y="1124744"/>
            <a:ext cx="8490350" cy="5018900"/>
          </a:xfrm>
          <a:prstGeom prst="rect">
            <a:avLst/>
          </a:prstGeom>
          <a:noFill/>
          <a:ln w="127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348" y="1785926"/>
            <a:ext cx="4199027" cy="2357454"/>
          </a:xfrm>
          <a:prstGeom prst="rect">
            <a:avLst/>
          </a:prstGeom>
        </p:spPr>
      </p:pic>
      <p:sp>
        <p:nvSpPr>
          <p:cNvPr id="26" name="CasellaDiTesto 25"/>
          <p:cNvSpPr txBox="1"/>
          <p:nvPr/>
        </p:nvSpPr>
        <p:spPr>
          <a:xfrm>
            <a:off x="5524504" y="1857364"/>
            <a:ext cx="3286148" cy="2031325"/>
          </a:xfrm>
          <a:prstGeom prst="rect">
            <a:avLst/>
          </a:prstGeom>
          <a:solidFill>
            <a:schemeClr val="bg1">
              <a:lumMod val="75000"/>
            </a:schemeClr>
          </a:solidFill>
          <a:ln>
            <a:solidFill>
              <a:schemeClr val="tx1"/>
            </a:solidFill>
          </a:ln>
        </p:spPr>
        <p:txBody>
          <a:bodyPr wrap="square" rtlCol="0">
            <a:spAutoFit/>
          </a:bodyPr>
          <a:lstStyle/>
          <a:p>
            <a:pPr algn="ctr"/>
            <a:endParaRPr lang="it-IT" sz="1800" b="1" dirty="0">
              <a:solidFill>
                <a:srgbClr val="FFFF00"/>
              </a:solidFill>
            </a:endParaRPr>
          </a:p>
          <a:p>
            <a:pPr algn="ctr"/>
            <a:r>
              <a:rPr lang="it-IT" sz="1800" b="1" dirty="0">
                <a:solidFill>
                  <a:srgbClr val="FFFF00"/>
                </a:solidFill>
              </a:rPr>
              <a:t>POTENTIAL TARGET:</a:t>
            </a:r>
          </a:p>
          <a:p>
            <a:pPr algn="ctr"/>
            <a:endParaRPr lang="it-IT" sz="1800" b="1" dirty="0">
              <a:solidFill>
                <a:srgbClr val="FFFF00"/>
              </a:solidFill>
            </a:endParaRPr>
          </a:p>
          <a:p>
            <a:pPr algn="ctr"/>
            <a:r>
              <a:rPr lang="it-IT" sz="1800" b="1" dirty="0">
                <a:solidFill>
                  <a:srgbClr val="FFFF00"/>
                </a:solidFill>
              </a:rPr>
              <a:t>REAL ESTATE DEVELOPERS AND LOGISTICS COMPANIES</a:t>
            </a:r>
          </a:p>
          <a:p>
            <a:pPr algn="ctr"/>
            <a:endParaRPr lang="it-IT" sz="1800" b="1" dirty="0">
              <a:solidFill>
                <a:srgbClr val="FFFF00"/>
              </a:solidFill>
            </a:endParaRPr>
          </a:p>
        </p:txBody>
      </p:sp>
    </p:spTree>
    <p:extLst>
      <p:ext uri="{BB962C8B-B14F-4D97-AF65-F5344CB8AC3E}">
        <p14:creationId xmlns:p14="http://schemas.microsoft.com/office/powerpoint/2010/main" val="25979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4" name="Title 2"/>
          <p:cNvSpPr txBox="1">
            <a:spLocks/>
          </p:cNvSpPr>
          <p:nvPr/>
        </p:nvSpPr>
        <p:spPr bwMode="auto">
          <a:xfrm>
            <a:off x="1928664" y="44624"/>
            <a:ext cx="8675688" cy="712592"/>
          </a:xfrm>
          <a:prstGeom prst="rect">
            <a:avLst/>
          </a:prstGeom>
          <a:noFill/>
          <a:ln w="9525">
            <a:noFill/>
            <a:miter lim="800000"/>
            <a:headEnd/>
            <a:tailEnd/>
          </a:ln>
        </p:spPr>
        <p:txBody>
          <a:bodyPr anchor="ctr">
            <a:prstTxWarp prst="textNoShape">
              <a:avLst/>
            </a:prstTxWarp>
          </a:bodyPr>
          <a:lstStyle>
            <a:lvl1pPr algn="l" defTabSz="912813" rtl="0" eaLnBrk="0" fontAlgn="base" hangingPunct="0">
              <a:lnSpc>
                <a:spcPct val="90000"/>
              </a:lnSpc>
              <a:spcBef>
                <a:spcPct val="0"/>
              </a:spcBef>
              <a:spcAft>
                <a:spcPct val="0"/>
              </a:spcAft>
              <a:defRPr sz="4300" kern="1200">
                <a:solidFill>
                  <a:schemeClr val="tx1"/>
                </a:solidFill>
                <a:latin typeface="+mj-lt"/>
                <a:ea typeface="ＭＳ Ｐゴシック" pitchFamily="127" charset="-128"/>
                <a:cs typeface="ＭＳ Ｐゴシック" pitchFamily="127" charset="-128"/>
              </a:defRPr>
            </a:lvl1pPr>
            <a:lvl2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2pPr>
            <a:lvl3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3pPr>
            <a:lvl4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4pPr>
            <a:lvl5pPr algn="l" defTabSz="912813" rtl="0" eaLnBrk="0" fontAlgn="base" hangingPunct="0">
              <a:lnSpc>
                <a:spcPct val="90000"/>
              </a:lnSpc>
              <a:spcBef>
                <a:spcPct val="0"/>
              </a:spcBef>
              <a:spcAft>
                <a:spcPct val="0"/>
              </a:spcAft>
              <a:defRPr sz="4300">
                <a:solidFill>
                  <a:schemeClr val="tx1"/>
                </a:solidFill>
                <a:latin typeface="Calibri Light" panose="020F0302020204030204" pitchFamily="34" charset="0"/>
                <a:ea typeface="ＭＳ Ｐゴシック" pitchFamily="127" charset="-128"/>
                <a:cs typeface="ＭＳ Ｐゴシック" pitchFamily="127" charset="-128"/>
              </a:defRPr>
            </a:lvl5pPr>
            <a:lvl6pPr marL="414772" algn="l" defTabSz="913074" rtl="0" fontAlgn="base">
              <a:lnSpc>
                <a:spcPct val="90000"/>
              </a:lnSpc>
              <a:spcBef>
                <a:spcPct val="0"/>
              </a:spcBef>
              <a:spcAft>
                <a:spcPct val="0"/>
              </a:spcAft>
              <a:defRPr sz="4355">
                <a:solidFill>
                  <a:schemeClr val="tx1"/>
                </a:solidFill>
                <a:latin typeface="Calibri Light" panose="020F0302020204030204" pitchFamily="34" charset="0"/>
              </a:defRPr>
            </a:lvl6pPr>
            <a:lvl7pPr marL="829544" algn="l" defTabSz="913074" rtl="0" fontAlgn="base">
              <a:lnSpc>
                <a:spcPct val="90000"/>
              </a:lnSpc>
              <a:spcBef>
                <a:spcPct val="0"/>
              </a:spcBef>
              <a:spcAft>
                <a:spcPct val="0"/>
              </a:spcAft>
              <a:defRPr sz="4355">
                <a:solidFill>
                  <a:schemeClr val="tx1"/>
                </a:solidFill>
                <a:latin typeface="Calibri Light" panose="020F0302020204030204" pitchFamily="34" charset="0"/>
              </a:defRPr>
            </a:lvl7pPr>
            <a:lvl8pPr marL="1244316" algn="l" defTabSz="913074" rtl="0" fontAlgn="base">
              <a:lnSpc>
                <a:spcPct val="90000"/>
              </a:lnSpc>
              <a:spcBef>
                <a:spcPct val="0"/>
              </a:spcBef>
              <a:spcAft>
                <a:spcPct val="0"/>
              </a:spcAft>
              <a:defRPr sz="4355">
                <a:solidFill>
                  <a:schemeClr val="tx1"/>
                </a:solidFill>
                <a:latin typeface="Calibri Light" panose="020F0302020204030204" pitchFamily="34" charset="0"/>
              </a:defRPr>
            </a:lvl8pPr>
            <a:lvl9pPr marL="1659087" algn="l" defTabSz="913074" rtl="0" fontAlgn="base">
              <a:lnSpc>
                <a:spcPct val="90000"/>
              </a:lnSpc>
              <a:spcBef>
                <a:spcPct val="0"/>
              </a:spcBef>
              <a:spcAft>
                <a:spcPct val="0"/>
              </a:spcAft>
              <a:defRPr sz="4355">
                <a:solidFill>
                  <a:schemeClr val="tx1"/>
                </a:solidFill>
                <a:latin typeface="Calibri Light" panose="020F0302020204030204" pitchFamily="34" charset="0"/>
              </a:defRPr>
            </a:lvl9pPr>
          </a:lstStyle>
          <a:p>
            <a:pPr lvl="0">
              <a:defRPr/>
            </a:pPr>
            <a:r>
              <a:rPr lang="it-IT" sz="2400" b="1" dirty="0">
                <a:solidFill>
                  <a:prstClr val="white"/>
                </a:solidFill>
                <a:latin typeface="Arial" panose="020B0604020202020204" pitchFamily="34" charset="0"/>
                <a:cs typeface="Arial" panose="020B0604020202020204" pitchFamily="34" charset="0"/>
              </a:rPr>
              <a:t>PORTO NOGARO LOGISTICS PARK</a:t>
            </a:r>
          </a:p>
        </p:txBody>
      </p:sp>
      <p:sp>
        <p:nvSpPr>
          <p:cNvPr id="22" name="CasellaDiTesto 80"/>
          <p:cNvSpPr txBox="1"/>
          <p:nvPr/>
        </p:nvSpPr>
        <p:spPr>
          <a:xfrm>
            <a:off x="3451248" y="1464817"/>
            <a:ext cx="4526088" cy="338540"/>
          </a:xfrm>
          <a:prstGeom prst="rect">
            <a:avLst/>
          </a:prstGeom>
          <a:noFill/>
        </p:spPr>
        <p:txBody>
          <a:bodyPr wrap="square" lIns="91422" tIns="45713" rIns="91422" bIns="45713" rtlCol="0">
            <a:spAutoFit/>
          </a:bodyPr>
          <a:lstStyle>
            <a:defPPr>
              <a:defRPr lang="it-IT"/>
            </a:defPPr>
            <a:lvl1pPr defTabSz="910162">
              <a:defRPr sz="2000" b="1">
                <a:solidFill>
                  <a:schemeClr val="bg1"/>
                </a:solidFill>
                <a:effectLst>
                  <a:outerShdw blurRad="38100" dist="38100" dir="2700000" algn="tl">
                    <a:srgbClr val="000000">
                      <a:alpha val="43137"/>
                    </a:srgbClr>
                  </a:outerShdw>
                </a:effectLst>
              </a:defRPr>
            </a:lvl1pPr>
          </a:lstStyle>
          <a:p>
            <a:r>
              <a:rPr lang="it-IT" sz="1600" dirty="0">
                <a:effectLst/>
                <a:latin typeface="Arial" charset="0"/>
                <a:cs typeface="Arial" charset="0"/>
              </a:rPr>
              <a:t>HUMAN TECNOPOLE</a:t>
            </a:r>
          </a:p>
        </p:txBody>
      </p:sp>
      <p:pic>
        <p:nvPicPr>
          <p:cNvPr id="39" name="Segnaposto contenuto 6"/>
          <p:cNvPicPr>
            <a:picLocks noChangeAspect="1"/>
          </p:cNvPicPr>
          <p:nvPr/>
        </p:nvPicPr>
        <p:blipFill>
          <a:blip r:embed="rId4" cstate="print"/>
          <a:srcRect/>
          <a:stretch>
            <a:fillRect/>
          </a:stretch>
        </p:blipFill>
        <p:spPr bwMode="auto">
          <a:xfrm>
            <a:off x="595282" y="1142984"/>
            <a:ext cx="7812737" cy="3150479"/>
          </a:xfrm>
          <a:prstGeom prst="rect">
            <a:avLst/>
          </a:prstGeom>
          <a:noFill/>
          <a:ln w="9525">
            <a:noFill/>
            <a:miter lim="800000"/>
            <a:headEnd/>
            <a:tailEnd/>
          </a:ln>
        </p:spPr>
      </p:pic>
      <p:sp>
        <p:nvSpPr>
          <p:cNvPr id="40" name="CasellaDiTesto 39"/>
          <p:cNvSpPr txBox="1"/>
          <p:nvPr/>
        </p:nvSpPr>
        <p:spPr>
          <a:xfrm>
            <a:off x="523844" y="4572008"/>
            <a:ext cx="5214974" cy="1785104"/>
          </a:xfrm>
          <a:prstGeom prst="rect">
            <a:avLst/>
          </a:prstGeom>
          <a:noFill/>
        </p:spPr>
        <p:txBody>
          <a:bodyPr wrap="square" rtlCol="0">
            <a:spAutoFit/>
          </a:bodyPr>
          <a:lstStyle/>
          <a:p>
            <a:pPr algn="just" fontAlgn="base">
              <a:spcAft>
                <a:spcPts val="1200"/>
              </a:spcAft>
            </a:pPr>
            <a:r>
              <a:rPr lang="it-IT" dirty="0">
                <a:latin typeface="Arial" pitchFamily="34" charset="0"/>
                <a:cs typeface="Arial" pitchFamily="34" charset="0"/>
              </a:rPr>
              <a:t>LOCATION: Friuli Venezia Giulia, 65 Km North Trieste</a:t>
            </a:r>
          </a:p>
          <a:p>
            <a:pPr algn="just" fontAlgn="base">
              <a:spcAft>
                <a:spcPts val="1200"/>
              </a:spcAft>
            </a:pPr>
            <a:r>
              <a:rPr lang="it-IT" dirty="0">
                <a:latin typeface="Arial" pitchFamily="34" charset="0"/>
                <a:cs typeface="Arial" pitchFamily="34" charset="0"/>
              </a:rPr>
              <a:t>TYPE OF BUSINESS: </a:t>
            </a:r>
            <a:r>
              <a:rPr lang="it-IT" dirty="0" err="1">
                <a:latin typeface="Arial" pitchFamily="34" charset="0"/>
                <a:cs typeface="Arial" pitchFamily="34" charset="0"/>
              </a:rPr>
              <a:t>Real</a:t>
            </a:r>
            <a:r>
              <a:rPr lang="it-IT" dirty="0">
                <a:latin typeface="Arial" pitchFamily="34" charset="0"/>
                <a:cs typeface="Arial" pitchFamily="34" charset="0"/>
              </a:rPr>
              <a:t> Estate</a:t>
            </a:r>
          </a:p>
          <a:p>
            <a:pPr algn="just" fontAlgn="base">
              <a:spcAft>
                <a:spcPts val="1200"/>
              </a:spcAft>
            </a:pPr>
            <a:r>
              <a:rPr lang="it-IT" dirty="0">
                <a:latin typeface="Arial" pitchFamily="34" charset="0"/>
                <a:cs typeface="Arial" pitchFamily="34" charset="0"/>
              </a:rPr>
              <a:t>TOTAL AREA: 520.000 </a:t>
            </a:r>
            <a:r>
              <a:rPr lang="it-IT" dirty="0" err="1">
                <a:latin typeface="Arial" pitchFamily="34" charset="0"/>
                <a:cs typeface="Arial" pitchFamily="34" charset="0"/>
              </a:rPr>
              <a:t>sqm</a:t>
            </a:r>
            <a:r>
              <a:rPr lang="it-IT" dirty="0">
                <a:latin typeface="Arial" pitchFamily="34" charset="0"/>
                <a:cs typeface="Arial" pitchFamily="34" charset="0"/>
              </a:rPr>
              <a:t>.</a:t>
            </a:r>
          </a:p>
          <a:p>
            <a:pPr algn="just" fontAlgn="base">
              <a:spcAft>
                <a:spcPts val="1200"/>
              </a:spcAft>
            </a:pPr>
            <a:r>
              <a:rPr lang="it-IT" dirty="0">
                <a:latin typeface="Arial" pitchFamily="34" charset="0"/>
                <a:cs typeface="Arial" pitchFamily="34" charset="0"/>
              </a:rPr>
              <a:t>AREA TO BE COVERED: 200.000 </a:t>
            </a:r>
            <a:r>
              <a:rPr lang="it-IT" dirty="0" err="1">
                <a:latin typeface="Arial" pitchFamily="34" charset="0"/>
                <a:cs typeface="Arial" pitchFamily="34" charset="0"/>
              </a:rPr>
              <a:t>sqm</a:t>
            </a:r>
            <a:r>
              <a:rPr lang="it-IT" dirty="0">
                <a:latin typeface="Arial" pitchFamily="34" charset="0"/>
                <a:cs typeface="Arial" pitchFamily="34" charset="0"/>
              </a:rPr>
              <a:t>. </a:t>
            </a:r>
          </a:p>
          <a:p>
            <a:pPr algn="just" fontAlgn="base">
              <a:spcBef>
                <a:spcPct val="0"/>
              </a:spcBef>
              <a:spcAft>
                <a:spcPct val="0"/>
              </a:spcAft>
            </a:pPr>
            <a:r>
              <a:rPr lang="it-IT" dirty="0">
                <a:latin typeface="Arial" pitchFamily="34" charset="0"/>
                <a:cs typeface="Arial" pitchFamily="34" charset="0"/>
              </a:rPr>
              <a:t>ACQUISITION COSTS: 39 M/€ (520.000 </a:t>
            </a:r>
            <a:r>
              <a:rPr lang="it-IT" dirty="0" err="1">
                <a:latin typeface="Arial" pitchFamily="34" charset="0"/>
                <a:cs typeface="Arial" pitchFamily="34" charset="0"/>
              </a:rPr>
              <a:t>sqm</a:t>
            </a:r>
            <a:r>
              <a:rPr lang="it-IT" dirty="0">
                <a:latin typeface="Arial" pitchFamily="34" charset="0"/>
                <a:cs typeface="Arial" pitchFamily="34" charset="0"/>
              </a:rPr>
              <a:t>. X 75€/</a:t>
            </a:r>
            <a:r>
              <a:rPr lang="it-IT" dirty="0" err="1">
                <a:latin typeface="Arial" pitchFamily="34" charset="0"/>
                <a:cs typeface="Arial" pitchFamily="34" charset="0"/>
              </a:rPr>
              <a:t>sqm</a:t>
            </a:r>
            <a:r>
              <a:rPr lang="it-IT" dirty="0">
                <a:latin typeface="Arial" pitchFamily="34" charset="0"/>
                <a:cs typeface="Arial" pitchFamily="34" charset="0"/>
              </a:rPr>
              <a:t>)</a:t>
            </a:r>
          </a:p>
        </p:txBody>
      </p:sp>
      <p:sp>
        <p:nvSpPr>
          <p:cNvPr id="41" name="CasellaDiTesto 40"/>
          <p:cNvSpPr txBox="1"/>
          <p:nvPr/>
        </p:nvSpPr>
        <p:spPr>
          <a:xfrm>
            <a:off x="5524504" y="4666316"/>
            <a:ext cx="3286148" cy="1754326"/>
          </a:xfrm>
          <a:prstGeom prst="rect">
            <a:avLst/>
          </a:prstGeom>
          <a:solidFill>
            <a:schemeClr val="bg1">
              <a:lumMod val="75000"/>
            </a:schemeClr>
          </a:solidFill>
          <a:ln>
            <a:solidFill>
              <a:schemeClr val="tx1"/>
            </a:solidFill>
          </a:ln>
        </p:spPr>
        <p:txBody>
          <a:bodyPr wrap="square" rtlCol="0">
            <a:spAutoFit/>
          </a:bodyPr>
          <a:lstStyle/>
          <a:p>
            <a:pPr algn="ctr"/>
            <a:endParaRPr lang="it-IT" sz="1800" b="1" dirty="0">
              <a:solidFill>
                <a:srgbClr val="FFFF00"/>
              </a:solidFill>
            </a:endParaRPr>
          </a:p>
          <a:p>
            <a:pPr algn="ctr"/>
            <a:r>
              <a:rPr lang="it-IT" sz="1800" b="1" dirty="0">
                <a:solidFill>
                  <a:srgbClr val="FFFF00"/>
                </a:solidFill>
              </a:rPr>
              <a:t>POTENTIAL TARGET:</a:t>
            </a:r>
          </a:p>
          <a:p>
            <a:pPr algn="ctr"/>
            <a:endParaRPr lang="it-IT" sz="1800" b="1" dirty="0">
              <a:solidFill>
                <a:srgbClr val="FFFF00"/>
              </a:solidFill>
            </a:endParaRPr>
          </a:p>
          <a:p>
            <a:pPr algn="ctr"/>
            <a:r>
              <a:rPr lang="it-IT" sz="1800" b="1" dirty="0">
                <a:solidFill>
                  <a:srgbClr val="FFFF00"/>
                </a:solidFill>
              </a:rPr>
              <a:t>INVESTMENT FUNDS AND REAL ESTATE DEVELOPER</a:t>
            </a:r>
          </a:p>
          <a:p>
            <a:pPr algn="ctr"/>
            <a:endParaRPr lang="it-IT" sz="1800" b="1" dirty="0">
              <a:solidFill>
                <a:srgbClr val="FFFF00"/>
              </a:solidFill>
            </a:endParaRPr>
          </a:p>
        </p:txBody>
      </p:sp>
    </p:spTree>
    <p:extLst>
      <p:ext uri="{BB962C8B-B14F-4D97-AF65-F5344CB8AC3E}">
        <p14:creationId xmlns:p14="http://schemas.microsoft.com/office/powerpoint/2010/main" val="168743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8028</TotalTime>
  <Words>1054</Words>
  <Application>Microsoft Office PowerPoint</Application>
  <PresentationFormat>A4 210 x 297 mm</PresentationFormat>
  <Paragraphs>241</Paragraphs>
  <Slides>16</Slides>
  <Notes>15</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16</vt:i4>
      </vt:variant>
    </vt:vector>
  </HeadingPairs>
  <TitlesOfParts>
    <vt:vector size="27" baseType="lpstr">
      <vt:lpstr>ITC Avant Garde Gothic</vt:lpstr>
      <vt:lpstr>Arial</vt:lpstr>
      <vt:lpstr>Arial</vt:lpstr>
      <vt:lpstr>Arial Black</vt:lpstr>
      <vt:lpstr>Calibri</vt:lpstr>
      <vt:lpstr>Calibri Light</vt:lpstr>
      <vt:lpstr>Times New Roman</vt:lpstr>
      <vt:lpstr>Verdana</vt:lpstr>
      <vt:lpstr>Wingdings</vt:lpstr>
      <vt:lpstr>Tema di Office</vt:lpstr>
      <vt:lpstr>1_Tema di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Alper Mat</dc:creator>
  <cp:lastModifiedBy>H Seki</cp:lastModifiedBy>
  <cp:revision>985</cp:revision>
  <cp:lastPrinted>2018-05-22T11:06:19Z</cp:lastPrinted>
  <dcterms:created xsi:type="dcterms:W3CDTF">2016-01-08T21:17:45Z</dcterms:created>
  <dcterms:modified xsi:type="dcterms:W3CDTF">2018-12-25T02:42:52Z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Format</vt:lpwstr>
  </property>
  <property fmtid="{D5CDD505-2E9C-101B-9397-08002B2CF9AE}" pid="3" name="SUBTITLE">
    <vt:lpwstr/>
  </property>
  <property fmtid="{D5CDD505-2E9C-101B-9397-08002B2CF9AE}" pid="4" name="author">
    <vt:lpwstr>.</vt:lpwstr>
  </property>
  <property fmtid="{D5CDD505-2E9C-101B-9397-08002B2CF9AE}" pid="5" name="CLIENT">
    <vt:lpwstr>.</vt:lpwstr>
  </property>
  <property fmtid="{D5CDD505-2E9C-101B-9397-08002B2CF9AE}" pid="6" name="CHARGE">
    <vt:lpwstr>.</vt:lpwstr>
  </property>
  <property fmtid="{D5CDD505-2E9C-101B-9397-08002B2CF9AE}" pid="7" name="CODICEDOC">
    <vt:lpwstr>.</vt:lpwstr>
  </property>
  <property fmtid="{D5CDD505-2E9C-101B-9397-08002B2CF9AE}" pid="8" name="NOTES">
    <vt:lpwstr/>
  </property>
  <property fmtid="{D5CDD505-2E9C-101B-9397-08002B2CF9AE}" pid="9" name="INDCAT">
    <vt:lpwstr>N.D.</vt:lpwstr>
  </property>
  <property fmtid="{D5CDD505-2E9C-101B-9397-08002B2CF9AE}" pid="10" name="INDSUBCAT1">
    <vt:lpwstr>N.D.</vt:lpwstr>
  </property>
  <property fmtid="{D5CDD505-2E9C-101B-9397-08002B2CF9AE}" pid="11" name="INDSUBCAT2">
    <vt:lpwstr>N.D.</vt:lpwstr>
  </property>
  <property fmtid="{D5CDD505-2E9C-101B-9397-08002B2CF9AE}" pid="12" name="FUNCTCAT">
    <vt:lpwstr>N.D.</vt:lpwstr>
  </property>
  <property fmtid="{D5CDD505-2E9C-101B-9397-08002B2CF9AE}" pid="13" name="FUNCTSUBCAT">
    <vt:lpwstr>N.D.</vt:lpwstr>
  </property>
  <property fmtid="{D5CDD505-2E9C-101B-9397-08002B2CF9AE}" pid="14" name="CONTINENT">
    <vt:lpwstr>N.D.</vt:lpwstr>
  </property>
  <property fmtid="{D5CDD505-2E9C-101B-9397-08002B2CF9AE}" pid="15" name="COUNTRY">
    <vt:lpwstr>N.D.</vt:lpwstr>
  </property>
  <property fmtid="{D5CDD505-2E9C-101B-9397-08002B2CF9AE}" pid="16" name="REVNUMBER">
    <vt:lpwstr/>
  </property>
  <property fmtid="{D5CDD505-2E9C-101B-9397-08002B2CF9AE}" pid="17" name="FILENAME">
    <vt:lpwstr>Format 2003</vt:lpwstr>
  </property>
  <property fmtid="{D5CDD505-2E9C-101B-9397-08002B2CF9AE}" pid="18" name="TYPE">
    <vt:bool>false</vt:bool>
  </property>
  <property fmtid="{D5CDD505-2E9C-101B-9397-08002B2CF9AE}" pid="19" name="NUMEROREV">
    <vt:lpwstr/>
  </property>
  <property fmtid="{D5CDD505-2E9C-101B-9397-08002B2CF9AE}" pid="20" name="DOCDATE">
    <vt:lpwstr>09/05/05</vt:lpwstr>
  </property>
  <property fmtid="{D5CDD505-2E9C-101B-9397-08002B2CF9AE}" pid="21" name="VERSION">
    <vt:lpwstr/>
  </property>
  <property fmtid="{D5CDD505-2E9C-101B-9397-08002B2CF9AE}" pid="22" name="NOMEFILE">
    <vt:lpwstr>Format 2003</vt:lpwstr>
  </property>
  <property fmtid="{D5CDD505-2E9C-101B-9397-08002B2CF9AE}" pid="23" name="REV">
    <vt:lpwstr/>
  </property>
  <property fmtid="{D5CDD505-2E9C-101B-9397-08002B2CF9AE}" pid="24" name="EXCODICE">
    <vt:lpwstr/>
  </property>
  <property fmtid="{D5CDD505-2E9C-101B-9397-08002B2CF9AE}" pid="25" name="PRESDATE">
    <vt:lpwstr>09/05/05</vt:lpwstr>
  </property>
  <property fmtid="{D5CDD505-2E9C-101B-9397-08002B2CF9AE}" pid="26" name="AUTO">
    <vt:lpwstr>0</vt:lpwstr>
  </property>
  <property fmtid="{D5CDD505-2E9C-101B-9397-08002B2CF9AE}" pid="27" name="ISTFIN">
    <vt:lpwstr>0</vt:lpwstr>
  </property>
  <property fmtid="{D5CDD505-2E9C-101B-9397-08002B2CF9AE}" pid="28" name="ASSICURAZIONI">
    <vt:lpwstr>0</vt:lpwstr>
  </property>
  <property fmtid="{D5CDD505-2E9C-101B-9397-08002B2CF9AE}" pid="29" name="BENI">
    <vt:lpwstr>0</vt:lpwstr>
  </property>
  <property fmtid="{D5CDD505-2E9C-101B-9397-08002B2CF9AE}" pid="30" name="ENERGIA">
    <vt:lpwstr>0</vt:lpwstr>
  </property>
  <property fmtid="{D5CDD505-2E9C-101B-9397-08002B2CF9AE}" pid="31" name="TELCO">
    <vt:lpwstr>0</vt:lpwstr>
  </property>
  <property fmtid="{D5CDD505-2E9C-101B-9397-08002B2CF9AE}" pid="32" name="LOGISTICA">
    <vt:lpwstr>0</vt:lpwstr>
  </property>
  <property fmtid="{D5CDD505-2E9C-101B-9397-08002B2CF9AE}" pid="33" name="PUBBLICAZIONI">
    <vt:lpwstr>0</vt:lpwstr>
  </property>
  <property fmtid="{D5CDD505-2E9C-101B-9397-08002B2CF9AE}" pid="34" name="IMMOBILIARE">
    <vt:lpwstr>0</vt:lpwstr>
  </property>
  <property fmtid="{D5CDD505-2E9C-101B-9397-08002B2CF9AE}" pid="35" name="ELETTRONICA">
    <vt:lpwstr>0</vt:lpwstr>
  </property>
  <property fmtid="{D5CDD505-2E9C-101B-9397-08002B2CF9AE}" pid="36" name="ALTRAAREA">
    <vt:lpwstr>0</vt:lpwstr>
  </property>
  <property fmtid="{D5CDD505-2E9C-101B-9397-08002B2CF9AE}" pid="37" name="STRATEGIA">
    <vt:lpwstr>0</vt:lpwstr>
  </property>
  <property fmtid="{D5CDD505-2E9C-101B-9397-08002B2CF9AE}" pid="38" name="HR">
    <vt:lpwstr>0</vt:lpwstr>
  </property>
  <property fmtid="{D5CDD505-2E9C-101B-9397-08002B2CF9AE}" pid="39" name="RD">
    <vt:lpwstr>0</vt:lpwstr>
  </property>
  <property fmtid="{D5CDD505-2E9C-101B-9397-08002B2CF9AE}" pid="40" name="PROCUREMENT">
    <vt:lpwstr>0</vt:lpwstr>
  </property>
  <property fmtid="{D5CDD505-2E9C-101B-9397-08002B2CF9AE}" pid="41" name="SUPPLYCHAIN">
    <vt:lpwstr>0</vt:lpwstr>
  </property>
  <property fmtid="{D5CDD505-2E9C-101B-9397-08002B2CF9AE}" pid="42" name="MAN">
    <vt:lpwstr>0</vt:lpwstr>
  </property>
  <property fmtid="{D5CDD505-2E9C-101B-9397-08002B2CF9AE}" pid="43" name="MARKETING">
    <vt:lpwstr>0</vt:lpwstr>
  </property>
  <property fmtid="{D5CDD505-2E9C-101B-9397-08002B2CF9AE}" pid="44" name="CHANNEL">
    <vt:lpwstr>0</vt:lpwstr>
  </property>
  <property fmtid="{D5CDD505-2E9C-101B-9397-08002B2CF9AE}" pid="45" name="VENDITA">
    <vt:lpwstr>0</vt:lpwstr>
  </property>
  <property fmtid="{D5CDD505-2E9C-101B-9397-08002B2CF9AE}" pid="46" name="BPR">
    <vt:lpwstr>0</vt:lpwstr>
  </property>
  <property fmtid="{D5CDD505-2E9C-101B-9397-08002B2CF9AE}" pid="47" name="VALORE">
    <vt:lpwstr>0</vt:lpwstr>
  </property>
  <property fmtid="{D5CDD505-2E9C-101B-9397-08002B2CF9AE}" pid="48" name="CORPORATE">
    <vt:lpwstr>0</vt:lpwstr>
  </property>
  <property fmtid="{D5CDD505-2E9C-101B-9397-08002B2CF9AE}" pid="49" name="IT">
    <vt:lpwstr>0</vt:lpwstr>
  </property>
  <property fmtid="{D5CDD505-2E9C-101B-9397-08002B2CF9AE}" pid="50" name="SOCIAL">
    <vt:lpwstr>0</vt:lpwstr>
  </property>
  <property fmtid="{D5CDD505-2E9C-101B-9397-08002B2CF9AE}" pid="51" name="ADMIN">
    <vt:lpwstr>0</vt:lpwstr>
  </property>
  <property fmtid="{D5CDD505-2E9C-101B-9397-08002B2CF9AE}" pid="52" name="COMM">
    <vt:lpwstr>0</vt:lpwstr>
  </property>
  <property fmtid="{D5CDD505-2E9C-101B-9397-08002B2CF9AE}" pid="53" name="ALTRAFUNZIONE">
    <vt:lpwstr>0</vt:lpwstr>
  </property>
  <property fmtid="{D5CDD505-2E9C-101B-9397-08002B2CF9AE}" pid="54" name="ENGINE">
    <vt:lpwstr>0</vt:lpwstr>
  </property>
  <property fmtid="{D5CDD505-2E9C-101B-9397-08002B2CF9AE}" pid="55" name="HEALTH">
    <vt:lpwstr>0</vt:lpwstr>
  </property>
  <property fmtid="{D5CDD505-2E9C-101B-9397-08002B2CF9AE}" pid="56" name="ITS">
    <vt:lpwstr>0</vt:lpwstr>
  </property>
  <property fmtid="{D5CDD505-2E9C-101B-9397-08002B2CF9AE}" pid="57" name="MEC">
    <vt:lpwstr>0</vt:lpwstr>
  </property>
  <property fmtid="{D5CDD505-2E9C-101B-9397-08002B2CF9AE}" pid="58" name="RETAIL">
    <vt:lpwstr>0</vt:lpwstr>
  </property>
  <property fmtid="{D5CDD505-2E9C-101B-9397-08002B2CF9AE}" pid="59" name="TEXTILE">
    <vt:lpwstr>0</vt:lpwstr>
  </property>
  <property fmtid="{D5CDD505-2E9C-101B-9397-08002B2CF9AE}" pid="60" name="WIRES">
    <vt:lpwstr>0</vt:lpwstr>
  </property>
  <property fmtid="{D5CDD505-2E9C-101B-9397-08002B2CF9AE}" pid="61" name="Reparto">
    <vt:lpwstr>0</vt:lpwstr>
  </property>
</Properties>
</file>