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845" r:id="rId5"/>
    <p:sldMasterId id="2147483851" r:id="rId6"/>
    <p:sldMasterId id="2147483857" r:id="rId7"/>
  </p:sldMasterIdLst>
  <p:notesMasterIdLst>
    <p:notesMasterId r:id="rId66"/>
  </p:notesMasterIdLst>
  <p:handoutMasterIdLst>
    <p:handoutMasterId r:id="rId67"/>
  </p:handoutMasterIdLst>
  <p:sldIdLst>
    <p:sldId id="698" r:id="rId8"/>
    <p:sldId id="654" r:id="rId9"/>
    <p:sldId id="700" r:id="rId10"/>
    <p:sldId id="653" r:id="rId11"/>
    <p:sldId id="713" r:id="rId12"/>
    <p:sldId id="656" r:id="rId13"/>
    <p:sldId id="657" r:id="rId14"/>
    <p:sldId id="658" r:id="rId15"/>
    <p:sldId id="714" r:id="rId16"/>
    <p:sldId id="660" r:id="rId17"/>
    <p:sldId id="665" r:id="rId18"/>
    <p:sldId id="673" r:id="rId19"/>
    <p:sldId id="661" r:id="rId20"/>
    <p:sldId id="662" r:id="rId21"/>
    <p:sldId id="664" r:id="rId22"/>
    <p:sldId id="667" r:id="rId23"/>
    <p:sldId id="668" r:id="rId24"/>
    <p:sldId id="669" r:id="rId25"/>
    <p:sldId id="670" r:id="rId26"/>
    <p:sldId id="671" r:id="rId27"/>
    <p:sldId id="672" r:id="rId28"/>
    <p:sldId id="674" r:id="rId29"/>
    <p:sldId id="675" r:id="rId30"/>
    <p:sldId id="676" r:id="rId31"/>
    <p:sldId id="677" r:id="rId32"/>
    <p:sldId id="678" r:id="rId33"/>
    <p:sldId id="679" r:id="rId34"/>
    <p:sldId id="680" r:id="rId35"/>
    <p:sldId id="681" r:id="rId36"/>
    <p:sldId id="682" r:id="rId37"/>
    <p:sldId id="719" r:id="rId38"/>
    <p:sldId id="725" r:id="rId39"/>
    <p:sldId id="684" r:id="rId40"/>
    <p:sldId id="710" r:id="rId41"/>
    <p:sldId id="711" r:id="rId42"/>
    <p:sldId id="716" r:id="rId43"/>
    <p:sldId id="718" r:id="rId44"/>
    <p:sldId id="717" r:id="rId45"/>
    <p:sldId id="703" r:id="rId46"/>
    <p:sldId id="721" r:id="rId47"/>
    <p:sldId id="729" r:id="rId48"/>
    <p:sldId id="728" r:id="rId49"/>
    <p:sldId id="727" r:id="rId50"/>
    <p:sldId id="726" r:id="rId51"/>
    <p:sldId id="722" r:id="rId52"/>
    <p:sldId id="720" r:id="rId53"/>
    <p:sldId id="686" r:id="rId54"/>
    <p:sldId id="685" r:id="rId55"/>
    <p:sldId id="687" r:id="rId56"/>
    <p:sldId id="691" r:id="rId57"/>
    <p:sldId id="689" r:id="rId58"/>
    <p:sldId id="690" r:id="rId59"/>
    <p:sldId id="692" r:id="rId60"/>
    <p:sldId id="693" r:id="rId61"/>
    <p:sldId id="694" r:id="rId62"/>
    <p:sldId id="695" r:id="rId63"/>
    <p:sldId id="688" r:id="rId64"/>
    <p:sldId id="642" r:id="rId65"/>
  </p:sldIdLst>
  <p:sldSz cx="18288000" cy="10287000"/>
  <p:notesSz cx="6858000" cy="1123950"/>
  <p:defaultText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4838" userDrawn="1">
          <p15:clr>
            <a:srgbClr val="A4A3A4"/>
          </p15:clr>
        </p15:guide>
        <p15:guide id="3" orient="horz" pos="4839">
          <p15:clr>
            <a:srgbClr val="A4A3A4"/>
          </p15:clr>
        </p15:guide>
        <p15:guide id="4" pos="7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C91717"/>
    <a:srgbClr val="999A98"/>
    <a:srgbClr val="0E6C45"/>
    <a:srgbClr val="C91617"/>
    <a:srgbClr val="007D57"/>
    <a:srgbClr val="D52B1E"/>
    <a:srgbClr val="46494C"/>
    <a:srgbClr val="E6262B"/>
    <a:srgbClr val="027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47" autoAdjust="0"/>
  </p:normalViewPr>
  <p:slideViewPr>
    <p:cSldViewPr snapToGrid="0">
      <p:cViewPr>
        <p:scale>
          <a:sx n="30" d="100"/>
          <a:sy n="30" d="100"/>
        </p:scale>
        <p:origin x="149" y="845"/>
      </p:cViewPr>
      <p:guideLst>
        <p:guide orient="horz" pos="3226"/>
        <p:guide pos="4838"/>
        <p:guide orient="horz" pos="4839"/>
        <p:guide pos="7257"/>
      </p:guideLst>
    </p:cSldViewPr>
  </p:slideViewPr>
  <p:notesTextViewPr>
    <p:cViewPr>
      <p:scale>
        <a:sx n="1" d="1"/>
        <a:sy n="1" d="1"/>
      </p:scale>
      <p:origin x="0" y="-806"/>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unto Marco" userId="S::mdacunto@invitalia.it::b30e6872-9b8f-4329-84e6-d9b19f1031e6" providerId="AD" clId="Web-{55F1A7D3-FBCB-433F-9DCE-577204605C5C}"/>
    <pc:docChg chg="modSld">
      <pc:chgData name="D'acunto Marco" userId="S::mdacunto@invitalia.it::b30e6872-9b8f-4329-84e6-d9b19f1031e6" providerId="AD" clId="Web-{55F1A7D3-FBCB-433F-9DCE-577204605C5C}" dt="2020-07-07T14:20:06.190" v="2" actId="1076"/>
      <pc:docMkLst>
        <pc:docMk/>
      </pc:docMkLst>
      <pc:sldChg chg="modSp">
        <pc:chgData name="D'acunto Marco" userId="S::mdacunto@invitalia.it::b30e6872-9b8f-4329-84e6-d9b19f1031e6" providerId="AD" clId="Web-{55F1A7D3-FBCB-433F-9DCE-577204605C5C}" dt="2020-07-07T14:20:06.190" v="2" actId="1076"/>
        <pc:sldMkLst>
          <pc:docMk/>
          <pc:sldMk cId="358971009" sldId="710"/>
        </pc:sldMkLst>
        <pc:picChg chg="mod">
          <ac:chgData name="D'acunto Marco" userId="S::mdacunto@invitalia.it::b30e6872-9b8f-4329-84e6-d9b19f1031e6" providerId="AD" clId="Web-{55F1A7D3-FBCB-433F-9DCE-577204605C5C}" dt="2020-07-07T14:20:06.190" v="2" actId="1076"/>
          <ac:picMkLst>
            <pc:docMk/>
            <pc:sldMk cId="358971009" sldId="710"/>
            <ac:picMk id="34" creationId="{00000000-0000-0000-0000-000000000000}"/>
          </ac:picMkLst>
        </pc:picChg>
      </pc:sldChg>
    </pc:docChg>
  </pc:docChgLst>
  <pc:docChgLst>
    <pc:chgData name="Del Nobletto Claudio" userId="S::cdelnobletto@invitalia.it::3f72e321-6722-41d1-9224-243c3fcdeb9c" providerId="AD" clId="Web-{0FE5752A-0759-41CC-A3ED-99A40C2D61B5}"/>
    <pc:docChg chg="modSld">
      <pc:chgData name="Del Nobletto Claudio" userId="S::cdelnobletto@invitalia.it::3f72e321-6722-41d1-9224-243c3fcdeb9c" providerId="AD" clId="Web-{0FE5752A-0759-41CC-A3ED-99A40C2D61B5}" dt="2020-07-07T09:09:35.710" v="1" actId="20577"/>
      <pc:docMkLst>
        <pc:docMk/>
      </pc:docMkLst>
      <pc:sldChg chg="modSp">
        <pc:chgData name="Del Nobletto Claudio" userId="S::cdelnobletto@invitalia.it::3f72e321-6722-41d1-9224-243c3fcdeb9c" providerId="AD" clId="Web-{0FE5752A-0759-41CC-A3ED-99A40C2D61B5}" dt="2020-07-07T09:09:35.710" v="1" actId="20577"/>
        <pc:sldMkLst>
          <pc:docMk/>
          <pc:sldMk cId="1807491827" sldId="683"/>
        </pc:sldMkLst>
        <pc:spChg chg="mod">
          <ac:chgData name="Del Nobletto Claudio" userId="S::cdelnobletto@invitalia.it::3f72e321-6722-41d1-9224-243c3fcdeb9c" providerId="AD" clId="Web-{0FE5752A-0759-41CC-A3ED-99A40C2D61B5}" dt="2020-07-07T09:09:35.710" v="1" actId="20577"/>
          <ac:spMkLst>
            <pc:docMk/>
            <pc:sldMk cId="1807491827" sldId="683"/>
            <ac:spMk id="33" creationId="{00000000-0000-0000-0000-000000000000}"/>
          </ac:spMkLst>
        </pc:spChg>
      </pc:sldChg>
    </pc:docChg>
  </pc:docChgLst>
  <pc:docChgLst>
    <pc:chgData name="Del Nobletto Claudio" userId="S::cdelnobletto@invitalia.it::3f72e321-6722-41d1-9224-243c3fcdeb9c" providerId="AD" clId="Web-{8F3625C6-FD97-4BB9-A467-1EC7E11D34C8}"/>
    <pc:docChg chg="modSld">
      <pc:chgData name="Del Nobletto Claudio" userId="S::cdelnobletto@invitalia.it::3f72e321-6722-41d1-9224-243c3fcdeb9c" providerId="AD" clId="Web-{8F3625C6-FD97-4BB9-A467-1EC7E11D34C8}" dt="2020-07-07T09:16:51.150" v="0" actId="20577"/>
      <pc:docMkLst>
        <pc:docMk/>
      </pc:docMkLst>
      <pc:sldChg chg="modSp">
        <pc:chgData name="Del Nobletto Claudio" userId="S::cdelnobletto@invitalia.it::3f72e321-6722-41d1-9224-243c3fcdeb9c" providerId="AD" clId="Web-{8F3625C6-FD97-4BB9-A467-1EC7E11D34C8}" dt="2020-07-07T09:16:51.150" v="0" actId="20577"/>
        <pc:sldMkLst>
          <pc:docMk/>
          <pc:sldMk cId="2064369166" sldId="717"/>
        </pc:sldMkLst>
        <pc:spChg chg="mod">
          <ac:chgData name="Del Nobletto Claudio" userId="S::cdelnobletto@invitalia.it::3f72e321-6722-41d1-9224-243c3fcdeb9c" providerId="AD" clId="Web-{8F3625C6-FD97-4BB9-A467-1EC7E11D34C8}" dt="2020-07-07T09:16:51.150" v="0" actId="20577"/>
          <ac:spMkLst>
            <pc:docMk/>
            <pc:sldMk cId="2064369166" sldId="717"/>
            <ac:spMk id="32" creationId="{00000000-0000-0000-0000-000000000000}"/>
          </ac:spMkLst>
        </pc:spChg>
      </pc:sldChg>
    </pc:docChg>
  </pc:docChgLst>
  <pc:docChgLst>
    <pc:chgData name="D'acunto Marco" userId="S::mdacunto@invitalia.it::b30e6872-9b8f-4329-84e6-d9b19f1031e6" providerId="AD" clId="Web-{41A6749D-0F90-4A1D-929B-60ECC21CB515}"/>
    <pc:docChg chg="modSld">
      <pc:chgData name="D'acunto Marco" userId="S::mdacunto@invitalia.it::b30e6872-9b8f-4329-84e6-d9b19f1031e6" providerId="AD" clId="Web-{41A6749D-0F90-4A1D-929B-60ECC21CB515}" dt="2020-07-07T09:12:43.483" v="3" actId="20577"/>
      <pc:docMkLst>
        <pc:docMk/>
      </pc:docMkLst>
      <pc:sldChg chg="modSp">
        <pc:chgData name="D'acunto Marco" userId="S::mdacunto@invitalia.it::b30e6872-9b8f-4329-84e6-d9b19f1031e6" providerId="AD" clId="Web-{41A6749D-0F90-4A1D-929B-60ECC21CB515}" dt="2020-07-07T09:12:43.483" v="3" actId="20577"/>
        <pc:sldMkLst>
          <pc:docMk/>
          <pc:sldMk cId="1807491827" sldId="683"/>
        </pc:sldMkLst>
        <pc:spChg chg="mod">
          <ac:chgData name="D'acunto Marco" userId="S::mdacunto@invitalia.it::b30e6872-9b8f-4329-84e6-d9b19f1031e6" providerId="AD" clId="Web-{41A6749D-0F90-4A1D-929B-60ECC21CB515}" dt="2020-07-07T09:12:43.483" v="3" actId="20577"/>
          <ac:spMkLst>
            <pc:docMk/>
            <pc:sldMk cId="1807491827" sldId="683"/>
            <ac:spMk id="27" creationId="{00000000-0000-0000-0000-000000000000}"/>
          </ac:spMkLst>
        </pc:spChg>
      </pc:sldChg>
    </pc:docChg>
  </pc:docChgLst>
  <pc:docChgLst>
    <pc:chgData name="Del Nobletto Claudio" userId="S::cdelnobletto@invitalia.it::3f72e321-6722-41d1-9224-243c3fcdeb9c" providerId="AD" clId="Web-{CAD759BA-9FB1-41AA-AFD8-EDA44D5D9C5C}"/>
    <pc:docChg chg="addSld delSld modSld">
      <pc:chgData name="Del Nobletto Claudio" userId="S::cdelnobletto@invitalia.it::3f72e321-6722-41d1-9224-243c3fcdeb9c" providerId="AD" clId="Web-{CAD759BA-9FB1-41AA-AFD8-EDA44D5D9C5C}" dt="2020-07-07T10:40:17.910" v="187"/>
      <pc:docMkLst>
        <pc:docMk/>
      </pc:docMkLst>
      <pc:sldChg chg="addSp delSp modSp del">
        <pc:chgData name="Del Nobletto Claudio" userId="S::cdelnobletto@invitalia.it::3f72e321-6722-41d1-9224-243c3fcdeb9c" providerId="AD" clId="Web-{CAD759BA-9FB1-41AA-AFD8-EDA44D5D9C5C}" dt="2020-07-07T10:40:17.910" v="187"/>
        <pc:sldMkLst>
          <pc:docMk/>
          <pc:sldMk cId="1807491827" sldId="683"/>
        </pc:sldMkLst>
        <pc:spChg chg="mod">
          <ac:chgData name="Del Nobletto Claudio" userId="S::cdelnobletto@invitalia.it::3f72e321-6722-41d1-9224-243c3fcdeb9c" providerId="AD" clId="Web-{CAD759BA-9FB1-41AA-AFD8-EDA44D5D9C5C}" dt="2020-07-07T10:17:03.876" v="4"/>
          <ac:spMkLst>
            <pc:docMk/>
            <pc:sldMk cId="1807491827" sldId="683"/>
            <ac:spMk id="27" creationId="{00000000-0000-0000-0000-000000000000}"/>
          </ac:spMkLst>
        </pc:spChg>
        <pc:spChg chg="mod">
          <ac:chgData name="Del Nobletto Claudio" userId="S::cdelnobletto@invitalia.it::3f72e321-6722-41d1-9224-243c3fcdeb9c" providerId="AD" clId="Web-{CAD759BA-9FB1-41AA-AFD8-EDA44D5D9C5C}" dt="2020-07-07T10:30:31.462" v="143" actId="20577"/>
          <ac:spMkLst>
            <pc:docMk/>
            <pc:sldMk cId="1807491827" sldId="683"/>
            <ac:spMk id="28" creationId="{00000000-0000-0000-0000-000000000000}"/>
          </ac:spMkLst>
        </pc:spChg>
        <pc:picChg chg="add del mod">
          <ac:chgData name="Del Nobletto Claudio" userId="S::cdelnobletto@invitalia.it::3f72e321-6722-41d1-9224-243c3fcdeb9c" providerId="AD" clId="Web-{CAD759BA-9FB1-41AA-AFD8-EDA44D5D9C5C}" dt="2020-07-07T10:36:38.303" v="155"/>
          <ac:picMkLst>
            <pc:docMk/>
            <pc:sldMk cId="1807491827" sldId="683"/>
            <ac:picMk id="9" creationId="{0C4F5EAC-2A36-4D91-B152-4575970CC0B0}"/>
          </ac:picMkLst>
        </pc:picChg>
        <pc:picChg chg="add del mod">
          <ac:chgData name="Del Nobletto Claudio" userId="S::cdelnobletto@invitalia.it::3f72e321-6722-41d1-9224-243c3fcdeb9c" providerId="AD" clId="Web-{CAD759BA-9FB1-41AA-AFD8-EDA44D5D9C5C}" dt="2020-07-07T10:37:57.911" v="160"/>
          <ac:picMkLst>
            <pc:docMk/>
            <pc:sldMk cId="1807491827" sldId="683"/>
            <ac:picMk id="10" creationId="{668C7FC2-F32A-4D66-AEFA-33825175B1EE}"/>
          </ac:picMkLst>
        </pc:picChg>
      </pc:sldChg>
      <pc:sldChg chg="addSp delSp modSp">
        <pc:chgData name="Del Nobletto Claudio" userId="S::cdelnobletto@invitalia.it::3f72e321-6722-41d1-9224-243c3fcdeb9c" providerId="AD" clId="Web-{CAD759BA-9FB1-41AA-AFD8-EDA44D5D9C5C}" dt="2020-07-07T10:29:59.556" v="140"/>
        <pc:sldMkLst>
          <pc:docMk/>
          <pc:sldMk cId="2064369166" sldId="717"/>
        </pc:sldMkLst>
        <pc:spChg chg="mod">
          <ac:chgData name="Del Nobletto Claudio" userId="S::cdelnobletto@invitalia.it::3f72e321-6722-41d1-9224-243c3fcdeb9c" providerId="AD" clId="Web-{CAD759BA-9FB1-41AA-AFD8-EDA44D5D9C5C}" dt="2020-07-07T10:18:39.156" v="7" actId="20577"/>
          <ac:spMkLst>
            <pc:docMk/>
            <pc:sldMk cId="2064369166" sldId="717"/>
            <ac:spMk id="32" creationId="{00000000-0000-0000-0000-000000000000}"/>
          </ac:spMkLst>
        </pc:spChg>
        <pc:picChg chg="add del mod">
          <ac:chgData name="Del Nobletto Claudio" userId="S::cdelnobletto@invitalia.it::3f72e321-6722-41d1-9224-243c3fcdeb9c" providerId="AD" clId="Web-{CAD759BA-9FB1-41AA-AFD8-EDA44D5D9C5C}" dt="2020-07-07T10:28:46.948" v="134"/>
          <ac:picMkLst>
            <pc:docMk/>
            <pc:sldMk cId="2064369166" sldId="717"/>
            <ac:picMk id="2" creationId="{EC946DEE-2563-4A72-A99C-4F4AFC27E56C}"/>
          </ac:picMkLst>
        </pc:picChg>
        <pc:picChg chg="add mod">
          <ac:chgData name="Del Nobletto Claudio" userId="S::cdelnobletto@invitalia.it::3f72e321-6722-41d1-9224-243c3fcdeb9c" providerId="AD" clId="Web-{CAD759BA-9FB1-41AA-AFD8-EDA44D5D9C5C}" dt="2020-07-07T10:29:54.166" v="139" actId="1076"/>
          <ac:picMkLst>
            <pc:docMk/>
            <pc:sldMk cId="2064369166" sldId="717"/>
            <ac:picMk id="3" creationId="{AF55FCBC-F497-41A6-B77D-1AD06D8C7335}"/>
          </ac:picMkLst>
        </pc:picChg>
        <pc:picChg chg="del">
          <ac:chgData name="Del Nobletto Claudio" userId="S::cdelnobletto@invitalia.it::3f72e321-6722-41d1-9224-243c3fcdeb9c" providerId="AD" clId="Web-{CAD759BA-9FB1-41AA-AFD8-EDA44D5D9C5C}" dt="2020-07-07T10:29:59.556" v="140"/>
          <ac:picMkLst>
            <pc:docMk/>
            <pc:sldMk cId="2064369166" sldId="717"/>
            <ac:picMk id="25" creationId="{00000000-0000-0000-0000-000000000000}"/>
          </ac:picMkLst>
        </pc:picChg>
      </pc:sldChg>
      <pc:sldChg chg="addSp delSp modSp add replId">
        <pc:chgData name="Del Nobletto Claudio" userId="S::cdelnobletto@invitalia.it::3f72e321-6722-41d1-9224-243c3fcdeb9c" providerId="AD" clId="Web-{CAD759BA-9FB1-41AA-AFD8-EDA44D5D9C5C}" dt="2020-07-07T10:28:19.260" v="128"/>
        <pc:sldMkLst>
          <pc:docMk/>
          <pc:sldMk cId="269698408" sldId="718"/>
        </pc:sldMkLst>
        <pc:spChg chg="add del mod">
          <ac:chgData name="Del Nobletto Claudio" userId="S::cdelnobletto@invitalia.it::3f72e321-6722-41d1-9224-243c3fcdeb9c" providerId="AD" clId="Web-{CAD759BA-9FB1-41AA-AFD8-EDA44D5D9C5C}" dt="2020-07-07T10:21:32.749" v="33"/>
          <ac:spMkLst>
            <pc:docMk/>
            <pc:sldMk cId="269698408" sldId="718"/>
            <ac:spMk id="3" creationId="{4A0219FC-49FA-47BC-9E83-1741658E4E03}"/>
          </ac:spMkLst>
        </pc:spChg>
        <pc:spChg chg="mod">
          <ac:chgData name="Del Nobletto Claudio" userId="S::cdelnobletto@invitalia.it::3f72e321-6722-41d1-9224-243c3fcdeb9c" providerId="AD" clId="Web-{CAD759BA-9FB1-41AA-AFD8-EDA44D5D9C5C}" dt="2020-07-07T10:26:07.137" v="90" actId="20577"/>
          <ac:spMkLst>
            <pc:docMk/>
            <pc:sldMk cId="269698408" sldId="718"/>
            <ac:spMk id="24" creationId="{00000000-0000-0000-0000-000000000000}"/>
          </ac:spMkLst>
        </pc:spChg>
        <pc:spChg chg="mod">
          <ac:chgData name="Del Nobletto Claudio" userId="S::cdelnobletto@invitalia.it::3f72e321-6722-41d1-9224-243c3fcdeb9c" providerId="AD" clId="Web-{CAD759BA-9FB1-41AA-AFD8-EDA44D5D9C5C}" dt="2020-07-07T10:27:26.948" v="124" actId="20577"/>
          <ac:spMkLst>
            <pc:docMk/>
            <pc:sldMk cId="269698408" sldId="718"/>
            <ac:spMk id="26" creationId="{00000000-0000-0000-0000-000000000000}"/>
          </ac:spMkLst>
        </pc:spChg>
        <pc:spChg chg="mod">
          <ac:chgData name="Del Nobletto Claudio" userId="S::cdelnobletto@invitalia.it::3f72e321-6722-41d1-9224-243c3fcdeb9c" providerId="AD" clId="Web-{CAD759BA-9FB1-41AA-AFD8-EDA44D5D9C5C}" dt="2020-07-07T10:18:50.656" v="14" actId="20577"/>
          <ac:spMkLst>
            <pc:docMk/>
            <pc:sldMk cId="269698408" sldId="718"/>
            <ac:spMk id="32" creationId="{00000000-0000-0000-0000-000000000000}"/>
          </ac:spMkLst>
        </pc:spChg>
        <pc:picChg chg="add mod">
          <ac:chgData name="Del Nobletto Claudio" userId="S::cdelnobletto@invitalia.it::3f72e321-6722-41d1-9224-243c3fcdeb9c" providerId="AD" clId="Web-{CAD759BA-9FB1-41AA-AFD8-EDA44D5D9C5C}" dt="2020-07-07T10:20:14.796" v="26" actId="1076"/>
          <ac:picMkLst>
            <pc:docMk/>
            <pc:sldMk cId="269698408" sldId="718"/>
            <ac:picMk id="2" creationId="{E3B28244-4449-4E45-ADE6-835886ADB95E}"/>
          </ac:picMkLst>
        </pc:picChg>
        <pc:picChg chg="add del mod">
          <ac:chgData name="Del Nobletto Claudio" userId="S::cdelnobletto@invitalia.it::3f72e321-6722-41d1-9224-243c3fcdeb9c" providerId="AD" clId="Web-{CAD759BA-9FB1-41AA-AFD8-EDA44D5D9C5C}" dt="2020-07-07T10:28:19.260" v="128"/>
          <ac:picMkLst>
            <pc:docMk/>
            <pc:sldMk cId="269698408" sldId="718"/>
            <ac:picMk id="4" creationId="{8E6B7917-C06F-4450-BC0D-4EC323568393}"/>
          </ac:picMkLst>
        </pc:picChg>
        <pc:picChg chg="del">
          <ac:chgData name="Del Nobletto Claudio" userId="S::cdelnobletto@invitalia.it::3f72e321-6722-41d1-9224-243c3fcdeb9c" providerId="AD" clId="Web-{CAD759BA-9FB1-41AA-AFD8-EDA44D5D9C5C}" dt="2020-07-07T10:20:11.218" v="25"/>
          <ac:picMkLst>
            <pc:docMk/>
            <pc:sldMk cId="269698408" sldId="718"/>
            <ac:picMk id="25" creationId="{00000000-0000-0000-0000-000000000000}"/>
          </ac:picMkLst>
        </pc:picChg>
      </pc:sldChg>
      <pc:sldChg chg="addSp delSp modSp add replId">
        <pc:chgData name="Del Nobletto Claudio" userId="S::cdelnobletto@invitalia.it::3f72e321-6722-41d1-9224-243c3fcdeb9c" providerId="AD" clId="Web-{CAD759BA-9FB1-41AA-AFD8-EDA44D5D9C5C}" dt="2020-07-07T10:40:12.598" v="186" actId="20577"/>
        <pc:sldMkLst>
          <pc:docMk/>
          <pc:sldMk cId="3994654651" sldId="719"/>
        </pc:sldMkLst>
        <pc:spChg chg="mod">
          <ac:chgData name="Del Nobletto Claudio" userId="S::cdelnobletto@invitalia.it::3f72e321-6722-41d1-9224-243c3fcdeb9c" providerId="AD" clId="Web-{CAD759BA-9FB1-41AA-AFD8-EDA44D5D9C5C}" dt="2020-07-07T10:40:12.598" v="186" actId="20577"/>
          <ac:spMkLst>
            <pc:docMk/>
            <pc:sldMk cId="3994654651" sldId="719"/>
            <ac:spMk id="28" creationId="{00000000-0000-0000-0000-000000000000}"/>
          </ac:spMkLst>
        </pc:spChg>
        <pc:picChg chg="add del ord">
          <ac:chgData name="Del Nobletto Claudio" userId="S::cdelnobletto@invitalia.it::3f72e321-6722-41d1-9224-243c3fcdeb9c" providerId="AD" clId="Web-{CAD759BA-9FB1-41AA-AFD8-EDA44D5D9C5C}" dt="2020-07-07T10:39:25.551" v="173"/>
          <ac:picMkLst>
            <pc:docMk/>
            <pc:sldMk cId="3994654651" sldId="719"/>
            <ac:picMk id="3" creationId="{00000000-0000-0000-0000-000000000000}"/>
          </ac:picMkLst>
        </pc:picChg>
        <pc:picChg chg="add mod ord">
          <ac:chgData name="Del Nobletto Claudio" userId="S::cdelnobletto@invitalia.it::3f72e321-6722-41d1-9224-243c3fcdeb9c" providerId="AD" clId="Web-{CAD759BA-9FB1-41AA-AFD8-EDA44D5D9C5C}" dt="2020-07-07T10:39:23.536" v="172" actId="1076"/>
          <ac:picMkLst>
            <pc:docMk/>
            <pc:sldMk cId="3994654651" sldId="719"/>
            <ac:picMk id="9" creationId="{E94D4311-4978-49C2-BCB9-5AFD82145168}"/>
          </ac:picMkLst>
        </pc:picChg>
        <pc:picChg chg="del mod">
          <ac:chgData name="Del Nobletto Claudio" userId="S::cdelnobletto@invitalia.it::3f72e321-6722-41d1-9224-243c3fcdeb9c" providerId="AD" clId="Web-{CAD759BA-9FB1-41AA-AFD8-EDA44D5D9C5C}" dt="2020-07-07T10:38:40.458" v="163"/>
          <ac:picMkLst>
            <pc:docMk/>
            <pc:sldMk cId="3994654651" sldId="719"/>
            <ac:picMk id="10" creationId="{668C7FC2-F32A-4D66-AEFA-33825175B1EE}"/>
          </ac:picMkLst>
        </pc:picChg>
      </pc:sldChg>
    </pc:docChg>
  </pc:docChgLst>
  <pc:docChgLst>
    <pc:chgData name="D'acunto Marco" userId="S::mdacunto@invitalia.it::b30e6872-9b8f-4329-84e6-d9b19f1031e6" providerId="AD" clId="Web-{0EF9CB63-EEA0-4A5C-822D-9CE27750DAE6}"/>
    <pc:docChg chg="modSld sldOrd">
      <pc:chgData name="D'acunto Marco" userId="S::mdacunto@invitalia.it::b30e6872-9b8f-4329-84e6-d9b19f1031e6" providerId="AD" clId="Web-{0EF9CB63-EEA0-4A5C-822D-9CE27750DAE6}" dt="2020-07-07T14:12:08.451" v="430" actId="20577"/>
      <pc:docMkLst>
        <pc:docMk/>
      </pc:docMkLst>
      <pc:sldChg chg="modSp">
        <pc:chgData name="D'acunto Marco" userId="S::mdacunto@invitalia.it::b30e6872-9b8f-4329-84e6-d9b19f1031e6" providerId="AD" clId="Web-{0EF9CB63-EEA0-4A5C-822D-9CE27750DAE6}" dt="2020-07-07T14:03:57.455" v="359" actId="20577"/>
        <pc:sldMkLst>
          <pc:docMk/>
          <pc:sldMk cId="4293796638" sldId="684"/>
        </pc:sldMkLst>
        <pc:spChg chg="mod">
          <ac:chgData name="D'acunto Marco" userId="S::mdacunto@invitalia.it::b30e6872-9b8f-4329-84e6-d9b19f1031e6" providerId="AD" clId="Web-{0EF9CB63-EEA0-4A5C-822D-9CE27750DAE6}" dt="2020-07-07T14:03:57.455" v="359" actId="20577"/>
          <ac:spMkLst>
            <pc:docMk/>
            <pc:sldMk cId="4293796638" sldId="684"/>
            <ac:spMk id="23" creationId="{00000000-0000-0000-0000-000000000000}"/>
          </ac:spMkLst>
        </pc:spChg>
        <pc:spChg chg="mod">
          <ac:chgData name="D'acunto Marco" userId="S::mdacunto@invitalia.it::b30e6872-9b8f-4329-84e6-d9b19f1031e6" providerId="AD" clId="Web-{0EF9CB63-EEA0-4A5C-822D-9CE27750DAE6}" dt="2020-07-07T14:02:46.596" v="349" actId="20577"/>
          <ac:spMkLst>
            <pc:docMk/>
            <pc:sldMk cId="4293796638" sldId="684"/>
            <ac:spMk id="86" creationId="{00000000-0000-0000-0000-000000000000}"/>
          </ac:spMkLst>
        </pc:spChg>
      </pc:sldChg>
      <pc:sldChg chg="modSp">
        <pc:chgData name="D'acunto Marco" userId="S::mdacunto@invitalia.it::b30e6872-9b8f-4329-84e6-d9b19f1031e6" providerId="AD" clId="Web-{0EF9CB63-EEA0-4A5C-822D-9CE27750DAE6}" dt="2020-07-07T13:50:07.258" v="5" actId="1076"/>
        <pc:sldMkLst>
          <pc:docMk/>
          <pc:sldMk cId="697489581" sldId="686"/>
        </pc:sldMkLst>
        <pc:spChg chg="mod">
          <ac:chgData name="D'acunto Marco" userId="S::mdacunto@invitalia.it::b30e6872-9b8f-4329-84e6-d9b19f1031e6" providerId="AD" clId="Web-{0EF9CB63-EEA0-4A5C-822D-9CE27750DAE6}" dt="2020-07-07T13:50:07.258" v="5" actId="1076"/>
          <ac:spMkLst>
            <pc:docMk/>
            <pc:sldMk cId="697489581" sldId="686"/>
            <ac:spMk id="17" creationId="{00000000-0000-0000-0000-000000000000}"/>
          </ac:spMkLst>
        </pc:spChg>
      </pc:sldChg>
      <pc:sldChg chg="modSp">
        <pc:chgData name="D'acunto Marco" userId="S::mdacunto@invitalia.it::b30e6872-9b8f-4329-84e6-d9b19f1031e6" providerId="AD" clId="Web-{0EF9CB63-EEA0-4A5C-822D-9CE27750DAE6}" dt="2020-07-07T14:05:14.173" v="388" actId="20577"/>
        <pc:sldMkLst>
          <pc:docMk/>
          <pc:sldMk cId="358971009" sldId="710"/>
        </pc:sldMkLst>
        <pc:spChg chg="mod">
          <ac:chgData name="D'acunto Marco" userId="S::mdacunto@invitalia.it::b30e6872-9b8f-4329-84e6-d9b19f1031e6" providerId="AD" clId="Web-{0EF9CB63-EEA0-4A5C-822D-9CE27750DAE6}" dt="2020-07-07T14:04:54.439" v="361" actId="20577"/>
          <ac:spMkLst>
            <pc:docMk/>
            <pc:sldMk cId="358971009" sldId="710"/>
            <ac:spMk id="24" creationId="{00000000-0000-0000-0000-000000000000}"/>
          </ac:spMkLst>
        </pc:spChg>
        <pc:spChg chg="mod">
          <ac:chgData name="D'acunto Marco" userId="S::mdacunto@invitalia.it::b30e6872-9b8f-4329-84e6-d9b19f1031e6" providerId="AD" clId="Web-{0EF9CB63-EEA0-4A5C-822D-9CE27750DAE6}" dt="2020-07-07T14:05:14.173" v="388" actId="20577"/>
          <ac:spMkLst>
            <pc:docMk/>
            <pc:sldMk cId="358971009" sldId="710"/>
            <ac:spMk id="39" creationId="{00000000-0000-0000-0000-000000000000}"/>
          </ac:spMkLst>
        </pc:spChg>
      </pc:sldChg>
      <pc:sldChg chg="modSp">
        <pc:chgData name="D'acunto Marco" userId="S::mdacunto@invitalia.it::b30e6872-9b8f-4329-84e6-d9b19f1031e6" providerId="AD" clId="Web-{0EF9CB63-EEA0-4A5C-822D-9CE27750DAE6}" dt="2020-07-07T14:12:08.451" v="430" actId="20577"/>
        <pc:sldMkLst>
          <pc:docMk/>
          <pc:sldMk cId="538837590" sldId="716"/>
        </pc:sldMkLst>
        <pc:spChg chg="mod">
          <ac:chgData name="D'acunto Marco" userId="S::mdacunto@invitalia.it::b30e6872-9b8f-4329-84e6-d9b19f1031e6" providerId="AD" clId="Web-{0EF9CB63-EEA0-4A5C-822D-9CE27750DAE6}" dt="2020-07-07T14:12:08.451" v="430" actId="20577"/>
          <ac:spMkLst>
            <pc:docMk/>
            <pc:sldMk cId="538837590" sldId="716"/>
            <ac:spMk id="24" creationId="{00000000-0000-0000-0000-000000000000}"/>
          </ac:spMkLst>
        </pc:spChg>
      </pc:sldChg>
      <pc:sldChg chg="ord">
        <pc:chgData name="D'acunto Marco" userId="S::mdacunto@invitalia.it::b30e6872-9b8f-4329-84e6-d9b19f1031e6" providerId="AD" clId="Web-{0EF9CB63-EEA0-4A5C-822D-9CE27750DAE6}" dt="2020-07-07T13:49:16.587" v="0"/>
        <pc:sldMkLst>
          <pc:docMk/>
          <pc:sldMk cId="269698408" sldId="718"/>
        </pc:sldMkLst>
      </pc:sldChg>
      <pc:sldChg chg="modSp">
        <pc:chgData name="D'acunto Marco" userId="S::mdacunto@invitalia.it::b30e6872-9b8f-4329-84e6-d9b19f1031e6" providerId="AD" clId="Web-{0EF9CB63-EEA0-4A5C-822D-9CE27750DAE6}" dt="2020-07-07T14:01:12.159" v="253" actId="20577"/>
        <pc:sldMkLst>
          <pc:docMk/>
          <pc:sldMk cId="3994654651" sldId="719"/>
        </pc:sldMkLst>
        <pc:spChg chg="mod">
          <ac:chgData name="D'acunto Marco" userId="S::mdacunto@invitalia.it::b30e6872-9b8f-4329-84e6-d9b19f1031e6" providerId="AD" clId="Web-{0EF9CB63-EEA0-4A5C-822D-9CE27750DAE6}" dt="2020-07-07T14:01:12.159" v="253" actId="20577"/>
          <ac:spMkLst>
            <pc:docMk/>
            <pc:sldMk cId="3994654651" sldId="719"/>
            <ac:spMk id="27" creationId="{00000000-0000-0000-0000-000000000000}"/>
          </ac:spMkLst>
        </pc:spChg>
        <pc:spChg chg="mod">
          <ac:chgData name="D'acunto Marco" userId="S::mdacunto@invitalia.it::b30e6872-9b8f-4329-84e6-d9b19f1031e6" providerId="AD" clId="Web-{0EF9CB63-EEA0-4A5C-822D-9CE27750DAE6}" dt="2020-07-07T13:58:24.926" v="129" actId="20577"/>
          <ac:spMkLst>
            <pc:docMk/>
            <pc:sldMk cId="3994654651" sldId="719"/>
            <ac:spMk id="62" creationId="{00000000-0000-0000-0000-000000000000}"/>
          </ac:spMkLst>
        </pc:spChg>
        <pc:spChg chg="mod">
          <ac:chgData name="D'acunto Marco" userId="S::mdacunto@invitalia.it::b30e6872-9b8f-4329-84e6-d9b19f1031e6" providerId="AD" clId="Web-{0EF9CB63-EEA0-4A5C-822D-9CE27750DAE6}" dt="2020-07-07T13:59:20.473" v="196" actId="20577"/>
          <ac:spMkLst>
            <pc:docMk/>
            <pc:sldMk cId="3994654651" sldId="719"/>
            <ac:spMk id="63" creationId="{00000000-0000-0000-0000-000000000000}"/>
          </ac:spMkLst>
        </pc:spChg>
        <pc:grpChg chg="mod">
          <ac:chgData name="D'acunto Marco" userId="S::mdacunto@invitalia.it::b30e6872-9b8f-4329-84e6-d9b19f1031e6" providerId="AD" clId="Web-{0EF9CB63-EEA0-4A5C-822D-9CE27750DAE6}" dt="2020-07-07T13:53:49.116" v="8" actId="14100"/>
          <ac:grpSpMkLst>
            <pc:docMk/>
            <pc:sldMk cId="3994654651" sldId="719"/>
            <ac:grpSpMk id="6" creationId="{00000000-0000-0000-0000-00000000000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Foglio1!$F$1</c:f>
              <c:strCache>
                <c:ptCount val="1"/>
                <c:pt idx="0">
                  <c:v>Devices &amp; systems</c:v>
                </c:pt>
              </c:strCache>
            </c:strRef>
          </c:tx>
          <c:spPr>
            <a:solidFill>
              <a:schemeClr val="tx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2018</c:v>
                </c:pt>
                <c:pt idx="1">
                  <c:v>2019</c:v>
                </c:pt>
                <c:pt idx="2">
                  <c:v>2020E</c:v>
                </c:pt>
              </c:strCache>
            </c:strRef>
          </c:cat>
          <c:val>
            <c:numRef>
              <c:f>Foglio1!$F$2:$F$4</c:f>
              <c:numCache>
                <c:formatCode>General</c:formatCode>
                <c:ptCount val="3"/>
                <c:pt idx="0">
                  <c:v>18807</c:v>
                </c:pt>
                <c:pt idx="1">
                  <c:v>19125</c:v>
                </c:pt>
                <c:pt idx="2">
                  <c:v>18461</c:v>
                </c:pt>
              </c:numCache>
            </c:numRef>
          </c:val>
          <c:extLst>
            <c:ext xmlns:c16="http://schemas.microsoft.com/office/drawing/2014/chart" uri="{C3380CC4-5D6E-409C-BE32-E72D297353CC}">
              <c16:uniqueId val="{00000004-FD76-48BE-B036-C96E891916B8}"/>
            </c:ext>
          </c:extLst>
        </c:ser>
        <c:ser>
          <c:idx val="3"/>
          <c:order val="1"/>
          <c:tx>
            <c:strRef>
              <c:f>Foglio1!$E$1</c:f>
              <c:strCache>
                <c:ptCount val="1"/>
                <c:pt idx="0">
                  <c:v>ICT software &amp; solutions</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2018</c:v>
                </c:pt>
                <c:pt idx="1">
                  <c:v>2019</c:v>
                </c:pt>
                <c:pt idx="2">
                  <c:v>2020E</c:v>
                </c:pt>
              </c:strCache>
            </c:strRef>
          </c:cat>
          <c:val>
            <c:numRef>
              <c:f>Foglio1!$E$2:$E$4</c:f>
              <c:numCache>
                <c:formatCode>General</c:formatCode>
                <c:ptCount val="3"/>
                <c:pt idx="0">
                  <c:v>7136</c:v>
                </c:pt>
                <c:pt idx="1">
                  <c:v>7694</c:v>
                </c:pt>
                <c:pt idx="2">
                  <c:v>7613</c:v>
                </c:pt>
              </c:numCache>
            </c:numRef>
          </c:val>
          <c:extLst>
            <c:ext xmlns:c16="http://schemas.microsoft.com/office/drawing/2014/chart" uri="{C3380CC4-5D6E-409C-BE32-E72D297353CC}">
              <c16:uniqueId val="{00000003-FD76-48BE-B036-C96E891916B8}"/>
            </c:ext>
          </c:extLst>
        </c:ser>
        <c:ser>
          <c:idx val="2"/>
          <c:order val="2"/>
          <c:tx>
            <c:strRef>
              <c:f>Foglio1!$D$1</c:f>
              <c:strCache>
                <c:ptCount val="1"/>
                <c:pt idx="0">
                  <c:v>ICT services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2018</c:v>
                </c:pt>
                <c:pt idx="1">
                  <c:v>2019</c:v>
                </c:pt>
                <c:pt idx="2">
                  <c:v>2020E</c:v>
                </c:pt>
              </c:strCache>
            </c:strRef>
          </c:cat>
          <c:val>
            <c:numRef>
              <c:f>Foglio1!$D$2:$D$4</c:f>
              <c:numCache>
                <c:formatCode>General</c:formatCode>
                <c:ptCount val="3"/>
                <c:pt idx="0">
                  <c:v>11623</c:v>
                </c:pt>
                <c:pt idx="1">
                  <c:v>12302</c:v>
                </c:pt>
                <c:pt idx="2">
                  <c:v>11851</c:v>
                </c:pt>
              </c:numCache>
            </c:numRef>
          </c:val>
          <c:extLst>
            <c:ext xmlns:c16="http://schemas.microsoft.com/office/drawing/2014/chart" uri="{C3380CC4-5D6E-409C-BE32-E72D297353CC}">
              <c16:uniqueId val="{00000002-FD76-48BE-B036-C96E891916B8}"/>
            </c:ext>
          </c:extLst>
        </c:ser>
        <c:ser>
          <c:idx val="1"/>
          <c:order val="3"/>
          <c:tx>
            <c:strRef>
              <c:f>Foglio1!$C$1</c:f>
              <c:strCache>
                <c:ptCount val="1"/>
                <c:pt idx="0">
                  <c:v>Network services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2018</c:v>
                </c:pt>
                <c:pt idx="1">
                  <c:v>2019</c:v>
                </c:pt>
                <c:pt idx="2">
                  <c:v>2020E</c:v>
                </c:pt>
              </c:strCache>
            </c:strRef>
          </c:cat>
          <c:val>
            <c:numRef>
              <c:f>Foglio1!$C$2:$C$4</c:f>
              <c:numCache>
                <c:formatCode>General</c:formatCode>
                <c:ptCount val="3"/>
                <c:pt idx="0">
                  <c:v>21752</c:v>
                </c:pt>
                <c:pt idx="1">
                  <c:v>20718</c:v>
                </c:pt>
                <c:pt idx="2">
                  <c:v>19907</c:v>
                </c:pt>
              </c:numCache>
            </c:numRef>
          </c:val>
          <c:extLst>
            <c:ext xmlns:c16="http://schemas.microsoft.com/office/drawing/2014/chart" uri="{C3380CC4-5D6E-409C-BE32-E72D297353CC}">
              <c16:uniqueId val="{00000001-FD76-48BE-B036-C96E891916B8}"/>
            </c:ext>
          </c:extLst>
        </c:ser>
        <c:ser>
          <c:idx val="0"/>
          <c:order val="4"/>
          <c:tx>
            <c:strRef>
              <c:f>Foglio1!$B$1</c:f>
              <c:strCache>
                <c:ptCount val="1"/>
                <c:pt idx="0">
                  <c:v>Digital contents and ads</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2018</c:v>
                </c:pt>
                <c:pt idx="1">
                  <c:v>2019</c:v>
                </c:pt>
                <c:pt idx="2">
                  <c:v>2020E</c:v>
                </c:pt>
              </c:strCache>
            </c:strRef>
          </c:cat>
          <c:val>
            <c:numRef>
              <c:f>Foglio1!$B$2:$B$4</c:f>
              <c:numCache>
                <c:formatCode>General</c:formatCode>
                <c:ptCount val="3"/>
                <c:pt idx="0">
                  <c:v>11156</c:v>
                </c:pt>
                <c:pt idx="1">
                  <c:v>12093</c:v>
                </c:pt>
                <c:pt idx="2">
                  <c:v>11906</c:v>
                </c:pt>
              </c:numCache>
            </c:numRef>
          </c:val>
          <c:extLst>
            <c:ext xmlns:c16="http://schemas.microsoft.com/office/drawing/2014/chart" uri="{C3380CC4-5D6E-409C-BE32-E72D297353CC}">
              <c16:uniqueId val="{00000000-FD76-48BE-B036-C96E891916B8}"/>
            </c:ext>
          </c:extLst>
        </c:ser>
        <c:dLbls>
          <c:dLblPos val="inBase"/>
          <c:showLegendKey val="0"/>
          <c:showVal val="1"/>
          <c:showCatName val="0"/>
          <c:showSerName val="0"/>
          <c:showPercent val="0"/>
          <c:showBubbleSize val="0"/>
        </c:dLbls>
        <c:gapWidth val="150"/>
        <c:overlap val="100"/>
        <c:axId val="406283440"/>
        <c:axId val="406274912"/>
      </c:barChart>
      <c:catAx>
        <c:axId val="4062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406274912"/>
        <c:crosses val="autoZero"/>
        <c:auto val="1"/>
        <c:lblAlgn val="ctr"/>
        <c:lblOffset val="100"/>
        <c:noMultiLvlLbl val="0"/>
      </c:catAx>
      <c:valAx>
        <c:axId val="406274912"/>
        <c:scaling>
          <c:orientation val="minMax"/>
          <c:max val="80000"/>
        </c:scaling>
        <c:delete val="1"/>
        <c:axPos val="l"/>
        <c:numFmt formatCode="General" sourceLinked="1"/>
        <c:majorTickMark val="out"/>
        <c:minorTickMark val="none"/>
        <c:tickLblPos val="nextTo"/>
        <c:crossAx val="406283440"/>
        <c:crosses val="autoZero"/>
        <c:crossBetween val="between"/>
      </c:valAx>
      <c:spPr>
        <a:noFill/>
        <a:ln>
          <a:noFill/>
        </a:ln>
        <a:effectLst/>
      </c:spPr>
    </c:plotArea>
    <c:legend>
      <c:legendPos val="b"/>
      <c:layout>
        <c:manualLayout>
          <c:xMode val="edge"/>
          <c:yMode val="edge"/>
          <c:x val="1.1752433936022252E-2"/>
          <c:y val="0.93789673695305686"/>
          <c:w val="0.97649513212795547"/>
          <c:h val="4.95555525183436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0"/>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1-B8BC-469B-9781-2A73F378A83D}"/>
              </c:ext>
            </c:extLst>
          </c:dPt>
          <c:dPt>
            <c:idx val="10"/>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3-B8BC-469B-9781-2A73F378A83D}"/>
              </c:ext>
            </c:extLst>
          </c:dPt>
          <c:dPt>
            <c:idx val="12"/>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4-511E-4709-8DD0-C28E406474BF}"/>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Foglio1!$A$2:$A$15</c:f>
              <c:strCache>
                <c:ptCount val="14"/>
                <c:pt idx="0">
                  <c:v>CH</c:v>
                </c:pt>
                <c:pt idx="1">
                  <c:v>DE</c:v>
                </c:pt>
                <c:pt idx="2">
                  <c:v>LU</c:v>
                </c:pt>
                <c:pt idx="3">
                  <c:v>SE</c:v>
                </c:pt>
                <c:pt idx="4">
                  <c:v>BE</c:v>
                </c:pt>
                <c:pt idx="5">
                  <c:v>FR</c:v>
                </c:pt>
                <c:pt idx="6">
                  <c:v>DE</c:v>
                </c:pt>
                <c:pt idx="7">
                  <c:v>AT</c:v>
                </c:pt>
                <c:pt idx="8">
                  <c:v>IE</c:v>
                </c:pt>
                <c:pt idx="9">
                  <c:v>FI</c:v>
                </c:pt>
                <c:pt idx="10">
                  <c:v>NL</c:v>
                </c:pt>
                <c:pt idx="11">
                  <c:v>GB</c:v>
                </c:pt>
                <c:pt idx="12">
                  <c:v>IT</c:v>
                </c:pt>
                <c:pt idx="13">
                  <c:v>ES</c:v>
                </c:pt>
              </c:strCache>
            </c:strRef>
          </c:cat>
          <c:val>
            <c:numRef>
              <c:f>Foglio1!$B$2:$B$15</c:f>
              <c:numCache>
                <c:formatCode>General</c:formatCode>
                <c:ptCount val="14"/>
                <c:pt idx="0">
                  <c:v>72.900000000000006</c:v>
                </c:pt>
                <c:pt idx="1">
                  <c:v>55</c:v>
                </c:pt>
                <c:pt idx="2">
                  <c:v>53.8</c:v>
                </c:pt>
                <c:pt idx="3">
                  <c:v>51.8</c:v>
                </c:pt>
                <c:pt idx="4">
                  <c:v>50.3</c:v>
                </c:pt>
                <c:pt idx="5">
                  <c:v>48.7</c:v>
                </c:pt>
                <c:pt idx="6">
                  <c:v>48.2</c:v>
                </c:pt>
                <c:pt idx="7">
                  <c:v>48</c:v>
                </c:pt>
                <c:pt idx="8">
                  <c:v>48</c:v>
                </c:pt>
                <c:pt idx="9">
                  <c:v>44.5</c:v>
                </c:pt>
                <c:pt idx="10">
                  <c:v>44.4</c:v>
                </c:pt>
                <c:pt idx="11">
                  <c:v>36.4</c:v>
                </c:pt>
                <c:pt idx="12">
                  <c:v>34.6</c:v>
                </c:pt>
                <c:pt idx="13">
                  <c:v>28</c:v>
                </c:pt>
              </c:numCache>
            </c:numRef>
          </c:val>
          <c:extLst>
            <c:ext xmlns:c16="http://schemas.microsoft.com/office/drawing/2014/chart" uri="{C3380CC4-5D6E-409C-BE32-E72D297353CC}">
              <c16:uniqueId val="{00000004-B8BC-469B-9781-2A73F378A83D}"/>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accent5">
                <a:lumMod val="20000"/>
                <a:lumOff val="80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tickLblSkip val="1"/>
        <c:noMultiLvlLbl val="0"/>
      </c:catAx>
      <c:valAx>
        <c:axId val="530628616"/>
        <c:scaling>
          <c:orientation val="minMax"/>
          <c:max val="75"/>
          <c:min val="0"/>
        </c:scaling>
        <c:delete val="1"/>
        <c:axPos val="l"/>
        <c:numFmt formatCode="General" sourceLinked="1"/>
        <c:majorTickMark val="out"/>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Foglio1!$B$1</c:f>
              <c:strCache>
                <c:ptCount val="1"/>
                <c:pt idx="0">
                  <c:v>IT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5-FF6B-4BF4-AF8A-FC1777C84761}"/>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6-FF6B-4BF4-AF8A-FC1777C84761}"/>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7-FF6B-4BF4-AF8A-FC1777C847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FF6B-4BF4-AF8A-FC1777C84761}"/>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4-FF6B-4BF4-AF8A-FC1777C84761}"/>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FF6B-4BF4-AF8A-FC1777C84761}"/>
              </c:ext>
            </c:extLst>
          </c:dPt>
          <c:dPt>
            <c:idx val="6"/>
            <c:bubble3D val="0"/>
            <c:explosion val="5"/>
            <c:spPr>
              <a:solidFill>
                <a:schemeClr val="accent5">
                  <a:lumMod val="75000"/>
                </a:schemeClr>
              </a:solidFill>
              <a:ln w="19050">
                <a:solidFill>
                  <a:schemeClr val="lt1"/>
                </a:solidFill>
              </a:ln>
              <a:effectLst/>
            </c:spPr>
            <c:extLst>
              <c:ext xmlns:c16="http://schemas.microsoft.com/office/drawing/2014/chart" uri="{C3380CC4-5D6E-409C-BE32-E72D297353CC}">
                <c16:uniqueId val="{00000002-FF6B-4BF4-AF8A-FC1777C84761}"/>
              </c:ext>
            </c:extLst>
          </c:dPt>
          <c:dPt>
            <c:idx val="7"/>
            <c:bubble3D val="0"/>
            <c:explosion val="5"/>
            <c:spPr>
              <a:solidFill>
                <a:schemeClr val="accent5">
                  <a:lumMod val="50000"/>
                </a:schemeClr>
              </a:solidFill>
              <a:ln w="19050">
                <a:solidFill>
                  <a:schemeClr val="lt1"/>
                </a:solidFill>
              </a:ln>
              <a:effectLst/>
            </c:spPr>
            <c:extLst>
              <c:ext xmlns:c16="http://schemas.microsoft.com/office/drawing/2014/chart" uri="{C3380CC4-5D6E-409C-BE32-E72D297353CC}">
                <c16:uniqueId val="{00000000-9693-49FE-BB3E-D04138574E7F}"/>
              </c:ext>
            </c:extLst>
          </c:dPt>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6B-4BF4-AF8A-FC1777C84761}"/>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6B-4BF4-AF8A-FC1777C84761}"/>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6B-4BF4-AF8A-FC1777C84761}"/>
                </c:ext>
              </c:extLst>
            </c:dLbl>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Foglio1!$A$2:$A$8</c:f>
              <c:strCache>
                <c:ptCount val="7"/>
                <c:pt idx="0">
                  <c:v>ES</c:v>
                </c:pt>
                <c:pt idx="1">
                  <c:v>NL</c:v>
                </c:pt>
                <c:pt idx="2">
                  <c:v>FR</c:v>
                </c:pt>
                <c:pt idx="3">
                  <c:v>DE</c:v>
                </c:pt>
                <c:pt idx="4">
                  <c:v>IT-61</c:v>
                </c:pt>
                <c:pt idx="5">
                  <c:v>IT-63</c:v>
                </c:pt>
                <c:pt idx="6">
                  <c:v>IT-62</c:v>
                </c:pt>
              </c:strCache>
            </c:strRef>
          </c:cat>
          <c:val>
            <c:numRef>
              <c:f>Foglio1!$B$2:$B$8</c:f>
              <c:numCache>
                <c:formatCode>General</c:formatCode>
                <c:ptCount val="7"/>
                <c:pt idx="0">
                  <c:v>50959</c:v>
                </c:pt>
                <c:pt idx="1">
                  <c:v>73201</c:v>
                </c:pt>
                <c:pt idx="2">
                  <c:v>87632</c:v>
                </c:pt>
                <c:pt idx="3">
                  <c:v>111090</c:v>
                </c:pt>
                <c:pt idx="4">
                  <c:v>4626</c:v>
                </c:pt>
                <c:pt idx="5">
                  <c:v>34469</c:v>
                </c:pt>
                <c:pt idx="6">
                  <c:v>49036</c:v>
                </c:pt>
              </c:numCache>
            </c:numRef>
          </c:val>
          <c:extLst>
            <c:ext xmlns:c16="http://schemas.microsoft.com/office/drawing/2014/chart" uri="{C3380CC4-5D6E-409C-BE32-E72D297353CC}">
              <c16:uniqueId val="{00000000-FF6B-4BF4-AF8A-FC1777C84761}"/>
            </c:ext>
          </c:extLst>
        </c:ser>
        <c:dLbls>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0"/>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3-0C53-41B8-A9C8-0C5B6E68347C}"/>
              </c:ext>
            </c:extLst>
          </c:dPt>
          <c:dPt>
            <c:idx val="10"/>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3-D1CC-46A8-A4EC-16989E616AC0}"/>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Foglio1!$A$2:$A$15</c:f>
              <c:strCache>
                <c:ptCount val="14"/>
                <c:pt idx="0">
                  <c:v>IT</c:v>
                </c:pt>
                <c:pt idx="1">
                  <c:v>BE</c:v>
                </c:pt>
                <c:pt idx="2">
                  <c:v>FR</c:v>
                </c:pt>
                <c:pt idx="3">
                  <c:v>DE</c:v>
                </c:pt>
                <c:pt idx="4">
                  <c:v>ES</c:v>
                </c:pt>
                <c:pt idx="5">
                  <c:v>AT</c:v>
                </c:pt>
                <c:pt idx="6">
                  <c:v>NL</c:v>
                </c:pt>
                <c:pt idx="7">
                  <c:v>FI</c:v>
                </c:pt>
                <c:pt idx="8">
                  <c:v>IE</c:v>
                </c:pt>
                <c:pt idx="9">
                  <c:v>LU</c:v>
                </c:pt>
                <c:pt idx="10">
                  <c:v>CH</c:v>
                </c:pt>
                <c:pt idx="11">
                  <c:v>GB</c:v>
                </c:pt>
                <c:pt idx="12">
                  <c:v>SE</c:v>
                </c:pt>
                <c:pt idx="13">
                  <c:v>DK</c:v>
                </c:pt>
              </c:strCache>
            </c:strRef>
          </c:cat>
          <c:val>
            <c:numRef>
              <c:f>Foglio1!$B$2:$B$15</c:f>
              <c:numCache>
                <c:formatCode>General</c:formatCode>
                <c:ptCount val="14"/>
                <c:pt idx="0">
                  <c:v>13.2</c:v>
                </c:pt>
                <c:pt idx="1">
                  <c:v>11.4</c:v>
                </c:pt>
                <c:pt idx="2">
                  <c:v>10.9</c:v>
                </c:pt>
                <c:pt idx="3">
                  <c:v>10.7</c:v>
                </c:pt>
                <c:pt idx="4">
                  <c:v>10.6</c:v>
                </c:pt>
                <c:pt idx="5">
                  <c:v>10.199999999999999</c:v>
                </c:pt>
                <c:pt idx="6">
                  <c:v>9.8000000000000007</c:v>
                </c:pt>
                <c:pt idx="7">
                  <c:v>9.6</c:v>
                </c:pt>
                <c:pt idx="8">
                  <c:v>9</c:v>
                </c:pt>
                <c:pt idx="9">
                  <c:v>8.8000000000000007</c:v>
                </c:pt>
                <c:pt idx="10">
                  <c:v>8.6</c:v>
                </c:pt>
                <c:pt idx="11">
                  <c:v>8.6</c:v>
                </c:pt>
                <c:pt idx="12">
                  <c:v>8.5</c:v>
                </c:pt>
                <c:pt idx="13">
                  <c:v>7.5</c:v>
                </c:pt>
              </c:numCache>
            </c:numRef>
          </c:val>
          <c:extLst>
            <c:ext xmlns:c16="http://schemas.microsoft.com/office/drawing/2014/chart" uri="{C3380CC4-5D6E-409C-BE32-E72D297353CC}">
              <c16:uniqueId val="{00000002-0C53-41B8-A9C8-0C5B6E68347C}"/>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accent5">
                <a:lumMod val="20000"/>
                <a:lumOff val="80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tickLblSkip val="1"/>
        <c:noMultiLvlLbl val="0"/>
      </c:catAx>
      <c:valAx>
        <c:axId val="530628616"/>
        <c:scaling>
          <c:orientation val="minMax"/>
          <c:max val="14"/>
          <c:min val="0"/>
        </c:scaling>
        <c:delete val="1"/>
        <c:axPos val="l"/>
        <c:numFmt formatCode="General" sourceLinked="1"/>
        <c:majorTickMark val="out"/>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2019</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DF0-43AC-B194-D06F518D0EA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7DF0-43AC-B194-D06F518D0EA5}"/>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3-7DF0-43AC-B194-D06F518D0EA5}"/>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4-7DF0-43AC-B194-D06F518D0EA5}"/>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5-7DF0-43AC-B194-D06F518D0EA5}"/>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2-7DF0-43AC-B194-D06F518D0EA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DE</c:v>
                </c:pt>
                <c:pt idx="1">
                  <c:v>IT</c:v>
                </c:pt>
                <c:pt idx="2">
                  <c:v>FR</c:v>
                </c:pt>
                <c:pt idx="3">
                  <c:v>GB</c:v>
                </c:pt>
                <c:pt idx="4">
                  <c:v>ES</c:v>
                </c:pt>
              </c:strCache>
            </c:strRef>
          </c:cat>
          <c:val>
            <c:numRef>
              <c:f>Foglio1!$B$2:$B$6</c:f>
              <c:numCache>
                <c:formatCode>General</c:formatCode>
                <c:ptCount val="5"/>
                <c:pt idx="0">
                  <c:v>1800</c:v>
                </c:pt>
                <c:pt idx="1">
                  <c:v>802</c:v>
                </c:pt>
                <c:pt idx="2">
                  <c:v>689</c:v>
                </c:pt>
                <c:pt idx="3">
                  <c:v>652</c:v>
                </c:pt>
                <c:pt idx="4">
                  <c:v>523</c:v>
                </c:pt>
              </c:numCache>
            </c:numRef>
          </c:val>
          <c:extLst>
            <c:ext xmlns:c16="http://schemas.microsoft.com/office/drawing/2014/chart" uri="{C3380CC4-5D6E-409C-BE32-E72D297353CC}">
              <c16:uniqueId val="{00000000-7DF0-43AC-B194-D06F518D0EA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Foglio1!#REF!</c:f>
              <c:strCache>
                <c:ptCount val="1"/>
                <c:pt idx="0">
                  <c:v>#REF!</c:v>
                </c:pt>
              </c:strCache>
            </c:strRef>
          </c:tx>
          <c:spPr>
            <a:solidFill>
              <a:schemeClr val="accent5"/>
            </a:solidFill>
            <a:ln>
              <a:noFill/>
            </a:ln>
            <a:effectLst/>
          </c:spPr>
          <c:invertIfNegative val="0"/>
          <c:dLbls>
            <c:delete val="1"/>
          </c:dLbls>
          <c:cat>
            <c:numRef>
              <c:f>Foglio1!$A$2:$A$4</c:f>
              <c:numCache>
                <c:formatCode>General</c:formatCode>
                <c:ptCount val="3"/>
                <c:pt idx="0">
                  <c:v>2017</c:v>
                </c:pt>
                <c:pt idx="1">
                  <c:v>2018</c:v>
                </c:pt>
                <c:pt idx="2">
                  <c:v>2019</c:v>
                </c:pt>
              </c:numCache>
            </c:numRef>
          </c:cat>
          <c:val>
            <c:numRef>
              <c:f>Foglio1!#REF!</c:f>
              <c:numCache>
                <c:formatCode>General</c:formatCode>
                <c:ptCount val="1"/>
                <c:pt idx="0">
                  <c:v>1</c:v>
                </c:pt>
              </c:numCache>
            </c:numRef>
          </c:val>
          <c:extLst>
            <c:ext xmlns:c16="http://schemas.microsoft.com/office/drawing/2014/chart" uri="{C3380CC4-5D6E-409C-BE32-E72D297353CC}">
              <c16:uniqueId val="{00000000-C59E-40B9-8C31-7FC5A57658F4}"/>
            </c:ext>
          </c:extLst>
        </c:ser>
        <c:ser>
          <c:idx val="3"/>
          <c:order val="1"/>
          <c:tx>
            <c:strRef>
              <c:f>Foglio1!$E$1</c:f>
              <c:strCache>
                <c:ptCount val="1"/>
                <c:pt idx="0">
                  <c:v>Public Cloud</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Foglio1!$E$2:$E$4</c:f>
              <c:numCache>
                <c:formatCode>General</c:formatCode>
                <c:ptCount val="3"/>
                <c:pt idx="0">
                  <c:v>677</c:v>
                </c:pt>
                <c:pt idx="1">
                  <c:v>877.1</c:v>
                </c:pt>
                <c:pt idx="2">
                  <c:v>1131.5</c:v>
                </c:pt>
              </c:numCache>
            </c:numRef>
          </c:val>
          <c:extLst>
            <c:ext xmlns:c16="http://schemas.microsoft.com/office/drawing/2014/chart" uri="{C3380CC4-5D6E-409C-BE32-E72D297353CC}">
              <c16:uniqueId val="{00000001-C59E-40B9-8C31-7FC5A57658F4}"/>
            </c:ext>
          </c:extLst>
        </c:ser>
        <c:ser>
          <c:idx val="2"/>
          <c:order val="2"/>
          <c:tx>
            <c:strRef>
              <c:f>Foglio1!$D$1</c:f>
              <c:strCache>
                <c:ptCount val="1"/>
                <c:pt idx="0">
                  <c:v>Hybrid Cloud</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Foglio1!$D$2:$D$4</c:f>
              <c:numCache>
                <c:formatCode>General</c:formatCode>
                <c:ptCount val="3"/>
                <c:pt idx="0">
                  <c:v>691.8</c:v>
                </c:pt>
                <c:pt idx="1">
                  <c:v>871.5</c:v>
                </c:pt>
                <c:pt idx="2">
                  <c:v>1078.4000000000001</c:v>
                </c:pt>
              </c:numCache>
            </c:numRef>
          </c:val>
          <c:extLst>
            <c:ext xmlns:c16="http://schemas.microsoft.com/office/drawing/2014/chart" uri="{C3380CC4-5D6E-409C-BE32-E72D297353CC}">
              <c16:uniqueId val="{00000002-C59E-40B9-8C31-7FC5A57658F4}"/>
            </c:ext>
          </c:extLst>
        </c:ser>
        <c:ser>
          <c:idx val="1"/>
          <c:order val="3"/>
          <c:tx>
            <c:strRef>
              <c:f>Foglio1!$C$1</c:f>
              <c:strCache>
                <c:ptCount val="1"/>
                <c:pt idx="0">
                  <c:v>Virtual Private Cloud</c:v>
                </c:pt>
              </c:strCache>
            </c:strRef>
          </c:tx>
          <c:spPr>
            <a:solidFill>
              <a:schemeClr val="tx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Foglio1!$C$2:$C$4</c:f>
              <c:numCache>
                <c:formatCode>General</c:formatCode>
                <c:ptCount val="3"/>
                <c:pt idx="0">
                  <c:v>492.9</c:v>
                </c:pt>
                <c:pt idx="1">
                  <c:v>552.9</c:v>
                </c:pt>
                <c:pt idx="2">
                  <c:v>620.5</c:v>
                </c:pt>
              </c:numCache>
            </c:numRef>
          </c:val>
          <c:extLst>
            <c:ext xmlns:c16="http://schemas.microsoft.com/office/drawing/2014/chart" uri="{C3380CC4-5D6E-409C-BE32-E72D297353CC}">
              <c16:uniqueId val="{00000003-C59E-40B9-8C31-7FC5A57658F4}"/>
            </c:ext>
          </c:extLst>
        </c:ser>
        <c:ser>
          <c:idx val="0"/>
          <c:order val="4"/>
          <c:tx>
            <c:strRef>
              <c:f>Foglio1!$B$1</c:f>
              <c:strCache>
                <c:ptCount val="1"/>
                <c:pt idx="0">
                  <c:v>Private Cloud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Foglio1!$B$2:$B$4</c:f>
              <c:numCache>
                <c:formatCode>General</c:formatCode>
                <c:ptCount val="3"/>
                <c:pt idx="0">
                  <c:v>352.5</c:v>
                </c:pt>
                <c:pt idx="1">
                  <c:v>400</c:v>
                </c:pt>
                <c:pt idx="2">
                  <c:v>452</c:v>
                </c:pt>
              </c:numCache>
            </c:numRef>
          </c:val>
          <c:extLst>
            <c:ext xmlns:c16="http://schemas.microsoft.com/office/drawing/2014/chart" uri="{C3380CC4-5D6E-409C-BE32-E72D297353CC}">
              <c16:uniqueId val="{00000004-C59E-40B9-8C31-7FC5A57658F4}"/>
            </c:ext>
          </c:extLst>
        </c:ser>
        <c:dLbls>
          <c:dLblPos val="inBase"/>
          <c:showLegendKey val="0"/>
          <c:showVal val="1"/>
          <c:showCatName val="0"/>
          <c:showSerName val="0"/>
          <c:showPercent val="0"/>
          <c:showBubbleSize val="0"/>
        </c:dLbls>
        <c:gapWidth val="150"/>
        <c:overlap val="100"/>
        <c:axId val="406283440"/>
        <c:axId val="406274912"/>
      </c:barChart>
      <c:catAx>
        <c:axId val="4062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406274912"/>
        <c:crosses val="autoZero"/>
        <c:auto val="1"/>
        <c:lblAlgn val="ctr"/>
        <c:lblOffset val="100"/>
        <c:noMultiLvlLbl val="0"/>
      </c:catAx>
      <c:valAx>
        <c:axId val="406274912"/>
        <c:scaling>
          <c:orientation val="minMax"/>
          <c:max val="3500"/>
        </c:scaling>
        <c:delete val="1"/>
        <c:axPos val="l"/>
        <c:numFmt formatCode="#,##0.0" sourceLinked="0"/>
        <c:majorTickMark val="out"/>
        <c:minorTickMark val="none"/>
        <c:tickLblPos val="nextTo"/>
        <c:crossAx val="406283440"/>
        <c:crosses val="autoZero"/>
        <c:crossBetween val="between"/>
      </c:valAx>
      <c:spPr>
        <a:noFill/>
        <a:ln>
          <a:noFill/>
        </a:ln>
        <a:effectLst/>
      </c:spPr>
    </c:plotArea>
    <c:legend>
      <c:legendPos val="b"/>
      <c:legendEntry>
        <c:idx val="0"/>
        <c:delete val="1"/>
      </c:legendEntry>
      <c:layout>
        <c:manualLayout>
          <c:xMode val="edge"/>
          <c:yMode val="edge"/>
          <c:x val="1.1752433936022252E-2"/>
          <c:y val="0.93789673695305686"/>
          <c:w val="0.97649513212795547"/>
          <c:h val="4.95555525183436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2017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Foglio1!$B$2</c:f>
              <c:numCache>
                <c:formatCode>General</c:formatCode>
                <c:ptCount val="1"/>
                <c:pt idx="0">
                  <c:v>2483</c:v>
                </c:pt>
              </c:numCache>
            </c:numRef>
          </c:val>
          <c:extLst>
            <c:ext xmlns:c16="http://schemas.microsoft.com/office/drawing/2014/chart" uri="{C3380CC4-5D6E-409C-BE32-E72D297353CC}">
              <c16:uniqueId val="{00000000-0BBA-45B5-AA93-65A8B681A886}"/>
            </c:ext>
          </c:extLst>
        </c:ser>
        <c:ser>
          <c:idx val="1"/>
          <c:order val="1"/>
          <c:tx>
            <c:strRef>
              <c:f>Foglio1!$C$1</c:f>
              <c:strCache>
                <c:ptCount val="1"/>
                <c:pt idx="0">
                  <c:v>2018</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Foglio1!$C$2</c:f>
              <c:numCache>
                <c:formatCode>General</c:formatCode>
                <c:ptCount val="1"/>
                <c:pt idx="0">
                  <c:v>2960</c:v>
                </c:pt>
              </c:numCache>
            </c:numRef>
          </c:val>
          <c:extLst>
            <c:ext xmlns:c16="http://schemas.microsoft.com/office/drawing/2014/chart" uri="{C3380CC4-5D6E-409C-BE32-E72D297353CC}">
              <c16:uniqueId val="{00000001-0BBA-45B5-AA93-65A8B681A886}"/>
            </c:ext>
          </c:extLst>
        </c:ser>
        <c:ser>
          <c:idx val="2"/>
          <c:order val="2"/>
          <c:tx>
            <c:strRef>
              <c:f>Foglio1!$D$1</c:f>
              <c:strCache>
                <c:ptCount val="1"/>
                <c:pt idx="0">
                  <c:v>2019</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Foglio1!$D$2</c:f>
              <c:numCache>
                <c:formatCode>General</c:formatCode>
                <c:ptCount val="1"/>
                <c:pt idx="0">
                  <c:v>3501</c:v>
                </c:pt>
              </c:numCache>
            </c:numRef>
          </c:val>
          <c:extLst>
            <c:ext xmlns:c16="http://schemas.microsoft.com/office/drawing/2014/chart" uri="{C3380CC4-5D6E-409C-BE32-E72D297353CC}">
              <c16:uniqueId val="{00000002-0BBA-45B5-AA93-65A8B681A886}"/>
            </c:ext>
          </c:extLst>
        </c:ser>
        <c:dLbls>
          <c:dLblPos val="outEnd"/>
          <c:showLegendKey val="0"/>
          <c:showVal val="1"/>
          <c:showCatName val="0"/>
          <c:showSerName val="0"/>
          <c:showPercent val="0"/>
          <c:showBubbleSize val="0"/>
        </c:dLbls>
        <c:gapWidth val="100"/>
        <c:overlap val="-12"/>
        <c:axId val="590717560"/>
        <c:axId val="590721496"/>
      </c:barChart>
      <c:catAx>
        <c:axId val="590717560"/>
        <c:scaling>
          <c:orientation val="minMax"/>
        </c:scaling>
        <c:delete val="1"/>
        <c:axPos val="l"/>
        <c:numFmt formatCode="General" sourceLinked="1"/>
        <c:majorTickMark val="none"/>
        <c:minorTickMark val="none"/>
        <c:tickLblPos val="nextTo"/>
        <c:crossAx val="590721496"/>
        <c:crosses val="autoZero"/>
        <c:auto val="1"/>
        <c:lblAlgn val="ctr"/>
        <c:lblOffset val="100"/>
        <c:noMultiLvlLbl val="0"/>
      </c:catAx>
      <c:valAx>
        <c:axId val="590721496"/>
        <c:scaling>
          <c:orientation val="minMax"/>
        </c:scaling>
        <c:delete val="1"/>
        <c:axPos val="b"/>
        <c:numFmt formatCode="General" sourceLinked="1"/>
        <c:majorTickMark val="none"/>
        <c:minorTickMark val="none"/>
        <c:tickLblPos val="nextTo"/>
        <c:crossAx val="590717560"/>
        <c:crosses val="autoZero"/>
        <c:crossBetween val="between"/>
      </c:valAx>
      <c:spPr>
        <a:noFill/>
        <a:ln>
          <a:noFill/>
        </a:ln>
        <a:effectLst/>
      </c:spPr>
    </c:plotArea>
    <c:legend>
      <c:legendPos val="b"/>
      <c:layout>
        <c:manualLayout>
          <c:xMode val="edge"/>
          <c:yMode val="edge"/>
          <c:x val="0.31357529233576981"/>
          <c:y val="0.94522759025331049"/>
          <c:w val="0.39077046820760314"/>
          <c:h val="4.37058681716388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Foglio1!$F$1</c:f>
              <c:strCache>
                <c:ptCount val="1"/>
                <c:pt idx="0">
                  <c:v>MSS &amp; Cloud services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Foglio1!$F$2:$F$4</c:f>
              <c:numCache>
                <c:formatCode>General</c:formatCode>
                <c:ptCount val="3"/>
                <c:pt idx="0">
                  <c:v>343.8</c:v>
                </c:pt>
                <c:pt idx="1">
                  <c:v>387.5</c:v>
                </c:pt>
                <c:pt idx="2">
                  <c:v>444.4</c:v>
                </c:pt>
              </c:numCache>
            </c:numRef>
          </c:val>
          <c:extLst>
            <c:ext xmlns:c16="http://schemas.microsoft.com/office/drawing/2014/chart" uri="{C3380CC4-5D6E-409C-BE32-E72D297353CC}">
              <c16:uniqueId val="{00000005-3EEA-4B43-9D0D-FBD03FF1A527}"/>
            </c:ext>
          </c:extLst>
        </c:ser>
        <c:ser>
          <c:idx val="3"/>
          <c:order val="1"/>
          <c:tx>
            <c:strRef>
              <c:f>Foglio1!$E$1</c:f>
              <c:strCache>
                <c:ptCount val="1"/>
                <c:pt idx="0">
                  <c:v>Software security</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Foglio1!$E$2:$E$4</c:f>
              <c:numCache>
                <c:formatCode>General</c:formatCode>
                <c:ptCount val="3"/>
                <c:pt idx="0">
                  <c:v>100</c:v>
                </c:pt>
                <c:pt idx="1">
                  <c:v>111.9</c:v>
                </c:pt>
                <c:pt idx="2">
                  <c:v>126.3</c:v>
                </c:pt>
              </c:numCache>
            </c:numRef>
          </c:val>
          <c:extLst>
            <c:ext xmlns:c16="http://schemas.microsoft.com/office/drawing/2014/chart" uri="{C3380CC4-5D6E-409C-BE32-E72D297353CC}">
              <c16:uniqueId val="{00000003-3EEA-4B43-9D0D-FBD03FF1A527}"/>
            </c:ext>
          </c:extLst>
        </c:ser>
        <c:ser>
          <c:idx val="2"/>
          <c:order val="2"/>
          <c:tx>
            <c:strRef>
              <c:f>Foglio1!$D$1</c:f>
              <c:strCache>
                <c:ptCount val="1"/>
                <c:pt idx="0">
                  <c:v>Hardware security</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Foglio1!$D$2:$D$4</c:f>
              <c:numCache>
                <c:formatCode>General</c:formatCode>
                <c:ptCount val="3"/>
                <c:pt idx="0">
                  <c:v>60.7</c:v>
                </c:pt>
                <c:pt idx="1">
                  <c:v>69.3</c:v>
                </c:pt>
                <c:pt idx="2">
                  <c:v>80</c:v>
                </c:pt>
              </c:numCache>
            </c:numRef>
          </c:val>
          <c:extLst>
            <c:ext xmlns:c16="http://schemas.microsoft.com/office/drawing/2014/chart" uri="{C3380CC4-5D6E-409C-BE32-E72D297353CC}">
              <c16:uniqueId val="{00000002-3EEA-4B43-9D0D-FBD03FF1A527}"/>
            </c:ext>
          </c:extLst>
        </c:ser>
        <c:ser>
          <c:idx val="1"/>
          <c:order val="3"/>
          <c:tx>
            <c:strRef>
              <c:f>Foglio1!$C$1</c:f>
              <c:strCache>
                <c:ptCount val="1"/>
                <c:pt idx="0">
                  <c:v>Consulting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Foglio1!$C$2:$C$4</c:f>
              <c:numCache>
                <c:formatCode>General</c:formatCode>
                <c:ptCount val="3"/>
                <c:pt idx="0">
                  <c:v>47</c:v>
                </c:pt>
                <c:pt idx="1">
                  <c:v>54.2</c:v>
                </c:pt>
                <c:pt idx="2">
                  <c:v>62.6</c:v>
                </c:pt>
              </c:numCache>
            </c:numRef>
          </c:val>
          <c:extLst>
            <c:ext xmlns:c16="http://schemas.microsoft.com/office/drawing/2014/chart" uri="{C3380CC4-5D6E-409C-BE32-E72D297353CC}">
              <c16:uniqueId val="{00000001-3EEA-4B43-9D0D-FBD03FF1A527}"/>
            </c:ext>
          </c:extLst>
        </c:ser>
        <c:ser>
          <c:idx val="0"/>
          <c:order val="4"/>
          <c:tx>
            <c:strRef>
              <c:f>Foglio1!$B$1</c:f>
              <c:strCache>
                <c:ptCount val="1"/>
                <c:pt idx="0">
                  <c:v>Other services</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2017</c:v>
                </c:pt>
                <c:pt idx="1">
                  <c:v>2018</c:v>
                </c:pt>
                <c:pt idx="2">
                  <c:v>2019</c:v>
                </c:pt>
              </c:numCache>
            </c:numRef>
          </c:cat>
          <c:val>
            <c:numRef>
              <c:f>Foglio1!$B$2:$B$4</c:f>
              <c:numCache>
                <c:formatCode>General</c:formatCode>
                <c:ptCount val="3"/>
                <c:pt idx="0">
                  <c:v>345</c:v>
                </c:pt>
                <c:pt idx="1">
                  <c:v>383</c:v>
                </c:pt>
                <c:pt idx="2">
                  <c:v>423.2</c:v>
                </c:pt>
              </c:numCache>
            </c:numRef>
          </c:val>
          <c:extLst>
            <c:ext xmlns:c16="http://schemas.microsoft.com/office/drawing/2014/chart" uri="{C3380CC4-5D6E-409C-BE32-E72D297353CC}">
              <c16:uniqueId val="{00000000-3EEA-4B43-9D0D-FBD03FF1A527}"/>
            </c:ext>
          </c:extLst>
        </c:ser>
        <c:dLbls>
          <c:dLblPos val="inBase"/>
          <c:showLegendKey val="0"/>
          <c:showVal val="1"/>
          <c:showCatName val="0"/>
          <c:showSerName val="0"/>
          <c:showPercent val="0"/>
          <c:showBubbleSize val="0"/>
        </c:dLbls>
        <c:gapWidth val="150"/>
        <c:overlap val="100"/>
        <c:axId val="590714280"/>
        <c:axId val="590716576"/>
      </c:barChart>
      <c:catAx>
        <c:axId val="59071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90716576"/>
        <c:crosses val="autoZero"/>
        <c:auto val="1"/>
        <c:lblAlgn val="ctr"/>
        <c:lblOffset val="100"/>
        <c:noMultiLvlLbl val="0"/>
      </c:catAx>
      <c:valAx>
        <c:axId val="590716576"/>
        <c:scaling>
          <c:orientation val="minMax"/>
          <c:max val="1200"/>
        </c:scaling>
        <c:delete val="1"/>
        <c:axPos val="l"/>
        <c:numFmt formatCode="General" sourceLinked="1"/>
        <c:majorTickMark val="none"/>
        <c:minorTickMark val="none"/>
        <c:tickLblPos val="nextTo"/>
        <c:crossAx val="590714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2017</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Foglio1!$B$2</c:f>
              <c:numCache>
                <c:formatCode>General</c:formatCode>
                <c:ptCount val="1"/>
                <c:pt idx="0">
                  <c:v>488.3</c:v>
                </c:pt>
              </c:numCache>
            </c:numRef>
          </c:val>
          <c:extLst>
            <c:ext xmlns:c16="http://schemas.microsoft.com/office/drawing/2014/chart" uri="{C3380CC4-5D6E-409C-BE32-E72D297353CC}">
              <c16:uniqueId val="{00000000-0BBA-45B5-AA93-65A8B681A886}"/>
            </c:ext>
          </c:extLst>
        </c:ser>
        <c:ser>
          <c:idx val="1"/>
          <c:order val="1"/>
          <c:tx>
            <c:strRef>
              <c:f>Foglio1!$C$1</c:f>
              <c:strCache>
                <c:ptCount val="1"/>
                <c:pt idx="0">
                  <c:v>2018</c:v>
                </c:pt>
              </c:strCache>
            </c:strRef>
          </c:tx>
          <c:spPr>
            <a:solidFill>
              <a:schemeClr val="tx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Foglio1!$C$2</c:f>
              <c:numCache>
                <c:formatCode>General</c:formatCode>
                <c:ptCount val="1"/>
                <c:pt idx="0">
                  <c:v>563.1</c:v>
                </c:pt>
              </c:numCache>
            </c:numRef>
          </c:val>
          <c:extLst>
            <c:ext xmlns:c16="http://schemas.microsoft.com/office/drawing/2014/chart" uri="{C3380CC4-5D6E-409C-BE32-E72D297353CC}">
              <c16:uniqueId val="{00000001-0BBA-45B5-AA93-65A8B681A886}"/>
            </c:ext>
          </c:extLst>
        </c:ser>
        <c:ser>
          <c:idx val="2"/>
          <c:order val="2"/>
          <c:tx>
            <c:strRef>
              <c:f>Foglio1!$D$1</c:f>
              <c:strCache>
                <c:ptCount val="1"/>
                <c:pt idx="0">
                  <c:v>2019</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it-IT"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Foglio1!$D$2</c:f>
              <c:numCache>
                <c:formatCode>General</c:formatCode>
                <c:ptCount val="1"/>
                <c:pt idx="0">
                  <c:v>642.4</c:v>
                </c:pt>
              </c:numCache>
            </c:numRef>
          </c:val>
          <c:extLst>
            <c:ext xmlns:c16="http://schemas.microsoft.com/office/drawing/2014/chart" uri="{C3380CC4-5D6E-409C-BE32-E72D297353CC}">
              <c16:uniqueId val="{00000002-0BBA-45B5-AA93-65A8B681A886}"/>
            </c:ext>
          </c:extLst>
        </c:ser>
        <c:dLbls>
          <c:dLblPos val="outEnd"/>
          <c:showLegendKey val="0"/>
          <c:showVal val="1"/>
          <c:showCatName val="0"/>
          <c:showSerName val="0"/>
          <c:showPercent val="0"/>
          <c:showBubbleSize val="0"/>
        </c:dLbls>
        <c:gapWidth val="100"/>
        <c:overlap val="-12"/>
        <c:axId val="590717560"/>
        <c:axId val="590721496"/>
      </c:barChart>
      <c:catAx>
        <c:axId val="590717560"/>
        <c:scaling>
          <c:orientation val="minMax"/>
        </c:scaling>
        <c:delete val="1"/>
        <c:axPos val="l"/>
        <c:numFmt formatCode="General" sourceLinked="1"/>
        <c:majorTickMark val="out"/>
        <c:minorTickMark val="none"/>
        <c:tickLblPos val="nextTo"/>
        <c:crossAx val="590721496"/>
        <c:crosses val="autoZero"/>
        <c:auto val="1"/>
        <c:lblAlgn val="ctr"/>
        <c:lblOffset val="100"/>
        <c:noMultiLvlLbl val="0"/>
      </c:catAx>
      <c:valAx>
        <c:axId val="590721496"/>
        <c:scaling>
          <c:orientation val="minMax"/>
        </c:scaling>
        <c:delete val="1"/>
        <c:axPos val="b"/>
        <c:numFmt formatCode="General" sourceLinked="1"/>
        <c:majorTickMark val="out"/>
        <c:minorTickMark val="none"/>
        <c:tickLblPos val="nextTo"/>
        <c:crossAx val="590717560"/>
        <c:crosses val="autoZero"/>
        <c:crossBetween val="between"/>
      </c:valAx>
      <c:spPr>
        <a:noFill/>
        <a:ln>
          <a:noFill/>
        </a:ln>
        <a:effectLst/>
      </c:spPr>
    </c:plotArea>
    <c:legend>
      <c:legendPos val="b"/>
      <c:layout>
        <c:manualLayout>
          <c:xMode val="edge"/>
          <c:yMode val="edge"/>
          <c:x val="0.31357529233576981"/>
          <c:y val="0.94522759025331049"/>
          <c:w val="0.39077046820760314"/>
          <c:h val="4.37058681716388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Foglio1!$B$1</c:f>
              <c:strCache>
                <c:ptCount val="1"/>
                <c:pt idx="0">
                  <c:v>IT</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AA2-4EEA-B542-DAF897AB76A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2AA2-4EEA-B542-DAF897AB76A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AA2-4EEA-B542-DAF897AB76AC}"/>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2AA2-4EEA-B542-DAF897AB76AC}"/>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9-2AA2-4EEA-B542-DAF897AB76AC}"/>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2AA2-4EEA-B542-DAF897AB76AC}"/>
              </c:ext>
            </c:extLst>
          </c:dPt>
          <c:dPt>
            <c:idx val="6"/>
            <c:bubble3D val="0"/>
            <c:explosion val="5"/>
            <c:spPr>
              <a:solidFill>
                <a:schemeClr val="accent5">
                  <a:lumMod val="75000"/>
                </a:schemeClr>
              </a:solidFill>
              <a:ln w="19050">
                <a:solidFill>
                  <a:schemeClr val="lt1"/>
                </a:solidFill>
              </a:ln>
              <a:effectLst/>
            </c:spPr>
            <c:extLst>
              <c:ext xmlns:c16="http://schemas.microsoft.com/office/drawing/2014/chart" uri="{C3380CC4-5D6E-409C-BE32-E72D297353CC}">
                <c16:uniqueId val="{0000000D-2AA2-4EEA-B542-DAF897AB76AC}"/>
              </c:ext>
            </c:extLst>
          </c:dPt>
          <c:dPt>
            <c:idx val="7"/>
            <c:bubble3D val="0"/>
            <c:explosion val="5"/>
            <c:spPr>
              <a:solidFill>
                <a:schemeClr val="accent5">
                  <a:lumMod val="50000"/>
                </a:schemeClr>
              </a:solidFill>
              <a:ln w="19050">
                <a:solidFill>
                  <a:schemeClr val="lt1"/>
                </a:solidFill>
              </a:ln>
              <a:effectLst/>
            </c:spPr>
            <c:extLst>
              <c:ext xmlns:c16="http://schemas.microsoft.com/office/drawing/2014/chart" uri="{C3380CC4-5D6E-409C-BE32-E72D297353CC}">
                <c16:uniqueId val="{0000000F-2AA2-4EEA-B542-DAF897AB76AC}"/>
              </c:ext>
            </c:extLst>
          </c:dPt>
          <c:dLbls>
            <c:dLbl>
              <c:idx val="3"/>
              <c:layout>
                <c:manualLayout>
                  <c:x val="-8.3514857696885436E-2"/>
                  <c:y val="8.88497849590895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A2-4EEA-B542-DAF897AB76AC}"/>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A2-4EEA-B542-DAF897AB76AC}"/>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A2-4EEA-B542-DAF897AB76AC}"/>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A2-4EEA-B542-DAF897AB76AC}"/>
                </c:ext>
              </c:extLst>
            </c:dLbl>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Foglio1!$A$2:$A$8</c:f>
              <c:strCache>
                <c:ptCount val="7"/>
                <c:pt idx="0">
                  <c:v>DE</c:v>
                </c:pt>
                <c:pt idx="1">
                  <c:v>FR</c:v>
                </c:pt>
                <c:pt idx="2">
                  <c:v>ES</c:v>
                </c:pt>
                <c:pt idx="3">
                  <c:v>NL</c:v>
                </c:pt>
                <c:pt idx="4">
                  <c:v>IT-61</c:v>
                </c:pt>
                <c:pt idx="5">
                  <c:v>IT-62</c:v>
                </c:pt>
                <c:pt idx="6">
                  <c:v>IT-63</c:v>
                </c:pt>
              </c:strCache>
            </c:strRef>
          </c:cat>
          <c:val>
            <c:numRef>
              <c:f>Foglio1!$B$2:$B$8</c:f>
              <c:numCache>
                <c:formatCode>General</c:formatCode>
                <c:ptCount val="7"/>
                <c:pt idx="0">
                  <c:v>874058</c:v>
                </c:pt>
                <c:pt idx="1">
                  <c:v>615001</c:v>
                </c:pt>
                <c:pt idx="2">
                  <c:v>333146</c:v>
                </c:pt>
                <c:pt idx="3">
                  <c:v>214692</c:v>
                </c:pt>
                <c:pt idx="4">
                  <c:v>90195</c:v>
                </c:pt>
                <c:pt idx="5">
                  <c:v>239351</c:v>
                </c:pt>
                <c:pt idx="6">
                  <c:v>89448</c:v>
                </c:pt>
              </c:numCache>
            </c:numRef>
          </c:val>
          <c:extLst>
            <c:ext xmlns:c16="http://schemas.microsoft.com/office/drawing/2014/chart" uri="{C3380CC4-5D6E-409C-BE32-E72D297353CC}">
              <c16:uniqueId val="{00000010-2AA2-4EEA-B542-DAF897AB76AC}"/>
            </c:ext>
          </c:extLst>
        </c:ser>
        <c:dLbls>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0"/>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3-C9BD-445D-9E23-DC5C81211158}"/>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IT</c:v>
                </c:pt>
                <c:pt idx="1">
                  <c:v>GB</c:v>
                </c:pt>
                <c:pt idx="2">
                  <c:v>ES</c:v>
                </c:pt>
                <c:pt idx="3">
                  <c:v>CA</c:v>
                </c:pt>
                <c:pt idx="4">
                  <c:v>US</c:v>
                </c:pt>
                <c:pt idx="5">
                  <c:v>FR</c:v>
                </c:pt>
                <c:pt idx="6">
                  <c:v>DE</c:v>
                </c:pt>
                <c:pt idx="7">
                  <c:v>IN</c:v>
                </c:pt>
                <c:pt idx="8">
                  <c:v>CN</c:v>
                </c:pt>
                <c:pt idx="9">
                  <c:v>JP</c:v>
                </c:pt>
              </c:strCache>
            </c:strRef>
          </c:cat>
          <c:val>
            <c:numRef>
              <c:f>Foglio1!$B$2:$B$11</c:f>
              <c:numCache>
                <c:formatCode>General</c:formatCode>
                <c:ptCount val="10"/>
                <c:pt idx="0">
                  <c:v>15.7</c:v>
                </c:pt>
                <c:pt idx="1">
                  <c:v>11.8</c:v>
                </c:pt>
                <c:pt idx="2">
                  <c:v>11.1</c:v>
                </c:pt>
                <c:pt idx="3">
                  <c:v>10.7</c:v>
                </c:pt>
                <c:pt idx="4">
                  <c:v>8.6999999999999993</c:v>
                </c:pt>
                <c:pt idx="5">
                  <c:v>8.6</c:v>
                </c:pt>
                <c:pt idx="6">
                  <c:v>8.5</c:v>
                </c:pt>
                <c:pt idx="7">
                  <c:v>6.7</c:v>
                </c:pt>
                <c:pt idx="8">
                  <c:v>4.5</c:v>
                </c:pt>
                <c:pt idx="9">
                  <c:v>3.7</c:v>
                </c:pt>
              </c:numCache>
            </c:numRef>
          </c:val>
          <c:extLst>
            <c:ext xmlns:c16="http://schemas.microsoft.com/office/drawing/2014/chart" uri="{C3380CC4-5D6E-409C-BE32-E72D297353CC}">
              <c16:uniqueId val="{00000002-C9BD-445D-9E23-DC5C81211158}"/>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noMultiLvlLbl val="0"/>
      </c:catAx>
      <c:valAx>
        <c:axId val="530628616"/>
        <c:scaling>
          <c:orientation val="minMax"/>
          <c:max val="16"/>
          <c:min val="0"/>
        </c:scaling>
        <c:delete val="1"/>
        <c:axPos val="l"/>
        <c:numFmt formatCode="General" sourceLinked="1"/>
        <c:majorTickMark val="none"/>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1"/>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4-D34A-4802-888C-BCF21C795B8C}"/>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FR</c:v>
                </c:pt>
                <c:pt idx="1">
                  <c:v>IT</c:v>
                </c:pt>
                <c:pt idx="2">
                  <c:v>DE</c:v>
                </c:pt>
                <c:pt idx="3">
                  <c:v>EU Average</c:v>
                </c:pt>
                <c:pt idx="4">
                  <c:v>GB</c:v>
                </c:pt>
                <c:pt idx="5">
                  <c:v>ES</c:v>
                </c:pt>
              </c:strCache>
            </c:strRef>
          </c:cat>
          <c:val>
            <c:numRef>
              <c:f>Foglio1!$B$2:$B$7</c:f>
              <c:numCache>
                <c:formatCode>0.0%</c:formatCode>
                <c:ptCount val="6"/>
                <c:pt idx="0">
                  <c:v>0.83499999999999996</c:v>
                </c:pt>
                <c:pt idx="1">
                  <c:v>0.78300000000000003</c:v>
                </c:pt>
                <c:pt idx="2">
                  <c:v>0.77800000000000002</c:v>
                </c:pt>
                <c:pt idx="3">
                  <c:v>0.73199999999999998</c:v>
                </c:pt>
                <c:pt idx="4">
                  <c:v>0.66700000000000004</c:v>
                </c:pt>
                <c:pt idx="5">
                  <c:v>0.54300000000000004</c:v>
                </c:pt>
              </c:numCache>
            </c:numRef>
          </c:val>
          <c:extLst>
            <c:ext xmlns:c16="http://schemas.microsoft.com/office/drawing/2014/chart" uri="{C3380CC4-5D6E-409C-BE32-E72D297353CC}">
              <c16:uniqueId val="{00000002-D34A-4802-888C-BCF21C795B8C}"/>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At val="0"/>
        <c:auto val="1"/>
        <c:lblAlgn val="ctr"/>
        <c:lblOffset val="100"/>
        <c:noMultiLvlLbl val="0"/>
      </c:catAx>
      <c:valAx>
        <c:axId val="530628616"/>
        <c:scaling>
          <c:orientation val="minMax"/>
          <c:max val="0.85000000000000009"/>
          <c:min val="0"/>
        </c:scaling>
        <c:delete val="1"/>
        <c:axPos val="l"/>
        <c:majorGridlines>
          <c:spPr>
            <a:ln w="9525" cap="flat" cmpd="sng" algn="ctr">
              <a:solidFill>
                <a:schemeClr val="accent5">
                  <a:lumMod val="20000"/>
                  <a:lumOff val="80000"/>
                </a:schemeClr>
              </a:solidFill>
              <a:round/>
            </a:ln>
            <a:effectLst/>
          </c:spPr>
        </c:majorGridlines>
        <c:numFmt formatCode="0.0%" sourceLinked="1"/>
        <c:majorTickMark val="none"/>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1"/>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5-B51A-41D1-B2F8-D12B2A999302}"/>
              </c:ext>
            </c:extLst>
          </c:dPt>
          <c:dPt>
            <c:idx val="2"/>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4-DC49-4BB9-9860-7F13625E4AEF}"/>
              </c:ext>
            </c:extLst>
          </c:dPt>
          <c:dPt>
            <c:idx val="3"/>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3-1DCF-4783-ADB2-34014C76329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Foglio1!$A$2:$A$15</c:f>
              <c:strCache>
                <c:ptCount val="14"/>
                <c:pt idx="0">
                  <c:v>US</c:v>
                </c:pt>
                <c:pt idx="1">
                  <c:v>IE</c:v>
                </c:pt>
                <c:pt idx="2">
                  <c:v>IT</c:v>
                </c:pt>
                <c:pt idx="3">
                  <c:v>CA</c:v>
                </c:pt>
                <c:pt idx="4">
                  <c:v>ES</c:v>
                </c:pt>
                <c:pt idx="5">
                  <c:v>JP</c:v>
                </c:pt>
                <c:pt idx="6">
                  <c:v>CH</c:v>
                </c:pt>
                <c:pt idx="7">
                  <c:v>FI</c:v>
                </c:pt>
                <c:pt idx="8">
                  <c:v>GB</c:v>
                </c:pt>
                <c:pt idx="9">
                  <c:v>FR</c:v>
                </c:pt>
                <c:pt idx="10">
                  <c:v>SE</c:v>
                </c:pt>
                <c:pt idx="11">
                  <c:v>NL</c:v>
                </c:pt>
                <c:pt idx="12">
                  <c:v>DK</c:v>
                </c:pt>
                <c:pt idx="13">
                  <c:v>DE</c:v>
                </c:pt>
              </c:strCache>
            </c:strRef>
          </c:cat>
          <c:val>
            <c:numRef>
              <c:f>Foglio1!$B$2:$B$15</c:f>
              <c:numCache>
                <c:formatCode>General</c:formatCode>
                <c:ptCount val="14"/>
                <c:pt idx="0">
                  <c:v>1786</c:v>
                </c:pt>
                <c:pt idx="1">
                  <c:v>1782</c:v>
                </c:pt>
                <c:pt idx="2">
                  <c:v>1723</c:v>
                </c:pt>
                <c:pt idx="3">
                  <c:v>1708</c:v>
                </c:pt>
                <c:pt idx="4">
                  <c:v>1701</c:v>
                </c:pt>
                <c:pt idx="5">
                  <c:v>1680</c:v>
                </c:pt>
                <c:pt idx="6">
                  <c:v>1561</c:v>
                </c:pt>
                <c:pt idx="7">
                  <c:v>1555</c:v>
                </c:pt>
                <c:pt idx="8">
                  <c:v>1538</c:v>
                </c:pt>
                <c:pt idx="9">
                  <c:v>1520</c:v>
                </c:pt>
                <c:pt idx="10">
                  <c:v>1474</c:v>
                </c:pt>
                <c:pt idx="11">
                  <c:v>1433</c:v>
                </c:pt>
                <c:pt idx="12">
                  <c:v>1392</c:v>
                </c:pt>
                <c:pt idx="13">
                  <c:v>1363</c:v>
                </c:pt>
              </c:numCache>
            </c:numRef>
          </c:val>
          <c:extLst>
            <c:ext xmlns:c16="http://schemas.microsoft.com/office/drawing/2014/chart" uri="{C3380CC4-5D6E-409C-BE32-E72D297353CC}">
              <c16:uniqueId val="{00000000-B51A-41D1-B2F8-D12B2A999302}"/>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noMultiLvlLbl val="0"/>
      </c:catAx>
      <c:valAx>
        <c:axId val="530628616"/>
        <c:scaling>
          <c:orientation val="minMax"/>
          <c:max val="1800"/>
          <c:min val="0"/>
        </c:scaling>
        <c:delete val="1"/>
        <c:axPos val="l"/>
        <c:numFmt formatCode="General" sourceLinked="1"/>
        <c:majorTickMark val="out"/>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7B642-26D1-4D79-B8B7-A99EAD0B53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0BEF50D-5D11-4C2A-BC51-31586CF26BE0}">
      <dgm:prSet phldrT="[Text]" custT="1"/>
      <dgm:spPr>
        <a:solidFill>
          <a:schemeClr val="accent1">
            <a:lumMod val="50000"/>
          </a:schemeClr>
        </a:solidFill>
      </dgm:spPr>
      <dgm:t>
        <a:bodyPr/>
        <a:lstStyle/>
        <a:p>
          <a:r>
            <a:rPr lang="it-IT" sz="2200" b="1">
              <a:latin typeface="Arial" panose="020B0604020202020204" pitchFamily="34" charset="0"/>
              <a:cs typeface="Arial" panose="020B0604020202020204" pitchFamily="34" charset="0"/>
            </a:rPr>
            <a:t>4</a:t>
          </a:r>
          <a:r>
            <a:rPr lang="it-IT" sz="2200" b="1" baseline="30000">
              <a:latin typeface="Arial" panose="020B0604020202020204" pitchFamily="34" charset="0"/>
              <a:cs typeface="Arial" panose="020B0604020202020204" pitchFamily="34" charset="0"/>
            </a:rPr>
            <a:t>th</a:t>
          </a:r>
          <a:r>
            <a:rPr lang="it-IT" sz="2200" b="1">
              <a:latin typeface="Arial" panose="020B0604020202020204" pitchFamily="34" charset="0"/>
              <a:cs typeface="Arial" panose="020B0604020202020204" pitchFamily="34" charset="0"/>
            </a:rPr>
            <a:t> </a:t>
          </a:r>
          <a:r>
            <a:rPr lang="it-IT" sz="2200" b="1" err="1">
              <a:latin typeface="Arial" panose="020B0604020202020204" pitchFamily="34" charset="0"/>
              <a:cs typeface="Arial" panose="020B0604020202020204" pitchFamily="34" charset="0"/>
            </a:rPr>
            <a:t>digital</a:t>
          </a:r>
          <a:r>
            <a:rPr lang="it-IT" sz="2200" b="1">
              <a:latin typeface="Arial" panose="020B0604020202020204" pitchFamily="34" charset="0"/>
              <a:cs typeface="Arial" panose="020B0604020202020204" pitchFamily="34" charset="0"/>
            </a:rPr>
            <a:t> market </a:t>
          </a:r>
          <a:r>
            <a:rPr lang="it-IT" sz="2200" b="0">
              <a:latin typeface="Arial" panose="020B0604020202020204" pitchFamily="34" charset="0"/>
              <a:cs typeface="Arial" panose="020B0604020202020204" pitchFamily="34" charset="0"/>
            </a:rPr>
            <a:t>in Europe with over </a:t>
          </a:r>
          <a:r>
            <a:rPr lang="it-IT" sz="2200" b="1">
              <a:latin typeface="Arial" panose="020B0604020202020204" pitchFamily="34" charset="0"/>
              <a:cs typeface="Arial" panose="020B0604020202020204" pitchFamily="34" charset="0"/>
            </a:rPr>
            <a:t>€ 70 </a:t>
          </a:r>
          <a:r>
            <a:rPr lang="it-IT" sz="2200" b="1" err="1">
              <a:latin typeface="Arial" panose="020B0604020202020204" pitchFamily="34" charset="0"/>
              <a:cs typeface="Arial" panose="020B0604020202020204" pitchFamily="34" charset="0"/>
            </a:rPr>
            <a:t>bln</a:t>
          </a:r>
          <a:r>
            <a:rPr lang="it-IT" sz="2200" b="1">
              <a:latin typeface="Arial" panose="020B0604020202020204" pitchFamily="34" charset="0"/>
              <a:cs typeface="Arial" panose="020B0604020202020204" pitchFamily="34" charset="0"/>
            </a:rPr>
            <a:t> turnover</a:t>
          </a:r>
        </a:p>
        <a:p>
          <a:r>
            <a:rPr lang="it-IT" sz="2200" b="0">
              <a:latin typeface="Arial" panose="020B0604020202020204" pitchFamily="34" charset="0"/>
              <a:cs typeface="Arial" panose="020B0604020202020204" pitchFamily="34" charset="0"/>
            </a:rPr>
            <a:t>The </a:t>
          </a:r>
          <a:r>
            <a:rPr lang="it-IT" sz="2200" b="0" err="1">
              <a:latin typeface="Arial" panose="020B0604020202020204" pitchFamily="34" charset="0"/>
              <a:cs typeface="Arial" panose="020B0604020202020204" pitchFamily="34" charset="0"/>
            </a:rPr>
            <a:t>most</a:t>
          </a:r>
          <a:r>
            <a:rPr lang="it-IT" sz="2200" b="0">
              <a:latin typeface="Arial" panose="020B0604020202020204" pitchFamily="34" charset="0"/>
              <a:cs typeface="Arial" panose="020B0604020202020204" pitchFamily="34" charset="0"/>
            </a:rPr>
            <a:t> </a:t>
          </a:r>
          <a:r>
            <a:rPr lang="it-IT" sz="2200" b="0" err="1">
              <a:latin typeface="Arial" panose="020B0604020202020204" pitchFamily="34" charset="0"/>
              <a:cs typeface="Arial" panose="020B0604020202020204" pitchFamily="34" charset="0"/>
            </a:rPr>
            <a:t>growing</a:t>
          </a:r>
          <a:r>
            <a:rPr lang="it-IT" sz="2200" b="0">
              <a:latin typeface="Arial" panose="020B0604020202020204" pitchFamily="34" charset="0"/>
              <a:cs typeface="Arial" panose="020B0604020202020204" pitchFamily="34" charset="0"/>
            </a:rPr>
            <a:t> </a:t>
          </a:r>
          <a:r>
            <a:rPr lang="it-IT" sz="2200" b="0" err="1">
              <a:latin typeface="Arial" panose="020B0604020202020204" pitchFamily="34" charset="0"/>
              <a:cs typeface="Arial" panose="020B0604020202020204" pitchFamily="34" charset="0"/>
            </a:rPr>
            <a:t>segment</a:t>
          </a:r>
          <a:r>
            <a:rPr lang="it-IT" sz="2200" b="0">
              <a:latin typeface="Arial" panose="020B0604020202020204" pitchFamily="34" charset="0"/>
              <a:cs typeface="Arial" panose="020B0604020202020204" pitchFamily="34" charset="0"/>
            </a:rPr>
            <a:t> </a:t>
          </a:r>
          <a:r>
            <a:rPr lang="it-IT" sz="2200" b="0" err="1">
              <a:latin typeface="Arial" panose="020B0604020202020204" pitchFamily="34" charset="0"/>
              <a:cs typeface="Arial" panose="020B0604020202020204" pitchFamily="34" charset="0"/>
            </a:rPr>
            <a:t>is</a:t>
          </a:r>
          <a:r>
            <a:rPr lang="it-IT" sz="2200" b="0">
              <a:latin typeface="Arial" panose="020B0604020202020204" pitchFamily="34" charset="0"/>
              <a:cs typeface="Arial" panose="020B0604020202020204" pitchFamily="34" charset="0"/>
            </a:rPr>
            <a:t> </a:t>
          </a:r>
          <a:r>
            <a:rPr lang="it-IT" sz="2200" b="1">
              <a:latin typeface="Arial" panose="020B0604020202020204" pitchFamily="34" charset="0"/>
              <a:cs typeface="Arial" panose="020B0604020202020204" pitchFamily="34" charset="0"/>
            </a:rPr>
            <a:t>IT software</a:t>
          </a:r>
          <a:r>
            <a:rPr lang="it-IT" sz="2200" b="0">
              <a:latin typeface="Arial" panose="020B0604020202020204" pitchFamily="34" charset="0"/>
              <a:cs typeface="Arial" panose="020B0604020202020204" pitchFamily="34" charset="0"/>
            </a:rPr>
            <a:t> and devices (+5,8%)</a:t>
          </a:r>
        </a:p>
      </dgm:t>
    </dgm:pt>
    <dgm:pt modelId="{D7AFFA35-8937-45AD-8B06-B70AF2A7A2FF}" type="parTrans" cxnId="{A2790478-9069-4290-8BFF-15A37E0D2941}">
      <dgm:prSet/>
      <dgm:spPr/>
      <dgm:t>
        <a:bodyPr/>
        <a:lstStyle/>
        <a:p>
          <a:endParaRPr lang="en-GB" sz="2200" b="0"/>
        </a:p>
      </dgm:t>
    </dgm:pt>
    <dgm:pt modelId="{F78AC3CB-051C-4E53-B073-A59C6D2ABABB}" type="sibTrans" cxnId="{A2790478-9069-4290-8BFF-15A37E0D2941}">
      <dgm:prSet/>
      <dgm:spPr/>
      <dgm:t>
        <a:bodyPr/>
        <a:lstStyle/>
        <a:p>
          <a:endParaRPr lang="en-GB" sz="2200" b="0"/>
        </a:p>
      </dgm:t>
    </dgm:pt>
    <dgm:pt modelId="{2C90505E-EC58-4D0A-B1D3-4DEDDC83DC3E}">
      <dgm:prSet phldrT="[Text]" custT="1"/>
      <dgm:spPr>
        <a:solidFill>
          <a:schemeClr val="accent1">
            <a:lumMod val="75000"/>
          </a:schemeClr>
        </a:solidFill>
      </dgm:spPr>
      <dgm:t>
        <a:bodyPr/>
        <a:lstStyle/>
        <a:p>
          <a:pPr marL="0" lvl="0" defTabSz="1066800">
            <a:lnSpc>
              <a:spcPct val="90000"/>
            </a:lnSpc>
            <a:spcBef>
              <a:spcPct val="0"/>
            </a:spcBef>
            <a:spcAft>
              <a:spcPct val="35000"/>
            </a:spcAft>
            <a:buNone/>
          </a:pPr>
          <a:r>
            <a:rPr lang="en-GB" sz="2200" b="0">
              <a:latin typeface="Arial" panose="020B0604020202020204" pitchFamily="34" charset="0"/>
              <a:cs typeface="Arial" panose="020B0604020202020204" pitchFamily="34" charset="0"/>
            </a:rPr>
            <a:t>Rapid and relevant growth for software applications in </a:t>
          </a:r>
          <a:r>
            <a:rPr lang="en-GB" sz="2200" b="1">
              <a:latin typeface="Arial" panose="020B0604020202020204" pitchFamily="34" charset="0"/>
              <a:cs typeface="Arial" panose="020B0604020202020204" pitchFamily="34" charset="0"/>
            </a:rPr>
            <a:t>Cloud computing (+21,5%), </a:t>
          </a:r>
          <a:r>
            <a:rPr lang="en-GB" sz="2200" b="1" err="1">
              <a:latin typeface="Arial" panose="020B0604020202020204" pitchFamily="34" charset="0"/>
              <a:cs typeface="Arial" panose="020B0604020202020204" pitchFamily="34" charset="0"/>
            </a:rPr>
            <a:t>IoT</a:t>
          </a:r>
          <a:r>
            <a:rPr lang="en-GB" sz="2200" b="1">
              <a:latin typeface="Arial" panose="020B0604020202020204" pitchFamily="34" charset="0"/>
              <a:cs typeface="Arial" panose="020B0604020202020204" pitchFamily="34" charset="0"/>
            </a:rPr>
            <a:t> (+18,3%), and Cybersecurity (+13%)</a:t>
          </a:r>
        </a:p>
      </dgm:t>
    </dgm:pt>
    <dgm:pt modelId="{E833BD6D-BA33-45AF-AC67-0D42FB23CF86}" type="parTrans" cxnId="{C5DBA828-296D-4D73-A830-1E8E349E5C4A}">
      <dgm:prSet/>
      <dgm:spPr/>
      <dgm:t>
        <a:bodyPr/>
        <a:lstStyle/>
        <a:p>
          <a:endParaRPr lang="en-GB" sz="2200" b="0"/>
        </a:p>
      </dgm:t>
    </dgm:pt>
    <dgm:pt modelId="{74FC8DF7-DBE5-4A27-A0D9-9F4B11E80949}" type="sibTrans" cxnId="{C5DBA828-296D-4D73-A830-1E8E349E5C4A}">
      <dgm:prSet/>
      <dgm:spPr/>
      <dgm:t>
        <a:bodyPr/>
        <a:lstStyle/>
        <a:p>
          <a:endParaRPr lang="en-GB" sz="2200" b="0"/>
        </a:p>
      </dgm:t>
    </dgm:pt>
    <dgm:pt modelId="{9B06782B-9BB4-43D3-9606-CC4718976818}">
      <dgm:prSet phldrT="[Text]" custT="1"/>
      <dgm:spPr>
        <a:solidFill>
          <a:schemeClr val="accent1">
            <a:lumMod val="50000"/>
          </a:schemeClr>
        </a:solidFill>
      </dgm:spPr>
      <dgm:t>
        <a:bodyPr/>
        <a:lstStyle/>
        <a:p>
          <a:r>
            <a:rPr lang="it-IT" sz="2200" b="0" err="1">
              <a:latin typeface="Arial" panose="020B0604020202020204" pitchFamily="34" charset="0"/>
              <a:cs typeface="Arial" panose="020B0604020202020204" pitchFamily="34" charset="0"/>
            </a:rPr>
            <a:t>Extraordinary</a:t>
          </a:r>
          <a:r>
            <a:rPr lang="it-IT" sz="2200" b="0">
              <a:latin typeface="Arial" panose="020B0604020202020204" pitchFamily="34" charset="0"/>
              <a:cs typeface="Arial" panose="020B0604020202020204" pitchFamily="34" charset="0"/>
            </a:rPr>
            <a:t> </a:t>
          </a:r>
          <a:r>
            <a:rPr lang="it-IT" sz="2200" b="1">
              <a:latin typeface="Arial" panose="020B0604020202020204" pitchFamily="34" charset="0"/>
              <a:cs typeface="Arial" panose="020B0604020202020204" pitchFamily="34" charset="0"/>
            </a:rPr>
            <a:t>talent pool for software </a:t>
          </a:r>
          <a:r>
            <a:rPr lang="it-IT" sz="2200" b="0" err="1">
              <a:latin typeface="Arial" panose="020B0604020202020204" pitchFamily="34" charset="0"/>
              <a:cs typeface="Arial" panose="020B0604020202020204" pitchFamily="34" charset="0"/>
            </a:rPr>
            <a:t>development</a:t>
          </a:r>
          <a:endParaRPr lang="it-IT" sz="2200" b="0">
            <a:latin typeface="Arial" panose="020B0604020202020204" pitchFamily="34" charset="0"/>
            <a:cs typeface="Arial" panose="020B0604020202020204" pitchFamily="34" charset="0"/>
          </a:endParaRPr>
        </a:p>
        <a:p>
          <a:r>
            <a:rPr lang="it-IT" sz="2200" b="1">
              <a:latin typeface="Arial" panose="020B0604020202020204" pitchFamily="34" charset="0"/>
              <a:cs typeface="Arial" panose="020B0604020202020204" pitchFamily="34" charset="0"/>
            </a:rPr>
            <a:t>Creative, </a:t>
          </a:r>
          <a:r>
            <a:rPr lang="it-IT" sz="2200" b="1" err="1">
              <a:latin typeface="Arial" panose="020B0604020202020204" pitchFamily="34" charset="0"/>
              <a:cs typeface="Arial" panose="020B0604020202020204" pitchFamily="34" charset="0"/>
            </a:rPr>
            <a:t>skilled</a:t>
          </a:r>
          <a:r>
            <a:rPr lang="it-IT" sz="2200" b="1">
              <a:latin typeface="Arial" panose="020B0604020202020204" pitchFamily="34" charset="0"/>
              <a:cs typeface="Arial" panose="020B0604020202020204" pitchFamily="34" charset="0"/>
            </a:rPr>
            <a:t>, </a:t>
          </a:r>
          <a:r>
            <a:rPr lang="it-IT" sz="2200" b="1" err="1">
              <a:latin typeface="Arial" panose="020B0604020202020204" pitchFamily="34" charset="0"/>
              <a:cs typeface="Arial" panose="020B0604020202020204" pitchFamily="34" charset="0"/>
            </a:rPr>
            <a:t>loyal</a:t>
          </a:r>
          <a:r>
            <a:rPr lang="it-IT" sz="2200" b="1">
              <a:latin typeface="Arial" panose="020B0604020202020204" pitchFamily="34" charset="0"/>
              <a:cs typeface="Arial" panose="020B0604020202020204" pitchFamily="34" charset="0"/>
            </a:rPr>
            <a:t> HR, </a:t>
          </a:r>
          <a:r>
            <a:rPr lang="it-IT" sz="2200" b="1" err="1">
              <a:latin typeface="Arial" panose="020B0604020202020204" pitchFamily="34" charset="0"/>
              <a:cs typeface="Arial" panose="020B0604020202020204" pitchFamily="34" charset="0"/>
            </a:rPr>
            <a:t>devoted</a:t>
          </a:r>
          <a:r>
            <a:rPr lang="it-IT" sz="2200" b="1">
              <a:latin typeface="Arial" panose="020B0604020202020204" pitchFamily="34" charset="0"/>
              <a:cs typeface="Arial" panose="020B0604020202020204" pitchFamily="34" charset="0"/>
            </a:rPr>
            <a:t> to </a:t>
          </a:r>
          <a:r>
            <a:rPr lang="it-IT" sz="2200" b="1" err="1">
              <a:latin typeface="Arial" panose="020B0604020202020204" pitchFamily="34" charset="0"/>
              <a:cs typeface="Arial" panose="020B0604020202020204" pitchFamily="34" charset="0"/>
            </a:rPr>
            <a:t>entrepreneurship</a:t>
          </a:r>
          <a:r>
            <a:rPr lang="it-IT" sz="2200" b="0">
              <a:latin typeface="Arial" panose="020B0604020202020204" pitchFamily="34" charset="0"/>
              <a:cs typeface="Arial" panose="020B0604020202020204" pitchFamily="34" charset="0"/>
            </a:rPr>
            <a:t>: </a:t>
          </a:r>
          <a:r>
            <a:rPr lang="it-IT" sz="2200" b="0" err="1">
              <a:latin typeface="Arial" panose="020B0604020202020204" pitchFamily="34" charset="0"/>
              <a:cs typeface="Arial" panose="020B0604020202020204" pitchFamily="34" charset="0"/>
            </a:rPr>
            <a:t>about</a:t>
          </a:r>
          <a:r>
            <a:rPr lang="it-IT" sz="2200" b="0">
              <a:latin typeface="Arial" panose="020B0604020202020204" pitchFamily="34" charset="0"/>
              <a:cs typeface="Arial" panose="020B0604020202020204" pitchFamily="34" charset="0"/>
            </a:rPr>
            <a:t> 5K IT innovative </a:t>
          </a:r>
          <a:r>
            <a:rPr lang="it-IT" sz="2200" b="0" err="1">
              <a:latin typeface="Arial" panose="020B0604020202020204" pitchFamily="34" charset="0"/>
              <a:cs typeface="Arial" panose="020B0604020202020204" pitchFamily="34" charset="0"/>
            </a:rPr>
            <a:t>startups</a:t>
          </a:r>
          <a:endParaRPr lang="it-IT" sz="2200" b="0">
            <a:latin typeface="Arial" panose="020B0604020202020204" pitchFamily="34" charset="0"/>
            <a:cs typeface="Arial" panose="020B0604020202020204" pitchFamily="34" charset="0"/>
          </a:endParaRPr>
        </a:p>
      </dgm:t>
    </dgm:pt>
    <dgm:pt modelId="{6482C000-B355-4531-8317-4502EE55F638}" type="parTrans" cxnId="{A0C6EC67-6A4A-4B1C-B6B4-F0CD0B7DC01A}">
      <dgm:prSet/>
      <dgm:spPr/>
      <dgm:t>
        <a:bodyPr/>
        <a:lstStyle/>
        <a:p>
          <a:endParaRPr lang="en-GB" sz="2200" b="0"/>
        </a:p>
      </dgm:t>
    </dgm:pt>
    <dgm:pt modelId="{684D7ABE-3BAD-49F4-9D76-5EB00CF2DBFC}" type="sibTrans" cxnId="{A0C6EC67-6A4A-4B1C-B6B4-F0CD0B7DC01A}">
      <dgm:prSet/>
      <dgm:spPr/>
      <dgm:t>
        <a:bodyPr/>
        <a:lstStyle/>
        <a:p>
          <a:endParaRPr lang="en-GB" sz="2200" b="0"/>
        </a:p>
      </dgm:t>
    </dgm:pt>
    <dgm:pt modelId="{0E04A77B-BFF2-4792-9165-4C1E6587E028}">
      <dgm:prSet phldrT="[Text]" custT="1"/>
      <dgm:spPr>
        <a:solidFill>
          <a:schemeClr val="accent1">
            <a:lumMod val="75000"/>
          </a:schemeClr>
        </a:solidFill>
      </dgm:spPr>
      <dgm:t>
        <a:bodyPr/>
        <a:lstStyle/>
        <a:p>
          <a:r>
            <a:rPr lang="en-US" sz="2200" b="0">
              <a:latin typeface="Arial" panose="020B0604020202020204" pitchFamily="34" charset="0"/>
              <a:cs typeface="Arial" panose="020B0604020202020204" pitchFamily="34" charset="0"/>
            </a:rPr>
            <a:t>Over </a:t>
          </a:r>
          <a:r>
            <a:rPr lang="en-US" sz="2200" b="1">
              <a:latin typeface="Arial" panose="020B0604020202020204" pitchFamily="34" charset="0"/>
              <a:cs typeface="Arial" panose="020B0604020202020204" pitchFamily="34" charset="0"/>
            </a:rPr>
            <a:t>45 K graduates </a:t>
          </a:r>
          <a:r>
            <a:rPr lang="en-US" sz="2200" b="0">
              <a:latin typeface="Arial" panose="020B0604020202020204" pitchFamily="34" charset="0"/>
              <a:cs typeface="Arial" panose="020B0604020202020204" pitchFamily="34" charset="0"/>
            </a:rPr>
            <a:t>and more than </a:t>
          </a:r>
          <a:r>
            <a:rPr lang="en-US" sz="2200" b="1">
              <a:latin typeface="Arial" panose="020B0604020202020204" pitchFamily="34" charset="0"/>
              <a:cs typeface="Arial" panose="020B0604020202020204" pitchFamily="34" charset="0"/>
            </a:rPr>
            <a:t>250 K students</a:t>
          </a:r>
          <a:r>
            <a:rPr lang="en-US" sz="2200" b="0">
              <a:latin typeface="Arial" panose="020B0604020202020204" pitchFamily="34" charset="0"/>
              <a:cs typeface="Arial" panose="020B0604020202020204" pitchFamily="34" charset="0"/>
            </a:rPr>
            <a:t> in ICT-related disciplines</a:t>
          </a:r>
        </a:p>
        <a:p>
          <a:r>
            <a:rPr lang="en-GB" sz="2200" b="1">
              <a:latin typeface="Arial" panose="020B0604020202020204" pitchFamily="34" charset="0"/>
              <a:cs typeface="Arial" panose="020B0604020202020204" pitchFamily="34" charset="0"/>
            </a:rPr>
            <a:t>3</a:t>
          </a:r>
          <a:r>
            <a:rPr lang="en-GB" sz="2200" b="1" baseline="30000">
              <a:latin typeface="Arial" panose="020B0604020202020204" pitchFamily="34" charset="0"/>
              <a:cs typeface="Arial" panose="020B0604020202020204" pitchFamily="34" charset="0"/>
            </a:rPr>
            <a:t>rd</a:t>
          </a:r>
          <a:r>
            <a:rPr lang="en-GB" sz="2200" b="1">
              <a:latin typeface="Arial" panose="020B0604020202020204" pitchFamily="34" charset="0"/>
              <a:cs typeface="Arial" panose="020B0604020202020204" pitchFamily="34" charset="0"/>
            </a:rPr>
            <a:t> in the EU for no. of employees in IT and TLC</a:t>
          </a:r>
        </a:p>
      </dgm:t>
    </dgm:pt>
    <dgm:pt modelId="{72EB1919-D793-4A0D-B59D-87CCB25A3568}" type="parTrans" cxnId="{AD1F4B8D-FBCB-416B-8D0B-17ED12E6067C}">
      <dgm:prSet/>
      <dgm:spPr/>
      <dgm:t>
        <a:bodyPr/>
        <a:lstStyle/>
        <a:p>
          <a:endParaRPr lang="en-GB" sz="2200" b="0"/>
        </a:p>
      </dgm:t>
    </dgm:pt>
    <dgm:pt modelId="{AE5368E6-B48E-478A-8F58-DDB558A4C0C8}" type="sibTrans" cxnId="{AD1F4B8D-FBCB-416B-8D0B-17ED12E6067C}">
      <dgm:prSet/>
      <dgm:spPr/>
      <dgm:t>
        <a:bodyPr/>
        <a:lstStyle/>
        <a:p>
          <a:endParaRPr lang="en-GB" sz="2200" b="0"/>
        </a:p>
      </dgm:t>
    </dgm:pt>
    <dgm:pt modelId="{339DDDA9-2E37-4E65-ADDC-7EB594196991}">
      <dgm:prSet phldrT="[Text]" custT="1"/>
      <dgm:spPr>
        <a:solidFill>
          <a:schemeClr val="accent1">
            <a:lumMod val="75000"/>
          </a:schemeClr>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US" sz="2200" b="0" kern="1200">
              <a:latin typeface="Arial" panose="020B0604020202020204" pitchFamily="34" charset="0"/>
              <a:ea typeface="+mn-ea"/>
              <a:cs typeface="Arial" panose="020B0604020202020204" pitchFamily="34" charset="0"/>
            </a:rPr>
            <a:t>Cutting edge R&amp;D in computer science </a:t>
          </a:r>
        </a:p>
        <a:p>
          <a:pPr marL="0" lvl="0" indent="0" algn="ctr" defTabSz="1066800">
            <a:lnSpc>
              <a:spcPct val="90000"/>
            </a:lnSpc>
            <a:spcBef>
              <a:spcPct val="0"/>
            </a:spcBef>
            <a:spcAft>
              <a:spcPct val="35000"/>
            </a:spcAft>
            <a:buNone/>
          </a:pPr>
          <a:r>
            <a:rPr lang="en-GB" sz="2200" b="1" kern="1200">
              <a:latin typeface="Arial" panose="020B0604020202020204" pitchFamily="34" charset="0"/>
              <a:ea typeface="+mn-ea"/>
              <a:cs typeface="Arial" panose="020B0604020202020204" pitchFamily="34" charset="0"/>
            </a:rPr>
            <a:t>1</a:t>
          </a:r>
          <a:r>
            <a:rPr lang="en-GB" sz="2200" b="1" kern="1200" baseline="30000">
              <a:latin typeface="Arial" panose="020B0604020202020204" pitchFamily="34" charset="0"/>
              <a:ea typeface="+mn-ea"/>
              <a:cs typeface="Arial" panose="020B0604020202020204" pitchFamily="34" charset="0"/>
            </a:rPr>
            <a:t>st</a:t>
          </a:r>
          <a:r>
            <a:rPr lang="en-GB" sz="2200" b="1" kern="1200">
              <a:latin typeface="Arial" panose="020B0604020202020204" pitchFamily="34" charset="0"/>
              <a:ea typeface="+mn-ea"/>
              <a:cs typeface="Arial" panose="020B0604020202020204" pitchFamily="34" charset="0"/>
            </a:rPr>
            <a:t> in the world for publications per researcher</a:t>
          </a:r>
        </a:p>
      </dgm:t>
    </dgm:pt>
    <dgm:pt modelId="{0C01E136-90F5-43D4-BEC4-F052C393B00B}" type="parTrans" cxnId="{E401DAA5-53A0-4E03-B7F4-7614162541A5}">
      <dgm:prSet/>
      <dgm:spPr/>
      <dgm:t>
        <a:bodyPr/>
        <a:lstStyle/>
        <a:p>
          <a:endParaRPr lang="en-GB" sz="2200" b="0"/>
        </a:p>
      </dgm:t>
    </dgm:pt>
    <dgm:pt modelId="{515F1A48-FF5C-407C-83B7-5B46852B154E}" type="sibTrans" cxnId="{E401DAA5-53A0-4E03-B7F4-7614162541A5}">
      <dgm:prSet/>
      <dgm:spPr/>
      <dgm:t>
        <a:bodyPr/>
        <a:lstStyle/>
        <a:p>
          <a:endParaRPr lang="en-GB" sz="2200" b="0"/>
        </a:p>
      </dgm:t>
    </dgm:pt>
    <dgm:pt modelId="{869CF4C0-6EAC-4A66-B4F4-DDD98B3FEB2F}">
      <dgm:prSet custT="1"/>
      <dgm:spPr>
        <a:solidFill>
          <a:schemeClr val="accent1">
            <a:lumMod val="50000"/>
          </a:schemeClr>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200" b="1" kern="1200">
              <a:latin typeface="Arial" panose="020B0604020202020204" pitchFamily="34" charset="0"/>
              <a:ea typeface="+mn-ea"/>
              <a:cs typeface="Arial" panose="020B0604020202020204" pitchFamily="34" charset="0"/>
            </a:rPr>
            <a:t>Vibrant innovation ecosystem </a:t>
          </a:r>
          <a:r>
            <a:rPr lang="en-GB" sz="2200" b="0" kern="1200">
              <a:latin typeface="Arial" panose="020B0604020202020204" pitchFamily="34" charset="0"/>
              <a:ea typeface="+mn-ea"/>
              <a:cs typeface="Arial" panose="020B0604020202020204" pitchFamily="34" charset="0"/>
            </a:rPr>
            <a:t>with 16 tech universities, 8 competence </a:t>
          </a:r>
          <a:r>
            <a:rPr lang="en-GB" sz="2200" b="0" kern="1200" err="1">
              <a:latin typeface="Arial" panose="020B0604020202020204" pitchFamily="34" charset="0"/>
              <a:ea typeface="+mn-ea"/>
              <a:cs typeface="Arial" panose="020B0604020202020204" pitchFamily="34" charset="0"/>
            </a:rPr>
            <a:t>centers</a:t>
          </a:r>
          <a:r>
            <a:rPr lang="en-GB" sz="2200" b="0" kern="1200">
              <a:latin typeface="Arial" panose="020B0604020202020204" pitchFamily="34" charset="0"/>
              <a:ea typeface="+mn-ea"/>
              <a:cs typeface="Arial" panose="020B0604020202020204" pitchFamily="34" charset="0"/>
            </a:rPr>
            <a:t>, and multiple science parks, incubators, accelerators, and more</a:t>
          </a:r>
        </a:p>
      </dgm:t>
    </dgm:pt>
    <dgm:pt modelId="{D701327B-2306-4C07-B188-49006B291172}" type="parTrans" cxnId="{CD289FEB-8583-4F20-AB07-B386D7A3126C}">
      <dgm:prSet/>
      <dgm:spPr/>
      <dgm:t>
        <a:bodyPr/>
        <a:lstStyle/>
        <a:p>
          <a:endParaRPr lang="en-GB" sz="2200" b="0"/>
        </a:p>
      </dgm:t>
    </dgm:pt>
    <dgm:pt modelId="{8802C4AD-CC68-4A3A-8F34-9183FDCB946E}" type="sibTrans" cxnId="{CD289FEB-8583-4F20-AB07-B386D7A3126C}">
      <dgm:prSet/>
      <dgm:spPr/>
      <dgm:t>
        <a:bodyPr/>
        <a:lstStyle/>
        <a:p>
          <a:endParaRPr lang="en-GB" sz="2200" b="0"/>
        </a:p>
      </dgm:t>
    </dgm:pt>
    <dgm:pt modelId="{BEFEDD07-10DE-4733-A5A0-C8ACDA7DD7D3}">
      <dgm:prSet custT="1"/>
      <dgm:spPr>
        <a:solidFill>
          <a:schemeClr val="accent1">
            <a:lumMod val="75000"/>
          </a:schemeClr>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Wide range of ad hoc </a:t>
          </a:r>
          <a:r>
            <a:rPr lang="en-GB" sz="2200" b="1" kern="1200">
              <a:latin typeface="Arial" panose="020B0604020202020204" pitchFamily="34" charset="0"/>
              <a:ea typeface="+mn-ea"/>
              <a:cs typeface="Arial" panose="020B0604020202020204" pitchFamily="34" charset="0"/>
            </a:rPr>
            <a:t>incentives and fiscal benefits </a:t>
          </a:r>
          <a:r>
            <a:rPr lang="en-GB" sz="2200" b="0" kern="1200">
              <a:latin typeface="Arial" panose="020B0604020202020204" pitchFamily="34" charset="0"/>
              <a:ea typeface="+mn-ea"/>
              <a:cs typeface="Arial" panose="020B0604020202020204" pitchFamily="34" charset="0"/>
            </a:rPr>
            <a:t>– from large scale investments to </a:t>
          </a:r>
          <a:r>
            <a:rPr lang="en-GB" sz="2200" b="0" kern="1200" err="1">
              <a:latin typeface="Arial" panose="020B0604020202020204" pitchFamily="34" charset="0"/>
              <a:ea typeface="+mn-ea"/>
              <a:cs typeface="Arial" panose="020B0604020202020204" pitchFamily="34" charset="0"/>
            </a:rPr>
            <a:t>startups</a:t>
          </a:r>
          <a:r>
            <a:rPr lang="en-GB" sz="2200" b="0" kern="1200">
              <a:latin typeface="Arial" panose="020B0604020202020204" pitchFamily="34" charset="0"/>
              <a:ea typeface="+mn-ea"/>
              <a:cs typeface="Arial" panose="020B0604020202020204" pitchFamily="34" charset="0"/>
            </a:rPr>
            <a:t>, from R&amp;D to Industry 4.0</a:t>
          </a:r>
        </a:p>
      </dgm:t>
    </dgm:pt>
    <dgm:pt modelId="{C0A8CD32-913F-450E-A6E2-67F98222B60C}" type="parTrans" cxnId="{9F228DAA-AC33-43DB-B522-AC0CE34F1B60}">
      <dgm:prSet/>
      <dgm:spPr/>
      <dgm:t>
        <a:bodyPr/>
        <a:lstStyle/>
        <a:p>
          <a:endParaRPr lang="it-IT" sz="2200" b="0"/>
        </a:p>
      </dgm:t>
    </dgm:pt>
    <dgm:pt modelId="{71800106-12F0-42B9-A788-A042BFD8F086}" type="sibTrans" cxnId="{9F228DAA-AC33-43DB-B522-AC0CE34F1B60}">
      <dgm:prSet/>
      <dgm:spPr/>
      <dgm:t>
        <a:bodyPr/>
        <a:lstStyle/>
        <a:p>
          <a:endParaRPr lang="it-IT" sz="2200" b="0"/>
        </a:p>
      </dgm:t>
    </dgm:pt>
    <dgm:pt modelId="{9256CAD9-88C2-48BA-8C85-9D1A53CF652F}">
      <dgm:prSet custT="1"/>
      <dgm:spPr>
        <a:solidFill>
          <a:schemeClr val="accent1">
            <a:lumMod val="50000"/>
          </a:schemeClr>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Home to about </a:t>
          </a:r>
          <a:r>
            <a:rPr lang="en-GB" sz="2200" b="1" kern="1200">
              <a:latin typeface="Arial" panose="020B0604020202020204" pitchFamily="34" charset="0"/>
              <a:ea typeface="+mn-ea"/>
              <a:cs typeface="Arial" panose="020B0604020202020204" pitchFamily="34" charset="0"/>
            </a:rPr>
            <a:t>900 foreign IT and TLC companies</a:t>
          </a:r>
        </a:p>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And remarkable </a:t>
          </a:r>
          <a:r>
            <a:rPr lang="en-GB" sz="2200" b="1" kern="1200">
              <a:latin typeface="Arial" panose="020B0604020202020204" pitchFamily="34" charset="0"/>
              <a:ea typeface="+mn-ea"/>
              <a:cs typeface="Arial" panose="020B0604020202020204" pitchFamily="34" charset="0"/>
            </a:rPr>
            <a:t>recent track record</a:t>
          </a:r>
          <a:r>
            <a:rPr lang="en-GB" sz="2200" b="0" kern="1200">
              <a:latin typeface="Arial" panose="020B0604020202020204" pitchFamily="34" charset="0"/>
              <a:ea typeface="+mn-ea"/>
              <a:cs typeface="Arial" panose="020B0604020202020204" pitchFamily="34" charset="0"/>
            </a:rPr>
            <a:t>, including Microsoft, IBM, NTT Data, Cisco, Huawei, and many others</a:t>
          </a:r>
        </a:p>
      </dgm:t>
    </dgm:pt>
    <dgm:pt modelId="{E188956C-2FC8-4158-A1E5-40C5FD361712}" type="parTrans" cxnId="{F377C401-B60E-4ECE-9192-A765B3818AA8}">
      <dgm:prSet/>
      <dgm:spPr/>
      <dgm:t>
        <a:bodyPr/>
        <a:lstStyle/>
        <a:p>
          <a:endParaRPr lang="it-IT" sz="2200" b="0"/>
        </a:p>
      </dgm:t>
    </dgm:pt>
    <dgm:pt modelId="{121F1F56-2F96-4505-8534-A9D272D594F4}" type="sibTrans" cxnId="{F377C401-B60E-4ECE-9192-A765B3818AA8}">
      <dgm:prSet/>
      <dgm:spPr/>
      <dgm:t>
        <a:bodyPr/>
        <a:lstStyle/>
        <a:p>
          <a:endParaRPr lang="it-IT" sz="2200" b="0"/>
        </a:p>
      </dgm:t>
    </dgm:pt>
    <dgm:pt modelId="{0A3D78CE-9D41-4296-B7C7-9AE9132137C7}" type="pres">
      <dgm:prSet presAssocID="{ACF7B642-26D1-4D79-B8B7-A99EAD0B5317}" presName="diagram" presStyleCnt="0">
        <dgm:presLayoutVars>
          <dgm:dir/>
          <dgm:resizeHandles val="exact"/>
        </dgm:presLayoutVars>
      </dgm:prSet>
      <dgm:spPr/>
    </dgm:pt>
    <dgm:pt modelId="{03BC6357-5125-4E4C-8E3D-3D00421C63D8}" type="pres">
      <dgm:prSet presAssocID="{E0BEF50D-5D11-4C2A-BC51-31586CF26BE0}" presName="node" presStyleLbl="node1" presStyleIdx="0" presStyleCnt="8" custScaleX="33066" custScaleY="42075" custLinFactNeighborX="6050">
        <dgm:presLayoutVars>
          <dgm:bulletEnabled val="1"/>
        </dgm:presLayoutVars>
      </dgm:prSet>
      <dgm:spPr/>
    </dgm:pt>
    <dgm:pt modelId="{A5C25EB9-DEDA-49B1-BEEF-8494542B17D7}" type="pres">
      <dgm:prSet presAssocID="{F78AC3CB-051C-4E53-B073-A59C6D2ABABB}" presName="sibTrans" presStyleCnt="0"/>
      <dgm:spPr/>
    </dgm:pt>
    <dgm:pt modelId="{4B2BE8BC-2DAC-4C41-8238-504E6F896A6B}" type="pres">
      <dgm:prSet presAssocID="{2C90505E-EC58-4D0A-B1D3-4DEDDC83DC3E}" presName="node" presStyleLbl="node1" presStyleIdx="1" presStyleCnt="8" custScaleX="33066" custScaleY="42075" custLinFactNeighborX="2665">
        <dgm:presLayoutVars>
          <dgm:bulletEnabled val="1"/>
        </dgm:presLayoutVars>
      </dgm:prSet>
      <dgm:spPr/>
    </dgm:pt>
    <dgm:pt modelId="{23ACF972-3F8E-458E-931D-CD9D4D11154A}" type="pres">
      <dgm:prSet presAssocID="{74FC8DF7-DBE5-4A27-A0D9-9F4B11E80949}" presName="sibTrans" presStyleCnt="0"/>
      <dgm:spPr/>
    </dgm:pt>
    <dgm:pt modelId="{44FDFCE1-B71E-45B7-A518-9A732DBF878F}" type="pres">
      <dgm:prSet presAssocID="{9B06782B-9BB4-43D3-9606-CC4718976818}" presName="node" presStyleLbl="node1" presStyleIdx="2" presStyleCnt="8" custScaleX="33066" custScaleY="42075" custLinFactNeighborX="-749" custLinFactNeighborY="423">
        <dgm:presLayoutVars>
          <dgm:bulletEnabled val="1"/>
        </dgm:presLayoutVars>
      </dgm:prSet>
      <dgm:spPr/>
    </dgm:pt>
    <dgm:pt modelId="{511B7760-ADA9-4E23-8482-16A1A9EEA3F6}" type="pres">
      <dgm:prSet presAssocID="{684D7ABE-3BAD-49F4-9D76-5EB00CF2DBFC}" presName="sibTrans" presStyleCnt="0"/>
      <dgm:spPr/>
    </dgm:pt>
    <dgm:pt modelId="{D83B8B66-E185-465F-B784-938484B57E38}" type="pres">
      <dgm:prSet presAssocID="{0E04A77B-BFF2-4792-9165-4C1E6587E028}" presName="node" presStyleLbl="node1" presStyleIdx="3" presStyleCnt="8" custScaleX="33066" custScaleY="42075" custLinFactNeighborX="-4275" custLinFactNeighborY="392">
        <dgm:presLayoutVars>
          <dgm:bulletEnabled val="1"/>
        </dgm:presLayoutVars>
      </dgm:prSet>
      <dgm:spPr/>
    </dgm:pt>
    <dgm:pt modelId="{36025412-E3CD-4356-9BCF-EC385F320361}" type="pres">
      <dgm:prSet presAssocID="{AE5368E6-B48E-478A-8F58-DDB558A4C0C8}" presName="sibTrans" presStyleCnt="0"/>
      <dgm:spPr/>
    </dgm:pt>
    <dgm:pt modelId="{098306B5-53FF-46A0-BB3F-F4A83838875B}" type="pres">
      <dgm:prSet presAssocID="{339DDDA9-2E37-4E65-ADDC-7EB594196991}" presName="node" presStyleLbl="node1" presStyleIdx="4" presStyleCnt="8" custScaleX="33066" custScaleY="42075" custLinFactNeighborX="5895">
        <dgm:presLayoutVars>
          <dgm:bulletEnabled val="1"/>
        </dgm:presLayoutVars>
      </dgm:prSet>
      <dgm:spPr>
        <a:xfrm>
          <a:off x="4668037" y="2980556"/>
          <a:ext cx="4243670" cy="2546202"/>
        </a:xfrm>
        <a:prstGeom prst="rect">
          <a:avLst/>
        </a:prstGeom>
      </dgm:spPr>
    </dgm:pt>
    <dgm:pt modelId="{50F8C172-BA21-4AAE-9D9D-C02808C1F7CB}" type="pres">
      <dgm:prSet presAssocID="{515F1A48-FF5C-407C-83B7-5B46852B154E}" presName="sibTrans" presStyleCnt="0"/>
      <dgm:spPr/>
    </dgm:pt>
    <dgm:pt modelId="{399B6F4A-A183-4272-8A91-49E4D60FF841}" type="pres">
      <dgm:prSet presAssocID="{869CF4C0-6EAC-4A66-B4F4-DDD98B3FEB2F}" presName="node" presStyleLbl="node1" presStyleIdx="5" presStyleCnt="8" custScaleX="33066" custScaleY="42075" custLinFactNeighborX="2665">
        <dgm:presLayoutVars>
          <dgm:bulletEnabled val="1"/>
        </dgm:presLayoutVars>
      </dgm:prSet>
      <dgm:spPr>
        <a:xfrm>
          <a:off x="9336074" y="2980556"/>
          <a:ext cx="4243670" cy="2546202"/>
        </a:xfrm>
        <a:prstGeom prst="rect">
          <a:avLst/>
        </a:prstGeom>
      </dgm:spPr>
    </dgm:pt>
    <dgm:pt modelId="{42F5CF87-B5E3-436A-9FDD-D4616666A94B}" type="pres">
      <dgm:prSet presAssocID="{8802C4AD-CC68-4A3A-8F34-9183FDCB946E}" presName="sibTrans" presStyleCnt="0"/>
      <dgm:spPr/>
    </dgm:pt>
    <dgm:pt modelId="{3014AA43-3314-4C71-96B8-ECC7056AF2A8}" type="pres">
      <dgm:prSet presAssocID="{BEFEDD07-10DE-4733-A5A0-C8ACDA7DD7D3}" presName="node" presStyleLbl="node1" presStyleIdx="6" presStyleCnt="8" custScaleX="33066" custScaleY="42075" custLinFactNeighborX="-888">
        <dgm:presLayoutVars>
          <dgm:bulletEnabled val="1"/>
        </dgm:presLayoutVars>
      </dgm:prSet>
      <dgm:spPr/>
    </dgm:pt>
    <dgm:pt modelId="{A25A01F0-985C-4388-90A5-1121E8E0F390}" type="pres">
      <dgm:prSet presAssocID="{71800106-12F0-42B9-A788-A042BFD8F086}" presName="sibTrans" presStyleCnt="0"/>
      <dgm:spPr/>
    </dgm:pt>
    <dgm:pt modelId="{EDD77D8C-6549-4F4C-B843-1649A02E4799}" type="pres">
      <dgm:prSet presAssocID="{9256CAD9-88C2-48BA-8C85-9D1A53CF652F}" presName="node" presStyleLbl="node1" presStyleIdx="7" presStyleCnt="8" custScaleX="33066" custScaleY="42075" custLinFactNeighborX="-4275">
        <dgm:presLayoutVars>
          <dgm:bulletEnabled val="1"/>
        </dgm:presLayoutVars>
      </dgm:prSet>
      <dgm:spPr/>
    </dgm:pt>
  </dgm:ptLst>
  <dgm:cxnLst>
    <dgm:cxn modelId="{A0C6EC67-6A4A-4B1C-B6B4-F0CD0B7DC01A}" srcId="{ACF7B642-26D1-4D79-B8B7-A99EAD0B5317}" destId="{9B06782B-9BB4-43D3-9606-CC4718976818}" srcOrd="2" destOrd="0" parTransId="{6482C000-B355-4531-8317-4502EE55F638}" sibTransId="{684D7ABE-3BAD-49F4-9D76-5EB00CF2DBFC}"/>
    <dgm:cxn modelId="{C8465F10-4EE4-43CB-9E27-403FF133EF4C}" type="presOf" srcId="{9256CAD9-88C2-48BA-8C85-9D1A53CF652F}" destId="{EDD77D8C-6549-4F4C-B843-1649A02E4799}" srcOrd="0" destOrd="0" presId="urn:microsoft.com/office/officeart/2005/8/layout/default"/>
    <dgm:cxn modelId="{E401DAA5-53A0-4E03-B7F4-7614162541A5}" srcId="{ACF7B642-26D1-4D79-B8B7-A99EAD0B5317}" destId="{339DDDA9-2E37-4E65-ADDC-7EB594196991}" srcOrd="4" destOrd="0" parTransId="{0C01E136-90F5-43D4-BEC4-F052C393B00B}" sibTransId="{515F1A48-FF5C-407C-83B7-5B46852B154E}"/>
    <dgm:cxn modelId="{199A9573-F06C-440D-A94A-200E93195828}" type="presOf" srcId="{339DDDA9-2E37-4E65-ADDC-7EB594196991}" destId="{098306B5-53FF-46A0-BB3F-F4A83838875B}" srcOrd="0" destOrd="0" presId="urn:microsoft.com/office/officeart/2005/8/layout/default"/>
    <dgm:cxn modelId="{548CBCF8-02B8-40D3-A7BF-13A6E6C0AF94}" type="presOf" srcId="{E0BEF50D-5D11-4C2A-BC51-31586CF26BE0}" destId="{03BC6357-5125-4E4C-8E3D-3D00421C63D8}" srcOrd="0" destOrd="0" presId="urn:microsoft.com/office/officeart/2005/8/layout/default"/>
    <dgm:cxn modelId="{AD1F4B8D-FBCB-416B-8D0B-17ED12E6067C}" srcId="{ACF7B642-26D1-4D79-B8B7-A99EAD0B5317}" destId="{0E04A77B-BFF2-4792-9165-4C1E6587E028}" srcOrd="3" destOrd="0" parTransId="{72EB1919-D793-4A0D-B59D-87CCB25A3568}" sibTransId="{AE5368E6-B48E-478A-8F58-DDB558A4C0C8}"/>
    <dgm:cxn modelId="{CD289FEB-8583-4F20-AB07-B386D7A3126C}" srcId="{ACF7B642-26D1-4D79-B8B7-A99EAD0B5317}" destId="{869CF4C0-6EAC-4A66-B4F4-DDD98B3FEB2F}" srcOrd="5" destOrd="0" parTransId="{D701327B-2306-4C07-B188-49006B291172}" sibTransId="{8802C4AD-CC68-4A3A-8F34-9183FDCB946E}"/>
    <dgm:cxn modelId="{413A6E14-CE2F-419B-8D1A-172166C87076}" type="presOf" srcId="{869CF4C0-6EAC-4A66-B4F4-DDD98B3FEB2F}" destId="{399B6F4A-A183-4272-8A91-49E4D60FF841}" srcOrd="0" destOrd="0" presId="urn:microsoft.com/office/officeart/2005/8/layout/default"/>
    <dgm:cxn modelId="{794634DD-EA15-4894-8419-D22712910837}" type="presOf" srcId="{2C90505E-EC58-4D0A-B1D3-4DEDDC83DC3E}" destId="{4B2BE8BC-2DAC-4C41-8238-504E6F896A6B}" srcOrd="0" destOrd="0" presId="urn:microsoft.com/office/officeart/2005/8/layout/default"/>
    <dgm:cxn modelId="{A2790478-9069-4290-8BFF-15A37E0D2941}" srcId="{ACF7B642-26D1-4D79-B8B7-A99EAD0B5317}" destId="{E0BEF50D-5D11-4C2A-BC51-31586CF26BE0}" srcOrd="0" destOrd="0" parTransId="{D7AFFA35-8937-45AD-8B06-B70AF2A7A2FF}" sibTransId="{F78AC3CB-051C-4E53-B073-A59C6D2ABABB}"/>
    <dgm:cxn modelId="{0B80BB9A-43E4-4BAD-AB75-1F317B0F191E}" type="presOf" srcId="{9B06782B-9BB4-43D3-9606-CC4718976818}" destId="{44FDFCE1-B71E-45B7-A518-9A732DBF878F}" srcOrd="0" destOrd="0" presId="urn:microsoft.com/office/officeart/2005/8/layout/default"/>
    <dgm:cxn modelId="{75CE2B65-E16C-4B00-B69B-CA187481CE79}" type="presOf" srcId="{ACF7B642-26D1-4D79-B8B7-A99EAD0B5317}" destId="{0A3D78CE-9D41-4296-B7C7-9AE9132137C7}" srcOrd="0" destOrd="0" presId="urn:microsoft.com/office/officeart/2005/8/layout/default"/>
    <dgm:cxn modelId="{F377C401-B60E-4ECE-9192-A765B3818AA8}" srcId="{ACF7B642-26D1-4D79-B8B7-A99EAD0B5317}" destId="{9256CAD9-88C2-48BA-8C85-9D1A53CF652F}" srcOrd="7" destOrd="0" parTransId="{E188956C-2FC8-4158-A1E5-40C5FD361712}" sibTransId="{121F1F56-2F96-4505-8534-A9D272D594F4}"/>
    <dgm:cxn modelId="{C5DBA828-296D-4D73-A830-1E8E349E5C4A}" srcId="{ACF7B642-26D1-4D79-B8B7-A99EAD0B5317}" destId="{2C90505E-EC58-4D0A-B1D3-4DEDDC83DC3E}" srcOrd="1" destOrd="0" parTransId="{E833BD6D-BA33-45AF-AC67-0D42FB23CF86}" sibTransId="{74FC8DF7-DBE5-4A27-A0D9-9F4B11E80949}"/>
    <dgm:cxn modelId="{545D3A6E-36C0-4679-9193-9EEEFB6A7418}" type="presOf" srcId="{0E04A77B-BFF2-4792-9165-4C1E6587E028}" destId="{D83B8B66-E185-465F-B784-938484B57E38}" srcOrd="0" destOrd="0" presId="urn:microsoft.com/office/officeart/2005/8/layout/default"/>
    <dgm:cxn modelId="{62941CC9-3890-4651-A4A6-359AF527D44B}" type="presOf" srcId="{BEFEDD07-10DE-4733-A5A0-C8ACDA7DD7D3}" destId="{3014AA43-3314-4C71-96B8-ECC7056AF2A8}" srcOrd="0" destOrd="0" presId="urn:microsoft.com/office/officeart/2005/8/layout/default"/>
    <dgm:cxn modelId="{9F228DAA-AC33-43DB-B522-AC0CE34F1B60}" srcId="{ACF7B642-26D1-4D79-B8B7-A99EAD0B5317}" destId="{BEFEDD07-10DE-4733-A5A0-C8ACDA7DD7D3}" srcOrd="6" destOrd="0" parTransId="{C0A8CD32-913F-450E-A6E2-67F98222B60C}" sibTransId="{71800106-12F0-42B9-A788-A042BFD8F086}"/>
    <dgm:cxn modelId="{250F74BD-E966-47A5-BF5A-0F015E620AF6}" type="presParOf" srcId="{0A3D78CE-9D41-4296-B7C7-9AE9132137C7}" destId="{03BC6357-5125-4E4C-8E3D-3D00421C63D8}" srcOrd="0" destOrd="0" presId="urn:microsoft.com/office/officeart/2005/8/layout/default"/>
    <dgm:cxn modelId="{58BB998F-E684-47FE-83D8-3C1627C5CC33}" type="presParOf" srcId="{0A3D78CE-9D41-4296-B7C7-9AE9132137C7}" destId="{A5C25EB9-DEDA-49B1-BEEF-8494542B17D7}" srcOrd="1" destOrd="0" presId="urn:microsoft.com/office/officeart/2005/8/layout/default"/>
    <dgm:cxn modelId="{B4F160BA-F318-464C-B384-78768CFD4CFC}" type="presParOf" srcId="{0A3D78CE-9D41-4296-B7C7-9AE9132137C7}" destId="{4B2BE8BC-2DAC-4C41-8238-504E6F896A6B}" srcOrd="2" destOrd="0" presId="urn:microsoft.com/office/officeart/2005/8/layout/default"/>
    <dgm:cxn modelId="{29BA87CF-C2BC-4BB2-8117-2B874FAAF6A7}" type="presParOf" srcId="{0A3D78CE-9D41-4296-B7C7-9AE9132137C7}" destId="{23ACF972-3F8E-458E-931D-CD9D4D11154A}" srcOrd="3" destOrd="0" presId="urn:microsoft.com/office/officeart/2005/8/layout/default"/>
    <dgm:cxn modelId="{9D6E1AF5-C06F-409E-B9E4-66C93D33845A}" type="presParOf" srcId="{0A3D78CE-9D41-4296-B7C7-9AE9132137C7}" destId="{44FDFCE1-B71E-45B7-A518-9A732DBF878F}" srcOrd="4" destOrd="0" presId="urn:microsoft.com/office/officeart/2005/8/layout/default"/>
    <dgm:cxn modelId="{1107F6B5-2BFD-4648-A93D-7F7F258E7E5D}" type="presParOf" srcId="{0A3D78CE-9D41-4296-B7C7-9AE9132137C7}" destId="{511B7760-ADA9-4E23-8482-16A1A9EEA3F6}" srcOrd="5" destOrd="0" presId="urn:microsoft.com/office/officeart/2005/8/layout/default"/>
    <dgm:cxn modelId="{9F27C342-80D7-4CCE-8231-7D5C8F5614DC}" type="presParOf" srcId="{0A3D78CE-9D41-4296-B7C7-9AE9132137C7}" destId="{D83B8B66-E185-465F-B784-938484B57E38}" srcOrd="6" destOrd="0" presId="urn:microsoft.com/office/officeart/2005/8/layout/default"/>
    <dgm:cxn modelId="{68604720-AD97-41C5-BFBD-27FD6F10C515}" type="presParOf" srcId="{0A3D78CE-9D41-4296-B7C7-9AE9132137C7}" destId="{36025412-E3CD-4356-9BCF-EC385F320361}" srcOrd="7" destOrd="0" presId="urn:microsoft.com/office/officeart/2005/8/layout/default"/>
    <dgm:cxn modelId="{07FC7BF6-FBE7-4D98-B846-B0E0A8EDD91F}" type="presParOf" srcId="{0A3D78CE-9D41-4296-B7C7-9AE9132137C7}" destId="{098306B5-53FF-46A0-BB3F-F4A83838875B}" srcOrd="8" destOrd="0" presId="urn:microsoft.com/office/officeart/2005/8/layout/default"/>
    <dgm:cxn modelId="{4B32FF59-B919-4E55-835B-7EF5171862FF}" type="presParOf" srcId="{0A3D78CE-9D41-4296-B7C7-9AE9132137C7}" destId="{50F8C172-BA21-4AAE-9D9D-C02808C1F7CB}" srcOrd="9" destOrd="0" presId="urn:microsoft.com/office/officeart/2005/8/layout/default"/>
    <dgm:cxn modelId="{51464872-D5F3-4EA9-B10A-9899CACD0C63}" type="presParOf" srcId="{0A3D78CE-9D41-4296-B7C7-9AE9132137C7}" destId="{399B6F4A-A183-4272-8A91-49E4D60FF841}" srcOrd="10" destOrd="0" presId="urn:microsoft.com/office/officeart/2005/8/layout/default"/>
    <dgm:cxn modelId="{F7055A3D-501D-4922-946F-17E71C228A09}" type="presParOf" srcId="{0A3D78CE-9D41-4296-B7C7-9AE9132137C7}" destId="{42F5CF87-B5E3-436A-9FDD-D4616666A94B}" srcOrd="11" destOrd="0" presId="urn:microsoft.com/office/officeart/2005/8/layout/default"/>
    <dgm:cxn modelId="{671E4083-A3EB-4271-81C0-4A03C863D3ED}" type="presParOf" srcId="{0A3D78CE-9D41-4296-B7C7-9AE9132137C7}" destId="{3014AA43-3314-4C71-96B8-ECC7056AF2A8}" srcOrd="12" destOrd="0" presId="urn:microsoft.com/office/officeart/2005/8/layout/default"/>
    <dgm:cxn modelId="{27D7B2BC-371E-438D-852C-3B11E936320E}" type="presParOf" srcId="{0A3D78CE-9D41-4296-B7C7-9AE9132137C7}" destId="{A25A01F0-985C-4388-90A5-1121E8E0F390}" srcOrd="13" destOrd="0" presId="urn:microsoft.com/office/officeart/2005/8/layout/default"/>
    <dgm:cxn modelId="{9C65F9F5-34B4-4DAC-978B-86973A6A0C12}" type="presParOf" srcId="{0A3D78CE-9D41-4296-B7C7-9AE9132137C7}" destId="{EDD77D8C-6549-4F4C-B843-1649A02E4799}" srcOrd="1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6357-5125-4E4C-8E3D-3D00421C63D8}">
      <dsp:nvSpPr>
        <dsp:cNvPr id="0" name=""/>
        <dsp:cNvSpPr/>
      </dsp:nvSpPr>
      <dsp:spPr>
        <a:xfrm>
          <a:off x="663713" y="808936"/>
          <a:ext cx="3622078" cy="27653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a:latin typeface="Arial" panose="020B0604020202020204" pitchFamily="34" charset="0"/>
              <a:cs typeface="Arial" panose="020B0604020202020204" pitchFamily="34" charset="0"/>
            </a:rPr>
            <a:t>4</a:t>
          </a:r>
          <a:r>
            <a:rPr lang="it-IT" sz="2200" b="1" kern="1200" baseline="30000">
              <a:latin typeface="Arial" panose="020B0604020202020204" pitchFamily="34" charset="0"/>
              <a:cs typeface="Arial" panose="020B0604020202020204" pitchFamily="34" charset="0"/>
            </a:rPr>
            <a:t>th</a:t>
          </a:r>
          <a:r>
            <a:rPr lang="it-IT" sz="2200" b="1" kern="1200">
              <a:latin typeface="Arial" panose="020B0604020202020204" pitchFamily="34" charset="0"/>
              <a:cs typeface="Arial" panose="020B0604020202020204" pitchFamily="34" charset="0"/>
            </a:rPr>
            <a:t> </a:t>
          </a:r>
          <a:r>
            <a:rPr lang="it-IT" sz="2200" b="1" kern="1200" err="1">
              <a:latin typeface="Arial" panose="020B0604020202020204" pitchFamily="34" charset="0"/>
              <a:cs typeface="Arial" panose="020B0604020202020204" pitchFamily="34" charset="0"/>
            </a:rPr>
            <a:t>digital</a:t>
          </a:r>
          <a:r>
            <a:rPr lang="it-IT" sz="2200" b="1" kern="1200">
              <a:latin typeface="Arial" panose="020B0604020202020204" pitchFamily="34" charset="0"/>
              <a:cs typeface="Arial" panose="020B0604020202020204" pitchFamily="34" charset="0"/>
            </a:rPr>
            <a:t> market </a:t>
          </a:r>
          <a:r>
            <a:rPr lang="it-IT" sz="2200" b="0" kern="1200">
              <a:latin typeface="Arial" panose="020B0604020202020204" pitchFamily="34" charset="0"/>
              <a:cs typeface="Arial" panose="020B0604020202020204" pitchFamily="34" charset="0"/>
            </a:rPr>
            <a:t>in Europe with over </a:t>
          </a:r>
          <a:r>
            <a:rPr lang="it-IT" sz="2200" b="1" kern="1200">
              <a:latin typeface="Arial" panose="020B0604020202020204" pitchFamily="34" charset="0"/>
              <a:cs typeface="Arial" panose="020B0604020202020204" pitchFamily="34" charset="0"/>
            </a:rPr>
            <a:t>€ 70 </a:t>
          </a:r>
          <a:r>
            <a:rPr lang="it-IT" sz="2200" b="1" kern="1200" err="1">
              <a:latin typeface="Arial" panose="020B0604020202020204" pitchFamily="34" charset="0"/>
              <a:cs typeface="Arial" panose="020B0604020202020204" pitchFamily="34" charset="0"/>
            </a:rPr>
            <a:t>bln</a:t>
          </a:r>
          <a:r>
            <a:rPr lang="it-IT" sz="2200" b="1" kern="1200">
              <a:latin typeface="Arial" panose="020B0604020202020204" pitchFamily="34" charset="0"/>
              <a:cs typeface="Arial" panose="020B0604020202020204" pitchFamily="34" charset="0"/>
            </a:rPr>
            <a:t> turnover</a:t>
          </a:r>
        </a:p>
        <a:p>
          <a:pPr marL="0" lvl="0" indent="0" algn="ctr" defTabSz="977900">
            <a:lnSpc>
              <a:spcPct val="90000"/>
            </a:lnSpc>
            <a:spcBef>
              <a:spcPct val="0"/>
            </a:spcBef>
            <a:spcAft>
              <a:spcPct val="35000"/>
            </a:spcAft>
            <a:buNone/>
          </a:pPr>
          <a:r>
            <a:rPr lang="it-IT" sz="2200" b="0" kern="1200">
              <a:latin typeface="Arial" panose="020B0604020202020204" pitchFamily="34" charset="0"/>
              <a:cs typeface="Arial" panose="020B0604020202020204" pitchFamily="34" charset="0"/>
            </a:rPr>
            <a:t>The </a:t>
          </a:r>
          <a:r>
            <a:rPr lang="it-IT" sz="2200" b="0" kern="1200" err="1">
              <a:latin typeface="Arial" panose="020B0604020202020204" pitchFamily="34" charset="0"/>
              <a:cs typeface="Arial" panose="020B0604020202020204" pitchFamily="34" charset="0"/>
            </a:rPr>
            <a:t>most</a:t>
          </a:r>
          <a:r>
            <a:rPr lang="it-IT" sz="2200" b="0" kern="1200">
              <a:latin typeface="Arial" panose="020B0604020202020204" pitchFamily="34" charset="0"/>
              <a:cs typeface="Arial" panose="020B0604020202020204" pitchFamily="34" charset="0"/>
            </a:rPr>
            <a:t> </a:t>
          </a:r>
          <a:r>
            <a:rPr lang="it-IT" sz="2200" b="0" kern="1200" err="1">
              <a:latin typeface="Arial" panose="020B0604020202020204" pitchFamily="34" charset="0"/>
              <a:cs typeface="Arial" panose="020B0604020202020204" pitchFamily="34" charset="0"/>
            </a:rPr>
            <a:t>growing</a:t>
          </a:r>
          <a:r>
            <a:rPr lang="it-IT" sz="2200" b="0" kern="1200">
              <a:latin typeface="Arial" panose="020B0604020202020204" pitchFamily="34" charset="0"/>
              <a:cs typeface="Arial" panose="020B0604020202020204" pitchFamily="34" charset="0"/>
            </a:rPr>
            <a:t> </a:t>
          </a:r>
          <a:r>
            <a:rPr lang="it-IT" sz="2200" b="0" kern="1200" err="1">
              <a:latin typeface="Arial" panose="020B0604020202020204" pitchFamily="34" charset="0"/>
              <a:cs typeface="Arial" panose="020B0604020202020204" pitchFamily="34" charset="0"/>
            </a:rPr>
            <a:t>segment</a:t>
          </a:r>
          <a:r>
            <a:rPr lang="it-IT" sz="2200" b="0" kern="1200">
              <a:latin typeface="Arial" panose="020B0604020202020204" pitchFamily="34" charset="0"/>
              <a:cs typeface="Arial" panose="020B0604020202020204" pitchFamily="34" charset="0"/>
            </a:rPr>
            <a:t> </a:t>
          </a:r>
          <a:r>
            <a:rPr lang="it-IT" sz="2200" b="0" kern="1200" err="1">
              <a:latin typeface="Arial" panose="020B0604020202020204" pitchFamily="34" charset="0"/>
              <a:cs typeface="Arial" panose="020B0604020202020204" pitchFamily="34" charset="0"/>
            </a:rPr>
            <a:t>is</a:t>
          </a:r>
          <a:r>
            <a:rPr lang="it-IT" sz="2200" b="0" kern="1200">
              <a:latin typeface="Arial" panose="020B0604020202020204" pitchFamily="34" charset="0"/>
              <a:cs typeface="Arial" panose="020B0604020202020204" pitchFamily="34" charset="0"/>
            </a:rPr>
            <a:t> </a:t>
          </a:r>
          <a:r>
            <a:rPr lang="it-IT" sz="2200" b="1" kern="1200">
              <a:latin typeface="Arial" panose="020B0604020202020204" pitchFamily="34" charset="0"/>
              <a:cs typeface="Arial" panose="020B0604020202020204" pitchFamily="34" charset="0"/>
            </a:rPr>
            <a:t>IT software</a:t>
          </a:r>
          <a:r>
            <a:rPr lang="it-IT" sz="2200" b="0" kern="1200">
              <a:latin typeface="Arial" panose="020B0604020202020204" pitchFamily="34" charset="0"/>
              <a:cs typeface="Arial" panose="020B0604020202020204" pitchFamily="34" charset="0"/>
            </a:rPr>
            <a:t> and devices (+5,8%)</a:t>
          </a:r>
        </a:p>
      </dsp:txBody>
      <dsp:txXfrm>
        <a:off x="663713" y="808936"/>
        <a:ext cx="3622078" cy="2765359"/>
      </dsp:txXfrm>
    </dsp:sp>
    <dsp:sp modelId="{4B2BE8BC-2DAC-4C41-8238-504E6F896A6B}">
      <dsp:nvSpPr>
        <dsp:cNvPr id="0" name=""/>
        <dsp:cNvSpPr/>
      </dsp:nvSpPr>
      <dsp:spPr>
        <a:xfrm>
          <a:off x="5010404" y="808936"/>
          <a:ext cx="3622078" cy="276535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066800">
            <a:lnSpc>
              <a:spcPct val="90000"/>
            </a:lnSpc>
            <a:spcBef>
              <a:spcPct val="0"/>
            </a:spcBef>
            <a:spcAft>
              <a:spcPct val="35000"/>
            </a:spcAft>
            <a:buNone/>
          </a:pPr>
          <a:r>
            <a:rPr lang="en-GB" sz="2200" b="0" kern="1200">
              <a:latin typeface="Arial" panose="020B0604020202020204" pitchFamily="34" charset="0"/>
              <a:cs typeface="Arial" panose="020B0604020202020204" pitchFamily="34" charset="0"/>
            </a:rPr>
            <a:t>Rapid and relevant growth for software applications in </a:t>
          </a:r>
          <a:r>
            <a:rPr lang="en-GB" sz="2200" b="1" kern="1200">
              <a:latin typeface="Arial" panose="020B0604020202020204" pitchFamily="34" charset="0"/>
              <a:cs typeface="Arial" panose="020B0604020202020204" pitchFamily="34" charset="0"/>
            </a:rPr>
            <a:t>Cloud computing (+21,5%), </a:t>
          </a:r>
          <a:r>
            <a:rPr lang="en-GB" sz="2200" b="1" kern="1200" err="1">
              <a:latin typeface="Arial" panose="020B0604020202020204" pitchFamily="34" charset="0"/>
              <a:cs typeface="Arial" panose="020B0604020202020204" pitchFamily="34" charset="0"/>
            </a:rPr>
            <a:t>IoT</a:t>
          </a:r>
          <a:r>
            <a:rPr lang="en-GB" sz="2200" b="1" kern="1200">
              <a:latin typeface="Arial" panose="020B0604020202020204" pitchFamily="34" charset="0"/>
              <a:cs typeface="Arial" panose="020B0604020202020204" pitchFamily="34" charset="0"/>
            </a:rPr>
            <a:t> (+18,3%), and Cybersecurity (+13%)</a:t>
          </a:r>
        </a:p>
      </dsp:txBody>
      <dsp:txXfrm>
        <a:off x="5010404" y="808936"/>
        <a:ext cx="3622078" cy="2765359"/>
      </dsp:txXfrm>
    </dsp:sp>
    <dsp:sp modelId="{44FDFCE1-B71E-45B7-A518-9A732DBF878F}">
      <dsp:nvSpPr>
        <dsp:cNvPr id="0" name=""/>
        <dsp:cNvSpPr/>
      </dsp:nvSpPr>
      <dsp:spPr>
        <a:xfrm>
          <a:off x="9353918" y="836737"/>
          <a:ext cx="3622078" cy="27653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0" kern="1200" err="1">
              <a:latin typeface="Arial" panose="020B0604020202020204" pitchFamily="34" charset="0"/>
              <a:cs typeface="Arial" panose="020B0604020202020204" pitchFamily="34" charset="0"/>
            </a:rPr>
            <a:t>Extraordinary</a:t>
          </a:r>
          <a:r>
            <a:rPr lang="it-IT" sz="2200" b="0" kern="1200">
              <a:latin typeface="Arial" panose="020B0604020202020204" pitchFamily="34" charset="0"/>
              <a:cs typeface="Arial" panose="020B0604020202020204" pitchFamily="34" charset="0"/>
            </a:rPr>
            <a:t> </a:t>
          </a:r>
          <a:r>
            <a:rPr lang="it-IT" sz="2200" b="1" kern="1200">
              <a:latin typeface="Arial" panose="020B0604020202020204" pitchFamily="34" charset="0"/>
              <a:cs typeface="Arial" panose="020B0604020202020204" pitchFamily="34" charset="0"/>
            </a:rPr>
            <a:t>talent pool for software </a:t>
          </a:r>
          <a:r>
            <a:rPr lang="it-IT" sz="2200" b="0" kern="1200" err="1">
              <a:latin typeface="Arial" panose="020B0604020202020204" pitchFamily="34" charset="0"/>
              <a:cs typeface="Arial" panose="020B0604020202020204" pitchFamily="34" charset="0"/>
            </a:rPr>
            <a:t>development</a:t>
          </a:r>
          <a:endParaRPr lang="it-IT" sz="2200" b="0" kern="120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it-IT" sz="2200" b="1" kern="1200">
              <a:latin typeface="Arial" panose="020B0604020202020204" pitchFamily="34" charset="0"/>
              <a:cs typeface="Arial" panose="020B0604020202020204" pitchFamily="34" charset="0"/>
            </a:rPr>
            <a:t>Creative, </a:t>
          </a:r>
          <a:r>
            <a:rPr lang="it-IT" sz="2200" b="1" kern="1200" err="1">
              <a:latin typeface="Arial" panose="020B0604020202020204" pitchFamily="34" charset="0"/>
              <a:cs typeface="Arial" panose="020B0604020202020204" pitchFamily="34" charset="0"/>
            </a:rPr>
            <a:t>skilled</a:t>
          </a:r>
          <a:r>
            <a:rPr lang="it-IT" sz="2200" b="1" kern="1200">
              <a:latin typeface="Arial" panose="020B0604020202020204" pitchFamily="34" charset="0"/>
              <a:cs typeface="Arial" panose="020B0604020202020204" pitchFamily="34" charset="0"/>
            </a:rPr>
            <a:t>, </a:t>
          </a:r>
          <a:r>
            <a:rPr lang="it-IT" sz="2200" b="1" kern="1200" err="1">
              <a:latin typeface="Arial" panose="020B0604020202020204" pitchFamily="34" charset="0"/>
              <a:cs typeface="Arial" panose="020B0604020202020204" pitchFamily="34" charset="0"/>
            </a:rPr>
            <a:t>loyal</a:t>
          </a:r>
          <a:r>
            <a:rPr lang="it-IT" sz="2200" b="1" kern="1200">
              <a:latin typeface="Arial" panose="020B0604020202020204" pitchFamily="34" charset="0"/>
              <a:cs typeface="Arial" panose="020B0604020202020204" pitchFamily="34" charset="0"/>
            </a:rPr>
            <a:t> HR, </a:t>
          </a:r>
          <a:r>
            <a:rPr lang="it-IT" sz="2200" b="1" kern="1200" err="1">
              <a:latin typeface="Arial" panose="020B0604020202020204" pitchFamily="34" charset="0"/>
              <a:cs typeface="Arial" panose="020B0604020202020204" pitchFamily="34" charset="0"/>
            </a:rPr>
            <a:t>devoted</a:t>
          </a:r>
          <a:r>
            <a:rPr lang="it-IT" sz="2200" b="1" kern="1200">
              <a:latin typeface="Arial" panose="020B0604020202020204" pitchFamily="34" charset="0"/>
              <a:cs typeface="Arial" panose="020B0604020202020204" pitchFamily="34" charset="0"/>
            </a:rPr>
            <a:t> to </a:t>
          </a:r>
          <a:r>
            <a:rPr lang="it-IT" sz="2200" b="1" kern="1200" err="1">
              <a:latin typeface="Arial" panose="020B0604020202020204" pitchFamily="34" charset="0"/>
              <a:cs typeface="Arial" panose="020B0604020202020204" pitchFamily="34" charset="0"/>
            </a:rPr>
            <a:t>entrepreneurship</a:t>
          </a:r>
          <a:r>
            <a:rPr lang="it-IT" sz="2200" b="0" kern="1200">
              <a:latin typeface="Arial" panose="020B0604020202020204" pitchFamily="34" charset="0"/>
              <a:cs typeface="Arial" panose="020B0604020202020204" pitchFamily="34" charset="0"/>
            </a:rPr>
            <a:t>: </a:t>
          </a:r>
          <a:r>
            <a:rPr lang="it-IT" sz="2200" b="0" kern="1200" err="1">
              <a:latin typeface="Arial" panose="020B0604020202020204" pitchFamily="34" charset="0"/>
              <a:cs typeface="Arial" panose="020B0604020202020204" pitchFamily="34" charset="0"/>
            </a:rPr>
            <a:t>about</a:t>
          </a:r>
          <a:r>
            <a:rPr lang="it-IT" sz="2200" b="0" kern="1200">
              <a:latin typeface="Arial" panose="020B0604020202020204" pitchFamily="34" charset="0"/>
              <a:cs typeface="Arial" panose="020B0604020202020204" pitchFamily="34" charset="0"/>
            </a:rPr>
            <a:t> 5K IT innovative </a:t>
          </a:r>
          <a:r>
            <a:rPr lang="it-IT" sz="2200" b="0" kern="1200" err="1">
              <a:latin typeface="Arial" panose="020B0604020202020204" pitchFamily="34" charset="0"/>
              <a:cs typeface="Arial" panose="020B0604020202020204" pitchFamily="34" charset="0"/>
            </a:rPr>
            <a:t>startups</a:t>
          </a:r>
          <a:endParaRPr lang="it-IT" sz="2200" b="0" kern="1200">
            <a:latin typeface="Arial" panose="020B0604020202020204" pitchFamily="34" charset="0"/>
            <a:cs typeface="Arial" panose="020B0604020202020204" pitchFamily="34" charset="0"/>
          </a:endParaRPr>
        </a:p>
      </dsp:txBody>
      <dsp:txXfrm>
        <a:off x="9353918" y="836737"/>
        <a:ext cx="3622078" cy="2765359"/>
      </dsp:txXfrm>
    </dsp:sp>
    <dsp:sp modelId="{D83B8B66-E185-465F-B784-938484B57E38}">
      <dsp:nvSpPr>
        <dsp:cNvPr id="0" name=""/>
        <dsp:cNvSpPr/>
      </dsp:nvSpPr>
      <dsp:spPr>
        <a:xfrm>
          <a:off x="13685164" y="834700"/>
          <a:ext cx="3622078" cy="276535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latin typeface="Arial" panose="020B0604020202020204" pitchFamily="34" charset="0"/>
              <a:cs typeface="Arial" panose="020B0604020202020204" pitchFamily="34" charset="0"/>
            </a:rPr>
            <a:t>Over </a:t>
          </a:r>
          <a:r>
            <a:rPr lang="en-US" sz="2200" b="1" kern="1200">
              <a:latin typeface="Arial" panose="020B0604020202020204" pitchFamily="34" charset="0"/>
              <a:cs typeface="Arial" panose="020B0604020202020204" pitchFamily="34" charset="0"/>
            </a:rPr>
            <a:t>45 K graduates </a:t>
          </a:r>
          <a:r>
            <a:rPr lang="en-US" sz="2200" b="0" kern="1200">
              <a:latin typeface="Arial" panose="020B0604020202020204" pitchFamily="34" charset="0"/>
              <a:cs typeface="Arial" panose="020B0604020202020204" pitchFamily="34" charset="0"/>
            </a:rPr>
            <a:t>and more than </a:t>
          </a:r>
          <a:r>
            <a:rPr lang="en-US" sz="2200" b="1" kern="1200">
              <a:latin typeface="Arial" panose="020B0604020202020204" pitchFamily="34" charset="0"/>
              <a:cs typeface="Arial" panose="020B0604020202020204" pitchFamily="34" charset="0"/>
            </a:rPr>
            <a:t>250 K students</a:t>
          </a:r>
          <a:r>
            <a:rPr lang="en-US" sz="2200" b="0" kern="1200">
              <a:latin typeface="Arial" panose="020B0604020202020204" pitchFamily="34" charset="0"/>
              <a:cs typeface="Arial" panose="020B0604020202020204" pitchFamily="34" charset="0"/>
            </a:rPr>
            <a:t> in ICT-related disciplines</a:t>
          </a:r>
        </a:p>
        <a:p>
          <a:pPr marL="0" lvl="0" indent="0" algn="ctr" defTabSz="977900">
            <a:lnSpc>
              <a:spcPct val="90000"/>
            </a:lnSpc>
            <a:spcBef>
              <a:spcPct val="0"/>
            </a:spcBef>
            <a:spcAft>
              <a:spcPct val="35000"/>
            </a:spcAft>
            <a:buNone/>
          </a:pPr>
          <a:r>
            <a:rPr lang="en-GB" sz="2200" b="1" kern="1200">
              <a:latin typeface="Arial" panose="020B0604020202020204" pitchFamily="34" charset="0"/>
              <a:cs typeface="Arial" panose="020B0604020202020204" pitchFamily="34" charset="0"/>
            </a:rPr>
            <a:t>3</a:t>
          </a:r>
          <a:r>
            <a:rPr lang="en-GB" sz="2200" b="1" kern="1200" baseline="30000">
              <a:latin typeface="Arial" panose="020B0604020202020204" pitchFamily="34" charset="0"/>
              <a:cs typeface="Arial" panose="020B0604020202020204" pitchFamily="34" charset="0"/>
            </a:rPr>
            <a:t>rd</a:t>
          </a:r>
          <a:r>
            <a:rPr lang="en-GB" sz="2200" b="1" kern="1200">
              <a:latin typeface="Arial" panose="020B0604020202020204" pitchFamily="34" charset="0"/>
              <a:cs typeface="Arial" panose="020B0604020202020204" pitchFamily="34" charset="0"/>
            </a:rPr>
            <a:t> in the EU for no. of employees in IT and TLC</a:t>
          </a:r>
        </a:p>
      </dsp:txBody>
      <dsp:txXfrm>
        <a:off x="13685164" y="834700"/>
        <a:ext cx="3622078" cy="2765359"/>
      </dsp:txXfrm>
    </dsp:sp>
    <dsp:sp modelId="{098306B5-53FF-46A0-BB3F-F4A83838875B}">
      <dsp:nvSpPr>
        <dsp:cNvPr id="0" name=""/>
        <dsp:cNvSpPr/>
      </dsp:nvSpPr>
      <dsp:spPr>
        <a:xfrm>
          <a:off x="646734" y="4669704"/>
          <a:ext cx="3622078" cy="276535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200" b="0" kern="1200">
              <a:latin typeface="Arial" panose="020B0604020202020204" pitchFamily="34" charset="0"/>
              <a:ea typeface="+mn-ea"/>
              <a:cs typeface="Arial" panose="020B0604020202020204" pitchFamily="34" charset="0"/>
            </a:rPr>
            <a:t>Cutting edge R&amp;D in computer science </a:t>
          </a:r>
        </a:p>
        <a:p>
          <a:pPr marL="0" lvl="0" indent="0" algn="ctr" defTabSz="1066800">
            <a:lnSpc>
              <a:spcPct val="90000"/>
            </a:lnSpc>
            <a:spcBef>
              <a:spcPct val="0"/>
            </a:spcBef>
            <a:spcAft>
              <a:spcPct val="35000"/>
            </a:spcAft>
            <a:buNone/>
          </a:pPr>
          <a:r>
            <a:rPr lang="en-GB" sz="2200" b="1" kern="1200">
              <a:latin typeface="Arial" panose="020B0604020202020204" pitchFamily="34" charset="0"/>
              <a:ea typeface="+mn-ea"/>
              <a:cs typeface="Arial" panose="020B0604020202020204" pitchFamily="34" charset="0"/>
            </a:rPr>
            <a:t>1</a:t>
          </a:r>
          <a:r>
            <a:rPr lang="en-GB" sz="2200" b="1" kern="1200" baseline="30000">
              <a:latin typeface="Arial" panose="020B0604020202020204" pitchFamily="34" charset="0"/>
              <a:ea typeface="+mn-ea"/>
              <a:cs typeface="Arial" panose="020B0604020202020204" pitchFamily="34" charset="0"/>
            </a:rPr>
            <a:t>st</a:t>
          </a:r>
          <a:r>
            <a:rPr lang="en-GB" sz="2200" b="1" kern="1200">
              <a:latin typeface="Arial" panose="020B0604020202020204" pitchFamily="34" charset="0"/>
              <a:ea typeface="+mn-ea"/>
              <a:cs typeface="Arial" panose="020B0604020202020204" pitchFamily="34" charset="0"/>
            </a:rPr>
            <a:t> in the world for publications per researcher</a:t>
          </a:r>
        </a:p>
      </dsp:txBody>
      <dsp:txXfrm>
        <a:off x="646734" y="4669704"/>
        <a:ext cx="3622078" cy="2765359"/>
      </dsp:txXfrm>
    </dsp:sp>
    <dsp:sp modelId="{399B6F4A-A183-4272-8A91-49E4D60FF841}">
      <dsp:nvSpPr>
        <dsp:cNvPr id="0" name=""/>
        <dsp:cNvSpPr/>
      </dsp:nvSpPr>
      <dsp:spPr>
        <a:xfrm>
          <a:off x="5010404" y="4669704"/>
          <a:ext cx="3622078" cy="27653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200" b="1" kern="1200">
              <a:latin typeface="Arial" panose="020B0604020202020204" pitchFamily="34" charset="0"/>
              <a:ea typeface="+mn-ea"/>
              <a:cs typeface="Arial" panose="020B0604020202020204" pitchFamily="34" charset="0"/>
            </a:rPr>
            <a:t>Vibrant innovation ecosystem </a:t>
          </a:r>
          <a:r>
            <a:rPr lang="en-GB" sz="2200" b="0" kern="1200">
              <a:latin typeface="Arial" panose="020B0604020202020204" pitchFamily="34" charset="0"/>
              <a:ea typeface="+mn-ea"/>
              <a:cs typeface="Arial" panose="020B0604020202020204" pitchFamily="34" charset="0"/>
            </a:rPr>
            <a:t>with 16 tech universities, 8 competence </a:t>
          </a:r>
          <a:r>
            <a:rPr lang="en-GB" sz="2200" b="0" kern="1200" err="1">
              <a:latin typeface="Arial" panose="020B0604020202020204" pitchFamily="34" charset="0"/>
              <a:ea typeface="+mn-ea"/>
              <a:cs typeface="Arial" panose="020B0604020202020204" pitchFamily="34" charset="0"/>
            </a:rPr>
            <a:t>centers</a:t>
          </a:r>
          <a:r>
            <a:rPr lang="en-GB" sz="2200" b="0" kern="1200">
              <a:latin typeface="Arial" panose="020B0604020202020204" pitchFamily="34" charset="0"/>
              <a:ea typeface="+mn-ea"/>
              <a:cs typeface="Arial" panose="020B0604020202020204" pitchFamily="34" charset="0"/>
            </a:rPr>
            <a:t>, and multiple science parks, incubators, accelerators, and more</a:t>
          </a:r>
        </a:p>
      </dsp:txBody>
      <dsp:txXfrm>
        <a:off x="5010404" y="4669704"/>
        <a:ext cx="3622078" cy="2765359"/>
      </dsp:txXfrm>
    </dsp:sp>
    <dsp:sp modelId="{3014AA43-3314-4C71-96B8-ECC7056AF2A8}">
      <dsp:nvSpPr>
        <dsp:cNvPr id="0" name=""/>
        <dsp:cNvSpPr/>
      </dsp:nvSpPr>
      <dsp:spPr>
        <a:xfrm>
          <a:off x="9338692" y="4669704"/>
          <a:ext cx="3622078" cy="276535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Wide range of ad hoc </a:t>
          </a:r>
          <a:r>
            <a:rPr lang="en-GB" sz="2200" b="1" kern="1200">
              <a:latin typeface="Arial" panose="020B0604020202020204" pitchFamily="34" charset="0"/>
              <a:ea typeface="+mn-ea"/>
              <a:cs typeface="Arial" panose="020B0604020202020204" pitchFamily="34" charset="0"/>
            </a:rPr>
            <a:t>incentives and fiscal benefits </a:t>
          </a:r>
          <a:r>
            <a:rPr lang="en-GB" sz="2200" b="0" kern="1200">
              <a:latin typeface="Arial" panose="020B0604020202020204" pitchFamily="34" charset="0"/>
              <a:ea typeface="+mn-ea"/>
              <a:cs typeface="Arial" panose="020B0604020202020204" pitchFamily="34" charset="0"/>
            </a:rPr>
            <a:t>– from large scale investments to </a:t>
          </a:r>
          <a:r>
            <a:rPr lang="en-GB" sz="2200" b="0" kern="1200" err="1">
              <a:latin typeface="Arial" panose="020B0604020202020204" pitchFamily="34" charset="0"/>
              <a:ea typeface="+mn-ea"/>
              <a:cs typeface="Arial" panose="020B0604020202020204" pitchFamily="34" charset="0"/>
            </a:rPr>
            <a:t>startups</a:t>
          </a:r>
          <a:r>
            <a:rPr lang="en-GB" sz="2200" b="0" kern="1200">
              <a:latin typeface="Arial" panose="020B0604020202020204" pitchFamily="34" charset="0"/>
              <a:ea typeface="+mn-ea"/>
              <a:cs typeface="Arial" panose="020B0604020202020204" pitchFamily="34" charset="0"/>
            </a:rPr>
            <a:t>, from R&amp;D to Industry 4.0</a:t>
          </a:r>
        </a:p>
      </dsp:txBody>
      <dsp:txXfrm>
        <a:off x="9338692" y="4669704"/>
        <a:ext cx="3622078" cy="2765359"/>
      </dsp:txXfrm>
    </dsp:sp>
    <dsp:sp modelId="{EDD77D8C-6549-4F4C-B843-1649A02E4799}">
      <dsp:nvSpPr>
        <dsp:cNvPr id="0" name=""/>
        <dsp:cNvSpPr/>
      </dsp:nvSpPr>
      <dsp:spPr>
        <a:xfrm>
          <a:off x="13685164" y="4669704"/>
          <a:ext cx="3622078" cy="27653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Home to about </a:t>
          </a:r>
          <a:r>
            <a:rPr lang="en-GB" sz="2200" b="1" kern="1200">
              <a:latin typeface="Arial" panose="020B0604020202020204" pitchFamily="34" charset="0"/>
              <a:ea typeface="+mn-ea"/>
              <a:cs typeface="Arial" panose="020B0604020202020204" pitchFamily="34" charset="0"/>
            </a:rPr>
            <a:t>900 foreign IT and TLC companies</a:t>
          </a:r>
        </a:p>
        <a:p>
          <a:pPr marL="0" lvl="0" indent="0" algn="ctr" defTabSz="1066800">
            <a:lnSpc>
              <a:spcPct val="90000"/>
            </a:lnSpc>
            <a:spcBef>
              <a:spcPct val="0"/>
            </a:spcBef>
            <a:spcAft>
              <a:spcPct val="35000"/>
            </a:spcAft>
            <a:buNone/>
          </a:pPr>
          <a:r>
            <a:rPr lang="en-GB" sz="2200" b="0" kern="1200">
              <a:latin typeface="Arial" panose="020B0604020202020204" pitchFamily="34" charset="0"/>
              <a:ea typeface="+mn-ea"/>
              <a:cs typeface="Arial" panose="020B0604020202020204" pitchFamily="34" charset="0"/>
            </a:rPr>
            <a:t>And remarkable </a:t>
          </a:r>
          <a:r>
            <a:rPr lang="en-GB" sz="2200" b="1" kern="1200">
              <a:latin typeface="Arial" panose="020B0604020202020204" pitchFamily="34" charset="0"/>
              <a:ea typeface="+mn-ea"/>
              <a:cs typeface="Arial" panose="020B0604020202020204" pitchFamily="34" charset="0"/>
            </a:rPr>
            <a:t>recent track record</a:t>
          </a:r>
          <a:r>
            <a:rPr lang="en-GB" sz="2200" b="0" kern="1200">
              <a:latin typeface="Arial" panose="020B0604020202020204" pitchFamily="34" charset="0"/>
              <a:ea typeface="+mn-ea"/>
              <a:cs typeface="Arial" panose="020B0604020202020204" pitchFamily="34" charset="0"/>
            </a:rPr>
            <a:t>, including Microsoft, IBM, NTT Data, Cisco, Huawei, and many others</a:t>
          </a:r>
        </a:p>
      </dsp:txBody>
      <dsp:txXfrm>
        <a:off x="13685164" y="4669704"/>
        <a:ext cx="3622078" cy="27653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D3551B-4342-4390-915E-8C9F8CBF86F2}" type="datetimeFigureOut">
              <a:rPr lang="ru-RU" smtClean="0"/>
              <a:t>24.07.2020</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1B4F76-9B05-4F12-BC35-5F054D4AB2B2}" type="slidenum">
              <a:rPr lang="ru-RU" smtClean="0"/>
              <a:t>‹N›</a:t>
            </a:fld>
            <a:endParaRPr lang="ru-RU"/>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1DF2CA-16AC-4A6F-BA76-83467214A317}" type="datetimeFigureOut">
              <a:rPr lang="ru-RU" smtClean="0"/>
              <a:t>24.07.2020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284C95-AC36-47D7-BA46-D13F2CF6C509}" type="slidenum">
              <a:rPr lang="ru-RU" smtClean="0"/>
              <a:t>‹N›</a:t>
            </a:fld>
            <a:endParaRPr lang="ru-RU"/>
          </a:p>
        </p:txBody>
      </p:sp>
    </p:spTree>
    <p:extLst>
      <p:ext uri="{BB962C8B-B14F-4D97-AF65-F5344CB8AC3E}">
        <p14:creationId xmlns:p14="http://schemas.microsoft.com/office/powerpoint/2010/main" val="359034764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ppsso.eurostat.ec.europa.eu/nui/submitViewTableAction.d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onreality.com/interactive-digital-center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61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71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kern="1200">
                <a:solidFill>
                  <a:schemeClr val="tx1"/>
                </a:solidFill>
                <a:effectLst/>
                <a:latin typeface="+mn-lt"/>
                <a:ea typeface="+mn-ea"/>
                <a:cs typeface="+mn-cs"/>
              </a:rPr>
              <a:t>Annual enterprise statistics for special</a:t>
            </a:r>
            <a:r>
              <a:rPr lang="en-US" sz="1800" b="0" i="0" kern="1200" baseline="0">
                <a:solidFill>
                  <a:schemeClr val="tx1"/>
                </a:solidFill>
                <a:effectLst/>
                <a:latin typeface="+mn-lt"/>
                <a:ea typeface="+mn-ea"/>
                <a:cs typeface="+mn-cs"/>
              </a:rPr>
              <a:t> aggregates of activities (NACE Rev. 2) - Eurostat</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Rev.2</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J-61, J-62, J-63</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Indicator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number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employees</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Time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2017</a:t>
            </a:r>
          </a:p>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United</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Kingdom</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222.048 (61), 702.365 (62), 76.089 (63) = 1.000.502</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France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160.376 (61), 419.325 (62), 35.300 (63) = 615.001</a:t>
            </a:r>
            <a:endPar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Germany</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101.020 (61), 674.877 (62), 98.161 (63) = 874.058</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90.195 (61), 239.351 (62), 89.448 (63) = 418.994</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Spain</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62,339 (61), 248.455 (62), 22.352 (63) = 333.146</a:t>
            </a:r>
            <a:endPar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Netherlands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31.499 (61), 168.161 (62), 15.032 (63) = 214.692</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Sweden</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26.013 (61), 125.457 (62), 10.195 (63) = 161.665</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Belgium</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22.394 (61), 54.721 (62), 4.640 (63) = 81.755</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Austria</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14.285 (61), 43.926 (62), 17.776 (63) = 75.987</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Denmark</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14.263 (61), 51.064 (62), 7.779 (63) = 73.106</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Ireland</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12.276 (61), 55.100 (62), 6.126 (63 in 2014) = 73.502</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Finland</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11.685 (61), 55.760 (62), 6.044 (63) = 73.489</a:t>
            </a:r>
            <a:endPar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34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1">
                <a:solidFill>
                  <a:srgbClr val="70706F"/>
                </a:solidFill>
                <a:latin typeface="Arial" panose="020B0604020202020204" pitchFamily="34" charset="0"/>
                <a:cs typeface="Arial" panose="020B0604020202020204" pitchFamily="34" charset="0"/>
              </a:rPr>
              <a:t>Computer science</a:t>
            </a:r>
            <a:r>
              <a:rPr lang="en-US" sz="1100" b="1" baseline="0">
                <a:solidFill>
                  <a:srgbClr val="70706F"/>
                </a:solidFill>
                <a:latin typeface="Arial" panose="020B0604020202020204" pitchFamily="34" charset="0"/>
                <a:cs typeface="Arial" panose="020B0604020202020204" pitchFamily="34" charset="0"/>
              </a:rPr>
              <a:t> - </a:t>
            </a:r>
            <a:r>
              <a:rPr lang="en-US" sz="1100" b="1" err="1">
                <a:solidFill>
                  <a:srgbClr val="70706F"/>
                </a:solidFill>
                <a:latin typeface="Arial" panose="020B0604020202020204" pitchFamily="34" charset="0"/>
                <a:cs typeface="Arial" panose="020B0604020202020204" pitchFamily="34" charset="0"/>
              </a:rPr>
              <a:t>Informatica</a:t>
            </a:r>
            <a:r>
              <a:rPr lang="en-US" sz="1100" b="1" baseline="0">
                <a:solidFill>
                  <a:srgbClr val="70706F"/>
                </a:solidFill>
                <a:latin typeface="Arial" panose="020B0604020202020204" pitchFamily="34" charset="0"/>
                <a:cs typeface="Arial" panose="020B0604020202020204" pitchFamily="34" charset="0"/>
              </a:rPr>
              <a:t> e </a:t>
            </a:r>
            <a:r>
              <a:rPr lang="en-US" sz="1100" b="1" baseline="0" err="1">
                <a:solidFill>
                  <a:srgbClr val="70706F"/>
                </a:solidFill>
                <a:latin typeface="Arial" panose="020B0604020202020204" pitchFamily="34" charset="0"/>
                <a:cs typeface="Arial" panose="020B0604020202020204" pitchFamily="34" charset="0"/>
              </a:rPr>
              <a:t>tecnologie</a:t>
            </a:r>
            <a:r>
              <a:rPr lang="en-US" sz="1100" b="1" baseline="0">
                <a:solidFill>
                  <a:srgbClr val="70706F"/>
                </a:solidFill>
                <a:latin typeface="Arial" panose="020B0604020202020204" pitchFamily="34" charset="0"/>
                <a:cs typeface="Arial" panose="020B0604020202020204" pitchFamily="34" charset="0"/>
              </a:rPr>
              <a:t> ICT (</a:t>
            </a:r>
            <a:r>
              <a:rPr lang="en-US" sz="1100" b="1" baseline="0" err="1">
                <a:solidFill>
                  <a:srgbClr val="70706F"/>
                </a:solidFill>
                <a:latin typeface="Arial" panose="020B0604020202020204" pitchFamily="34" charset="0"/>
                <a:cs typeface="Arial" panose="020B0604020202020204" pitchFamily="34" charset="0"/>
              </a:rPr>
              <a:t>classe</a:t>
            </a:r>
            <a:r>
              <a:rPr lang="en-US" sz="1100" b="1" baseline="0">
                <a:solidFill>
                  <a:srgbClr val="70706F"/>
                </a:solidFill>
                <a:latin typeface="Arial" panose="020B0604020202020204" pitchFamily="34" charset="0"/>
                <a:cs typeface="Arial" panose="020B0604020202020204" pitchFamily="34" charset="0"/>
              </a:rPr>
              <a:t> </a:t>
            </a:r>
            <a:r>
              <a:rPr lang="en-US" sz="1100" b="1" baseline="0" err="1">
                <a:solidFill>
                  <a:srgbClr val="70706F"/>
                </a:solidFill>
                <a:latin typeface="Arial" panose="020B0604020202020204" pitchFamily="34" charset="0"/>
                <a:cs typeface="Arial" panose="020B0604020202020204" pitchFamily="34" charset="0"/>
              </a:rPr>
              <a:t>nome</a:t>
            </a:r>
            <a:r>
              <a:rPr lang="en-US" sz="1100" b="1" baseline="0">
                <a:solidFill>
                  <a:srgbClr val="70706F"/>
                </a:solidFill>
                <a:latin typeface="Arial" panose="020B0604020202020204" pitchFamily="34" charset="0"/>
                <a:cs typeface="Arial" panose="020B0604020202020204" pitchFamily="34" charset="0"/>
              </a:rPr>
              <a:t>)</a:t>
            </a:r>
            <a:r>
              <a:rPr lang="en-US" sz="1100" baseline="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Informatica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Scienze</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tecnologie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informatiche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Sicurezza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informatica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Tecniche</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metodi</a:t>
            </a:r>
            <a:r>
              <a:rPr lang="en-US" sz="1100" baseline="0">
                <a:solidFill>
                  <a:srgbClr val="70706F"/>
                </a:solidFill>
                <a:latin typeface="Arial" panose="020B0604020202020204" pitchFamily="34" charset="0"/>
                <a:cs typeface="Arial" panose="020B0604020202020204" pitchFamily="34" charset="0"/>
              </a:rPr>
              <a:t> per la </a:t>
            </a:r>
            <a:r>
              <a:rPr lang="en-US" sz="1100" baseline="0" err="1">
                <a:solidFill>
                  <a:srgbClr val="70706F"/>
                </a:solidFill>
                <a:latin typeface="Arial" panose="020B0604020202020204" pitchFamily="34" charset="0"/>
                <a:cs typeface="Arial" panose="020B0604020202020204" pitchFamily="34" charset="0"/>
              </a:rPr>
              <a:t>società</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dell’informazione</a:t>
            </a:r>
            <a:endParaRPr lang="en-US" sz="1100" baseline="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aseline="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a:solidFill>
                  <a:srgbClr val="70706F"/>
                </a:solidFill>
                <a:latin typeface="Arial" panose="020B0604020202020204" pitchFamily="34" charset="0"/>
                <a:cs typeface="Arial" panose="020B0604020202020204" pitchFamily="34" charset="0"/>
              </a:rPr>
              <a:t>Engineering and engineering trades - </a:t>
            </a:r>
            <a:r>
              <a:rPr lang="en-US" sz="1100" b="1" baseline="0" err="1">
                <a:solidFill>
                  <a:srgbClr val="70706F"/>
                </a:solidFill>
                <a:latin typeface="Arial" panose="020B0604020202020204" pitchFamily="34" charset="0"/>
                <a:cs typeface="Arial" panose="020B0604020202020204" pitchFamily="34" charset="0"/>
              </a:rPr>
              <a:t>Ingegneria</a:t>
            </a:r>
            <a:r>
              <a:rPr lang="en-US" sz="1100" b="1" baseline="0">
                <a:solidFill>
                  <a:srgbClr val="70706F"/>
                </a:solidFill>
                <a:latin typeface="Arial" panose="020B0604020202020204" pitchFamily="34" charset="0"/>
                <a:cs typeface="Arial" panose="020B0604020202020204" pitchFamily="34" charset="0"/>
              </a:rPr>
              <a:t> </a:t>
            </a:r>
            <a:r>
              <a:rPr lang="en-US" sz="1100" b="1" baseline="0" err="1">
                <a:solidFill>
                  <a:srgbClr val="70706F"/>
                </a:solidFill>
                <a:latin typeface="Arial" panose="020B0604020202020204" pitchFamily="34" charset="0"/>
                <a:cs typeface="Arial" panose="020B0604020202020204" pitchFamily="34" charset="0"/>
              </a:rPr>
              <a:t>industriale</a:t>
            </a:r>
            <a:r>
              <a:rPr lang="en-US" sz="1100" b="1" baseline="0">
                <a:solidFill>
                  <a:srgbClr val="70706F"/>
                </a:solidFill>
                <a:latin typeface="Arial" panose="020B0604020202020204" pitchFamily="34" charset="0"/>
                <a:cs typeface="Arial" panose="020B0604020202020204" pitchFamily="34" charset="0"/>
              </a:rPr>
              <a:t> e </a:t>
            </a:r>
            <a:r>
              <a:rPr lang="en-US" sz="1100" b="1" baseline="0" err="1">
                <a:solidFill>
                  <a:srgbClr val="70706F"/>
                </a:solidFill>
                <a:latin typeface="Arial" panose="020B0604020202020204" pitchFamily="34" charset="0"/>
                <a:cs typeface="Arial" panose="020B0604020202020204" pitchFamily="34" charset="0"/>
              </a:rPr>
              <a:t>dell’informazione</a:t>
            </a:r>
            <a:r>
              <a:rPr lang="en-US" sz="1100" b="1" baseline="0">
                <a:solidFill>
                  <a:srgbClr val="70706F"/>
                </a:solidFill>
                <a:latin typeface="Arial" panose="020B0604020202020204" pitchFamily="34" charset="0"/>
                <a:cs typeface="Arial" panose="020B0604020202020204" pitchFamily="34" charset="0"/>
              </a:rPr>
              <a:t> (</a:t>
            </a:r>
            <a:r>
              <a:rPr lang="en-US" sz="1100" b="1" baseline="0" err="1">
                <a:solidFill>
                  <a:srgbClr val="70706F"/>
                </a:solidFill>
                <a:latin typeface="Arial" panose="020B0604020202020204" pitchFamily="34" charset="0"/>
                <a:cs typeface="Arial" panose="020B0604020202020204" pitchFamily="34" charset="0"/>
              </a:rPr>
              <a:t>classe</a:t>
            </a:r>
            <a:r>
              <a:rPr lang="en-US" sz="1100" b="1" baseline="0">
                <a:solidFill>
                  <a:srgbClr val="70706F"/>
                </a:solidFill>
                <a:latin typeface="Arial" panose="020B0604020202020204" pitchFamily="34" charset="0"/>
                <a:cs typeface="Arial" panose="020B0604020202020204" pitchFamily="34" charset="0"/>
              </a:rPr>
              <a:t> </a:t>
            </a:r>
            <a:r>
              <a:rPr lang="en-US" sz="1100" b="1" baseline="0" err="1">
                <a:solidFill>
                  <a:srgbClr val="70706F"/>
                </a:solidFill>
                <a:latin typeface="Arial" panose="020B0604020202020204" pitchFamily="34" charset="0"/>
                <a:cs typeface="Arial" panose="020B0604020202020204" pitchFamily="34" charset="0"/>
              </a:rPr>
              <a:t>nome</a:t>
            </a:r>
            <a:r>
              <a:rPr lang="en-US" sz="1100" b="1" baseline="0">
                <a:solidFill>
                  <a:srgbClr val="70706F"/>
                </a:solidFill>
                <a:latin typeface="Arial" panose="020B0604020202020204" pitchFamily="34" charset="0"/>
                <a:cs typeface="Arial" panose="020B0604020202020204" pitchFamily="34" charset="0"/>
              </a:rPr>
              <a:t>)</a:t>
            </a:r>
            <a:r>
              <a:rPr lang="en-US" sz="1100" baseline="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aerospaziale</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astronautica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biomedical</a:t>
            </a: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chimica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della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sicurezza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dell’automazione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delle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telecomunicazioni</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dell’informazione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elettrica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elettornica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energetica</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nucleare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gestionale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industriale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informatica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meccanica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navale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Modellistica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matematico-fisica</a:t>
            </a:r>
            <a:r>
              <a:rPr lang="en-US" sz="1100" baseline="0">
                <a:solidFill>
                  <a:srgbClr val="70706F"/>
                </a:solidFill>
                <a:latin typeface="Arial" panose="020B0604020202020204" pitchFamily="34" charset="0"/>
                <a:cs typeface="Arial" panose="020B0604020202020204" pitchFamily="34" charset="0"/>
              </a:rPr>
              <a:t> per </a:t>
            </a:r>
            <a:r>
              <a:rPr lang="en-US" sz="1100" baseline="0" err="1">
                <a:solidFill>
                  <a:srgbClr val="70706F"/>
                </a:solidFill>
                <a:latin typeface="Arial" panose="020B0604020202020204" pitchFamily="34" charset="0"/>
                <a:cs typeface="Arial" panose="020B0604020202020204" pitchFamily="34" charset="0"/>
              </a:rPr>
              <a:t>l’ingegneria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Scienza</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ingegneria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dei</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materiali</a:t>
            </a:r>
            <a:endParaRPr lang="en-US" sz="1100" baseline="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aseline="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a:solidFill>
                  <a:srgbClr val="70706F"/>
                </a:solidFill>
                <a:latin typeface="Arial" panose="020B0604020202020204" pitchFamily="34" charset="0"/>
                <a:cs typeface="Arial" panose="020B0604020202020204" pitchFamily="34" charset="0"/>
              </a:rPr>
              <a:t>Mathematics and statistics (</a:t>
            </a:r>
            <a:r>
              <a:rPr lang="en-US" sz="1100" b="1" baseline="0" err="1">
                <a:solidFill>
                  <a:srgbClr val="70706F"/>
                </a:solidFill>
                <a:latin typeface="Arial" panose="020B0604020202020204" pitchFamily="34" charset="0"/>
                <a:cs typeface="Arial" panose="020B0604020202020204" pitchFamily="34" charset="0"/>
              </a:rPr>
              <a:t>classe</a:t>
            </a:r>
            <a:r>
              <a:rPr lang="en-US" sz="1100" b="1" baseline="0">
                <a:solidFill>
                  <a:srgbClr val="70706F"/>
                </a:solidFill>
                <a:latin typeface="Arial" panose="020B0604020202020204" pitchFamily="34" charset="0"/>
                <a:cs typeface="Arial" panose="020B0604020202020204" pitchFamily="34" charset="0"/>
              </a:rPr>
              <a:t> </a:t>
            </a:r>
            <a:r>
              <a:rPr lang="en-US" sz="1100" b="1" baseline="0" err="1">
                <a:solidFill>
                  <a:srgbClr val="70706F"/>
                </a:solidFill>
                <a:latin typeface="Arial" panose="020B0604020202020204" pitchFamily="34" charset="0"/>
                <a:cs typeface="Arial" panose="020B0604020202020204" pitchFamily="34" charset="0"/>
              </a:rPr>
              <a:t>nome</a:t>
            </a:r>
            <a:r>
              <a:rPr lang="en-US" sz="1100" b="1" baseline="0">
                <a:solidFill>
                  <a:srgbClr val="70706F"/>
                </a:solidFill>
                <a:latin typeface="Arial" panose="020B0604020202020204" pitchFamily="34" charset="0"/>
                <a:cs typeface="Arial" panose="020B0604020202020204" pitchFamily="34" charset="0"/>
              </a:rPr>
              <a:t>)</a:t>
            </a:r>
            <a:r>
              <a:rPr lang="en-US" sz="1100" baseline="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Matematica</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Scienze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matematiche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Scienze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statistiche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Statistica</a:t>
            </a:r>
            <a:r>
              <a:rPr lang="en-US" sz="1100" baseline="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Scienze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statistiche</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attuariali</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finanziarie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Statistica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economica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finanziaria</a:t>
            </a:r>
            <a:r>
              <a:rPr lang="en-US" sz="1100" baseline="0">
                <a:solidFill>
                  <a:srgbClr val="70706F"/>
                </a:solidFill>
                <a:latin typeface="Arial" panose="020B0604020202020204" pitchFamily="34" charset="0"/>
                <a:cs typeface="Arial" panose="020B0604020202020204" pitchFamily="34" charset="0"/>
              </a:rPr>
              <a:t> e </a:t>
            </a:r>
            <a:r>
              <a:rPr lang="en-US" sz="1100" baseline="0" err="1">
                <a:solidFill>
                  <a:srgbClr val="70706F"/>
                </a:solidFill>
                <a:latin typeface="Arial" panose="020B0604020202020204" pitchFamily="34" charset="0"/>
                <a:cs typeface="Arial" panose="020B0604020202020204" pitchFamily="34" charset="0"/>
              </a:rPr>
              <a:t>attuariale</a:t>
            </a:r>
            <a:endParaRPr lang="en-US" sz="1100" baseline="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err="1">
                <a:solidFill>
                  <a:srgbClr val="70706F"/>
                </a:solidFill>
                <a:latin typeface="Arial" panose="020B0604020202020204" pitchFamily="34" charset="0"/>
                <a:cs typeface="Arial" panose="020B0604020202020204" pitchFamily="34" charset="0"/>
              </a:rPr>
              <a:t>Statistica</a:t>
            </a:r>
            <a:r>
              <a:rPr lang="en-US" sz="1100" baseline="0">
                <a:solidFill>
                  <a:srgbClr val="70706F"/>
                </a:solidFill>
                <a:latin typeface="Arial" panose="020B0604020202020204" pitchFamily="34" charset="0"/>
                <a:cs typeface="Arial" panose="020B0604020202020204" pitchFamily="34" charset="0"/>
              </a:rPr>
              <a:t> per la </a:t>
            </a:r>
            <a:r>
              <a:rPr lang="en-US" sz="1100" baseline="0" err="1">
                <a:solidFill>
                  <a:srgbClr val="70706F"/>
                </a:solidFill>
                <a:latin typeface="Arial" panose="020B0604020202020204" pitchFamily="34" charset="0"/>
                <a:cs typeface="Arial" panose="020B0604020202020204" pitchFamily="34" charset="0"/>
              </a:rPr>
              <a:t>ricerca</a:t>
            </a:r>
            <a:r>
              <a:rPr lang="en-US" sz="1100" baseline="0">
                <a:solidFill>
                  <a:srgbClr val="70706F"/>
                </a:solidFill>
                <a:latin typeface="Arial" panose="020B0604020202020204" pitchFamily="34" charset="0"/>
                <a:cs typeface="Arial" panose="020B0604020202020204" pitchFamily="34" charset="0"/>
              </a:rPr>
              <a:t> </a:t>
            </a:r>
            <a:r>
              <a:rPr lang="en-US" sz="1100" baseline="0" err="1">
                <a:solidFill>
                  <a:srgbClr val="70706F"/>
                </a:solidFill>
                <a:latin typeface="Arial" panose="020B0604020202020204" pitchFamily="34" charset="0"/>
                <a:cs typeface="Arial" panose="020B0604020202020204" pitchFamily="34" charset="0"/>
              </a:rPr>
              <a:t>sperimentale</a:t>
            </a:r>
            <a:endParaRPr lang="en-US" sz="1100" baseline="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07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a:solidFill>
                  <a:srgbClr val="70706F"/>
                </a:solidFill>
                <a:latin typeface="Arial" panose="020B0604020202020204" pitchFamily="34" charset="0"/>
                <a:cs typeface="Arial" panose="020B0604020202020204" pitchFamily="34" charset="0"/>
              </a:rPr>
              <a:t>Numero di pubblicazioni per ricercatore: primi 10 Paesi al mondo per pubblicazioni negli ultimi 21 anni, valore assoluto, 1996-2017. Fonte: elaborazione The </a:t>
            </a:r>
            <a:r>
              <a:rPr lang="it-IT" sz="1100" err="1">
                <a:solidFill>
                  <a:srgbClr val="70706F"/>
                </a:solidFill>
                <a:latin typeface="Arial" panose="020B0604020202020204" pitchFamily="34" charset="0"/>
                <a:cs typeface="Arial" panose="020B0604020202020204" pitchFamily="34" charset="0"/>
              </a:rPr>
              <a:t>European</a:t>
            </a:r>
            <a:r>
              <a:rPr lang="it-IT" sz="1100">
                <a:solidFill>
                  <a:srgbClr val="70706F"/>
                </a:solidFill>
                <a:latin typeface="Arial" panose="020B0604020202020204" pitchFamily="34" charset="0"/>
                <a:cs typeface="Arial" panose="020B0604020202020204" pitchFamily="34" charset="0"/>
              </a:rPr>
              <a:t> House – Ambrosetti su dati </a:t>
            </a:r>
            <a:r>
              <a:rPr lang="it-IT" sz="1100" err="1">
                <a:solidFill>
                  <a:srgbClr val="70706F"/>
                </a:solidFill>
                <a:latin typeface="Arial" panose="020B0604020202020204" pitchFamily="34" charset="0"/>
                <a:cs typeface="Arial" panose="020B0604020202020204" pitchFamily="34" charset="0"/>
              </a:rPr>
              <a:t>Scimago</a:t>
            </a:r>
            <a:r>
              <a:rPr lang="it-IT" sz="1100">
                <a:solidFill>
                  <a:srgbClr val="70706F"/>
                </a:solidFill>
                <a:latin typeface="Arial" panose="020B0604020202020204" pitchFamily="34" charset="0"/>
                <a:cs typeface="Arial" panose="020B0604020202020204" pitchFamily="34" charset="0"/>
              </a:rPr>
              <a:t> e OECD, 2019.</a:t>
            </a:r>
            <a:endParaRPr lang="en-US" sz="110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19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en-US"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Patent productivity</a:t>
            </a:r>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understood as the ratio of patent applications filed and approved, has increased in recent years in Europe from 42,8% in 2015 to 73,2% in 2018. This index represents the quality of the research and innovations that are proposed and its considerable increase in recent years is a sign of the increasing quality of research, which implies more business opportunities related to patents coming onto the market.</a:t>
            </a:r>
          </a:p>
          <a:p>
            <a:endParaRPr lang="en-US" sz="1100">
              <a:solidFill>
                <a:srgbClr val="75787B"/>
              </a:solidFill>
              <a:latin typeface="Arial" panose="020B0604020202020204" pitchFamily="34" charset="0"/>
              <a:cs typeface="Arial" panose="020B0604020202020204" pitchFamily="34" charset="0"/>
            </a:endParaRPr>
          </a:p>
          <a:p>
            <a:r>
              <a:rPr lang="en-US" sz="1100">
                <a:solidFill>
                  <a:srgbClr val="75787B"/>
                </a:solidFill>
                <a:latin typeface="Arial" panose="020B0604020202020204" pitchFamily="34" charset="0"/>
                <a:cs typeface="Arial" panose="020B0604020202020204" pitchFamily="34" charset="0"/>
              </a:rPr>
              <a:t>Italy ranks: </a:t>
            </a:r>
          </a:p>
          <a:p>
            <a:pPr marL="342900" indent="-342900">
              <a:buFont typeface="Arial" panose="020B0604020202020204" pitchFamily="34" charset="0"/>
              <a:buChar char="•"/>
            </a:pPr>
            <a:r>
              <a:rPr lang="en-US" sz="1100">
                <a:solidFill>
                  <a:srgbClr val="75787B"/>
                </a:solidFill>
                <a:latin typeface="Arial" panose="020B0604020202020204" pitchFamily="34" charset="0"/>
                <a:cs typeface="Arial" panose="020B0604020202020204" pitchFamily="34" charset="0"/>
              </a:rPr>
              <a:t>10</a:t>
            </a:r>
            <a:r>
              <a:rPr lang="en-US" sz="1100" baseline="30000">
                <a:solidFill>
                  <a:srgbClr val="75787B"/>
                </a:solidFill>
                <a:latin typeface="Arial" panose="020B0604020202020204" pitchFamily="34" charset="0"/>
                <a:cs typeface="Arial" panose="020B0604020202020204" pitchFamily="34" charset="0"/>
              </a:rPr>
              <a:t>th</a:t>
            </a:r>
            <a:r>
              <a:rPr lang="en-US" sz="1100">
                <a:solidFill>
                  <a:srgbClr val="75787B"/>
                </a:solidFill>
                <a:latin typeface="Arial" panose="020B0604020202020204" pitchFamily="34" charset="0"/>
                <a:cs typeface="Arial" panose="020B0604020202020204" pitchFamily="34" charset="0"/>
              </a:rPr>
              <a:t> in the world for total </a:t>
            </a:r>
            <a:r>
              <a:rPr lang="en-US" sz="1100" b="1">
                <a:solidFill>
                  <a:srgbClr val="75787B"/>
                </a:solidFill>
                <a:latin typeface="Arial" panose="020B0604020202020204" pitchFamily="34" charset="0"/>
                <a:cs typeface="Arial" panose="020B0604020202020204" pitchFamily="34" charset="0"/>
              </a:rPr>
              <a:t>patent applications </a:t>
            </a:r>
            <a:r>
              <a:rPr lang="en-US" sz="1100">
                <a:solidFill>
                  <a:srgbClr val="75787B"/>
                </a:solidFill>
                <a:latin typeface="Arial" panose="020B0604020202020204" pitchFamily="34" charset="0"/>
                <a:cs typeface="Arial" panose="020B0604020202020204" pitchFamily="34" charset="0"/>
              </a:rPr>
              <a:t>(direct and PCT national phase entries) in 2018: 32.286 [Total count by applicant’s origin].</a:t>
            </a:r>
          </a:p>
          <a:p>
            <a:pPr marL="342900" indent="-342900">
              <a:buFont typeface="Arial" panose="020B0604020202020204" pitchFamily="34" charset="0"/>
              <a:buChar char="•"/>
            </a:pPr>
            <a:r>
              <a:rPr lang="en-US" sz="1100">
                <a:solidFill>
                  <a:srgbClr val="75787B"/>
                </a:solidFill>
                <a:latin typeface="Arial" panose="020B0604020202020204" pitchFamily="34" charset="0"/>
                <a:cs typeface="Arial" panose="020B0604020202020204" pitchFamily="34" charset="0"/>
              </a:rPr>
              <a:t>11</a:t>
            </a:r>
            <a:r>
              <a:rPr lang="en-US" sz="1100" baseline="30000">
                <a:solidFill>
                  <a:srgbClr val="75787B"/>
                </a:solidFill>
                <a:latin typeface="Arial" panose="020B0604020202020204" pitchFamily="34" charset="0"/>
                <a:cs typeface="Arial" panose="020B0604020202020204" pitchFamily="34" charset="0"/>
              </a:rPr>
              <a:t>th</a:t>
            </a:r>
            <a:r>
              <a:rPr lang="en-US" sz="1100">
                <a:solidFill>
                  <a:srgbClr val="75787B"/>
                </a:solidFill>
                <a:latin typeface="Arial" panose="020B0604020202020204" pitchFamily="34" charset="0"/>
                <a:cs typeface="Arial" panose="020B0604020202020204" pitchFamily="34" charset="0"/>
              </a:rPr>
              <a:t> in the world for total </a:t>
            </a:r>
            <a:r>
              <a:rPr lang="en-US" sz="1100" b="1">
                <a:solidFill>
                  <a:srgbClr val="75787B"/>
                </a:solidFill>
                <a:latin typeface="Arial" panose="020B0604020202020204" pitchFamily="34" charset="0"/>
                <a:cs typeface="Arial" panose="020B0604020202020204" pitchFamily="34" charset="0"/>
              </a:rPr>
              <a:t>patent grants</a:t>
            </a:r>
            <a:r>
              <a:rPr lang="en-US" sz="1100">
                <a:solidFill>
                  <a:srgbClr val="75787B"/>
                </a:solidFill>
                <a:latin typeface="Arial" panose="020B0604020202020204" pitchFamily="34" charset="0"/>
                <a:cs typeface="Arial" panose="020B0604020202020204" pitchFamily="34" charset="0"/>
              </a:rPr>
              <a:t> (direct and PCT national phase entries) in 2018: 22.224 [Total count by application’s origin]</a:t>
            </a:r>
          </a:p>
          <a:p>
            <a:r>
              <a:rPr lang="en-US" sz="1100">
                <a:solidFill>
                  <a:srgbClr val="75787B"/>
                </a:solidFill>
                <a:latin typeface="Arial" panose="020B0604020202020204" pitchFamily="34" charset="0"/>
                <a:cs typeface="Arial" panose="020B0604020202020204" pitchFamily="34" charset="0"/>
              </a:rPr>
              <a:t>In the </a:t>
            </a:r>
            <a:r>
              <a:rPr lang="en-US" sz="1100" b="1">
                <a:solidFill>
                  <a:srgbClr val="75787B"/>
                </a:solidFill>
                <a:latin typeface="Arial" panose="020B0604020202020204" pitchFamily="34" charset="0"/>
                <a:cs typeface="Arial" panose="020B0604020202020204" pitchFamily="34" charset="0"/>
              </a:rPr>
              <a:t>top 20 worldwide </a:t>
            </a:r>
            <a:r>
              <a:rPr lang="en-US" sz="1100">
                <a:solidFill>
                  <a:srgbClr val="75787B"/>
                </a:solidFill>
                <a:latin typeface="Arial" panose="020B0604020202020204" pitchFamily="34" charset="0"/>
                <a:cs typeface="Arial" panose="020B0604020202020204" pitchFamily="34" charset="0"/>
              </a:rPr>
              <a:t>for patent publications and grants in telecommunications, computer technology, IT methods for management, and audio-visual technology:</a:t>
            </a:r>
          </a:p>
          <a:p>
            <a:r>
              <a:rPr lang="en-US" sz="1100" b="1">
                <a:solidFill>
                  <a:srgbClr val="70706F"/>
                </a:solidFill>
                <a:latin typeface="Arial" panose="020B0604020202020204" pitchFamily="34" charset="0"/>
                <a:cs typeface="Arial" panose="020B0604020202020204" pitchFamily="34" charset="0"/>
              </a:rPr>
              <a:t>Telecommunications</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14</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publications </a:t>
            </a:r>
            <a:r>
              <a:rPr lang="en-US" sz="1100">
                <a:solidFill>
                  <a:srgbClr val="70706F"/>
                </a:solidFill>
                <a:latin typeface="Arial" panose="020B0604020202020204" pitchFamily="34" charset="0"/>
                <a:cs typeface="Arial" panose="020B0604020202020204" pitchFamily="34" charset="0"/>
              </a:rPr>
              <a:t>in 2018: 203 [Total count by applicant’s origin]</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16</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grants </a:t>
            </a:r>
            <a:r>
              <a:rPr lang="en-US" sz="1100">
                <a:solidFill>
                  <a:srgbClr val="70706F"/>
                </a:solidFill>
                <a:latin typeface="Arial" panose="020B0604020202020204" pitchFamily="34" charset="0"/>
                <a:cs typeface="Arial" panose="020B0604020202020204" pitchFamily="34" charset="0"/>
              </a:rPr>
              <a:t>in 2018: 101</a:t>
            </a:r>
          </a:p>
          <a:p>
            <a:r>
              <a:rPr lang="en-US" sz="1100" b="1">
                <a:solidFill>
                  <a:srgbClr val="70706F"/>
                </a:solidFill>
                <a:latin typeface="Arial" panose="020B0604020202020204" pitchFamily="34" charset="0"/>
                <a:cs typeface="Arial" panose="020B0604020202020204" pitchFamily="34" charset="0"/>
              </a:rPr>
              <a:t>Computer technology</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19</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publications </a:t>
            </a:r>
            <a:r>
              <a:rPr lang="en-US" sz="1100">
                <a:solidFill>
                  <a:srgbClr val="70706F"/>
                </a:solidFill>
                <a:latin typeface="Arial" panose="020B0604020202020204" pitchFamily="34" charset="0"/>
                <a:cs typeface="Arial" panose="020B0604020202020204" pitchFamily="34" charset="0"/>
              </a:rPr>
              <a:t>in 2018: 482</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18</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grants </a:t>
            </a:r>
            <a:r>
              <a:rPr lang="en-US" sz="1100">
                <a:solidFill>
                  <a:srgbClr val="70706F"/>
                </a:solidFill>
                <a:latin typeface="Arial" panose="020B0604020202020204" pitchFamily="34" charset="0"/>
                <a:cs typeface="Arial" panose="020B0604020202020204" pitchFamily="34" charset="0"/>
              </a:rPr>
              <a:t>in 2018: 219</a:t>
            </a:r>
          </a:p>
          <a:p>
            <a:r>
              <a:rPr lang="en-US" sz="1100" b="1">
                <a:solidFill>
                  <a:srgbClr val="70706F"/>
                </a:solidFill>
                <a:latin typeface="Arial" panose="020B0604020202020204" pitchFamily="34" charset="0"/>
                <a:cs typeface="Arial" panose="020B0604020202020204" pitchFamily="34" charset="0"/>
              </a:rPr>
              <a:t>IT methods for management</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14</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publications </a:t>
            </a:r>
            <a:r>
              <a:rPr lang="en-US" sz="1100">
                <a:solidFill>
                  <a:srgbClr val="70706F"/>
                </a:solidFill>
                <a:latin typeface="Arial" panose="020B0604020202020204" pitchFamily="34" charset="0"/>
                <a:cs typeface="Arial" panose="020B0604020202020204" pitchFamily="34" charset="0"/>
              </a:rPr>
              <a:t>in 2018: 192</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19</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grants </a:t>
            </a:r>
            <a:r>
              <a:rPr lang="en-US" sz="1100">
                <a:solidFill>
                  <a:srgbClr val="70706F"/>
                </a:solidFill>
                <a:latin typeface="Arial" panose="020B0604020202020204" pitchFamily="34" charset="0"/>
                <a:cs typeface="Arial" panose="020B0604020202020204" pitchFamily="34" charset="0"/>
              </a:rPr>
              <a:t>in 2018: 23</a:t>
            </a:r>
          </a:p>
          <a:p>
            <a:r>
              <a:rPr lang="en-US" sz="1100" b="1">
                <a:solidFill>
                  <a:srgbClr val="70706F"/>
                </a:solidFill>
                <a:latin typeface="Arial" panose="020B0604020202020204" pitchFamily="34" charset="0"/>
                <a:cs typeface="Arial" panose="020B0604020202020204" pitchFamily="34" charset="0"/>
              </a:rPr>
              <a:t>Audio-visual technology</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17</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publications </a:t>
            </a:r>
            <a:r>
              <a:rPr lang="en-US" sz="1100">
                <a:solidFill>
                  <a:srgbClr val="70706F"/>
                </a:solidFill>
                <a:latin typeface="Arial" panose="020B0604020202020204" pitchFamily="34" charset="0"/>
                <a:cs typeface="Arial" panose="020B0604020202020204" pitchFamily="34" charset="0"/>
              </a:rPr>
              <a:t>in 2018: 212</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18</a:t>
            </a:r>
            <a:r>
              <a:rPr lang="en-US" sz="1100" baseline="30000">
                <a:solidFill>
                  <a:srgbClr val="70706F"/>
                </a:solidFill>
                <a:latin typeface="Arial" panose="020B0604020202020204" pitchFamily="34" charset="0"/>
                <a:cs typeface="Arial" panose="020B0604020202020204" pitchFamily="34" charset="0"/>
              </a:rPr>
              <a:t>th</a:t>
            </a:r>
            <a:r>
              <a:rPr lang="en-US" sz="1100">
                <a:solidFill>
                  <a:srgbClr val="70706F"/>
                </a:solidFill>
                <a:latin typeface="Arial" panose="020B0604020202020204" pitchFamily="34" charset="0"/>
                <a:cs typeface="Arial" panose="020B0604020202020204" pitchFamily="34" charset="0"/>
              </a:rPr>
              <a:t> in the world for </a:t>
            </a:r>
            <a:r>
              <a:rPr lang="en-US" sz="1100" b="1">
                <a:solidFill>
                  <a:srgbClr val="70706F"/>
                </a:solidFill>
                <a:latin typeface="Arial" panose="020B0604020202020204" pitchFamily="34" charset="0"/>
                <a:cs typeface="Arial" panose="020B0604020202020204" pitchFamily="34" charset="0"/>
              </a:rPr>
              <a:t>patent grants </a:t>
            </a:r>
            <a:r>
              <a:rPr lang="en-US" sz="1100">
                <a:solidFill>
                  <a:srgbClr val="70706F"/>
                </a:solidFill>
                <a:latin typeface="Arial" panose="020B0604020202020204" pitchFamily="34" charset="0"/>
                <a:cs typeface="Arial" panose="020B0604020202020204" pitchFamily="34" charset="0"/>
              </a:rPr>
              <a:t>in 2018: 125</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08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a:solidFill>
                  <a:srgbClr val="70706F"/>
                </a:solidFill>
                <a:latin typeface="Arial" panose="020B0604020202020204" pitchFamily="34" charset="0"/>
                <a:cs typeface="Arial" panose="020B0604020202020204" pitchFamily="34" charset="0"/>
              </a:rPr>
              <a:t>Italy ranks 7° for </a:t>
            </a:r>
            <a:r>
              <a:rPr lang="en-US" sz="1100" b="1">
                <a:solidFill>
                  <a:srgbClr val="70706F"/>
                </a:solidFill>
                <a:latin typeface="Arial" panose="020B0604020202020204" pitchFamily="34" charset="0"/>
                <a:cs typeface="Arial" panose="020B0604020202020204" pitchFamily="34" charset="0"/>
              </a:rPr>
              <a:t>citations </a:t>
            </a:r>
            <a:r>
              <a:rPr lang="en-US" sz="1100">
                <a:solidFill>
                  <a:srgbClr val="70706F"/>
                </a:solidFill>
                <a:latin typeface="Arial" panose="020B0604020202020204" pitchFamily="34" charset="0"/>
                <a:cs typeface="Arial" panose="020B0604020202020204" pitchFamily="34" charset="0"/>
              </a:rPr>
              <a:t>and 8° for </a:t>
            </a:r>
            <a:r>
              <a:rPr lang="en-US" sz="1100" b="1">
                <a:solidFill>
                  <a:srgbClr val="70706F"/>
                </a:solidFill>
                <a:latin typeface="Arial" panose="020B0604020202020204" pitchFamily="34" charset="0"/>
                <a:cs typeface="Arial" panose="020B0604020202020204" pitchFamily="34" charset="0"/>
              </a:rPr>
              <a:t>publications</a:t>
            </a:r>
            <a:r>
              <a:rPr lang="en-US" sz="1100">
                <a:solidFill>
                  <a:srgbClr val="70706F"/>
                </a:solidFill>
                <a:latin typeface="Arial" panose="020B0604020202020204" pitchFamily="34" charset="0"/>
                <a:cs typeface="Arial" panose="020B0604020202020204" pitchFamily="34" charset="0"/>
              </a:rPr>
              <a:t> in the world in </a:t>
            </a:r>
            <a:r>
              <a:rPr lang="en-US" sz="1100" b="1">
                <a:solidFill>
                  <a:srgbClr val="70706F"/>
                </a:solidFill>
                <a:latin typeface="Arial" panose="020B0604020202020204" pitchFamily="34" charset="0"/>
                <a:cs typeface="Arial" panose="020B0604020202020204" pitchFamily="34" charset="0"/>
              </a:rPr>
              <a:t>Computer sciences </a:t>
            </a:r>
            <a:r>
              <a:rPr lang="en-US" sz="1100">
                <a:solidFill>
                  <a:srgbClr val="70706F"/>
                </a:solidFill>
                <a:latin typeface="Arial" panose="020B0604020202020204" pitchFamily="34" charset="0"/>
                <a:cs typeface="Arial" panose="020B0604020202020204" pitchFamily="34" charset="0"/>
              </a:rPr>
              <a:t>in 1996-2018. </a:t>
            </a:r>
            <a:endParaRPr lang="en-US" sz="1100" b="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a:solidFill>
                  <a:srgbClr val="70706F"/>
                </a:solidFill>
                <a:latin typeface="Arial" panose="020B0604020202020204" pitchFamily="34" charset="0"/>
                <a:cs typeface="Arial" panose="020B0604020202020204" pitchFamily="34" charset="0"/>
              </a:rPr>
              <a:t>Sub-sectors of Computer</a:t>
            </a:r>
            <a:r>
              <a:rPr lang="en-US" sz="1100" b="1" baseline="0">
                <a:solidFill>
                  <a:srgbClr val="70706F"/>
                </a:solidFill>
                <a:latin typeface="Arial" panose="020B0604020202020204" pitchFamily="34" charset="0"/>
                <a:cs typeface="Arial" panose="020B0604020202020204" pitchFamily="34" charset="0"/>
              </a:rPr>
              <a:t> sciences</a:t>
            </a:r>
            <a:endParaRPr lang="en-US" sz="1100" b="1">
              <a:solidFill>
                <a:srgbClr val="70706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5° in the world for </a:t>
            </a:r>
            <a:r>
              <a:rPr lang="en-US" sz="1100" b="1">
                <a:solidFill>
                  <a:srgbClr val="70706F"/>
                </a:solidFill>
                <a:latin typeface="Arial" panose="020B0604020202020204" pitchFamily="34" charset="0"/>
                <a:cs typeface="Arial" panose="020B0604020202020204" pitchFamily="34" charset="0"/>
              </a:rPr>
              <a:t>no. of citations in computer networks and communications </a:t>
            </a:r>
            <a:r>
              <a:rPr lang="en-US" sz="1100">
                <a:solidFill>
                  <a:srgbClr val="70706F"/>
                </a:solidFill>
                <a:latin typeface="Arial" panose="020B0604020202020204" pitchFamily="34" charset="0"/>
                <a:cs typeface="Arial" panose="020B0604020202020204" pitchFamily="34" charset="0"/>
              </a:rPr>
              <a:t>in 2018</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5° in the world for </a:t>
            </a:r>
            <a:r>
              <a:rPr lang="en-US" sz="1100" b="1">
                <a:solidFill>
                  <a:srgbClr val="70706F"/>
                </a:solidFill>
                <a:latin typeface="Arial" panose="020B0604020202020204" pitchFamily="34" charset="0"/>
                <a:cs typeface="Arial" panose="020B0604020202020204" pitchFamily="34" charset="0"/>
              </a:rPr>
              <a:t>no. of citations in computer science applications </a:t>
            </a:r>
            <a:r>
              <a:rPr lang="en-US" sz="1100">
                <a:solidFill>
                  <a:srgbClr val="70706F"/>
                </a:solidFill>
                <a:latin typeface="Arial" panose="020B0604020202020204" pitchFamily="34" charset="0"/>
                <a:cs typeface="Arial" panose="020B0604020202020204" pitchFamily="34" charset="0"/>
              </a:rPr>
              <a:t>in 2018</a:t>
            </a:r>
          </a:p>
          <a:p>
            <a:pPr marL="342900" indent="-342900">
              <a:buFont typeface="Arial" panose="020B0604020202020204" pitchFamily="34" charset="0"/>
              <a:buChar char="•"/>
            </a:pPr>
            <a:r>
              <a:rPr lang="en-US" sz="1100">
                <a:solidFill>
                  <a:srgbClr val="70706F"/>
                </a:solidFill>
                <a:latin typeface="Arial" panose="020B0604020202020204" pitchFamily="34" charset="0"/>
                <a:cs typeface="Arial" panose="020B0604020202020204" pitchFamily="34" charset="0"/>
              </a:rPr>
              <a:t>7° in the world for </a:t>
            </a:r>
            <a:r>
              <a:rPr lang="en-US" sz="1100" b="1">
                <a:solidFill>
                  <a:srgbClr val="70706F"/>
                </a:solidFill>
                <a:latin typeface="Arial" panose="020B0604020202020204" pitchFamily="34" charset="0"/>
                <a:cs typeface="Arial" panose="020B0604020202020204" pitchFamily="34" charset="0"/>
              </a:rPr>
              <a:t>no. of citations in software</a:t>
            </a:r>
            <a:r>
              <a:rPr lang="en-US" sz="1100">
                <a:solidFill>
                  <a:srgbClr val="70706F"/>
                </a:solidFill>
                <a:latin typeface="Arial" panose="020B0604020202020204" pitchFamily="34" charset="0"/>
                <a:cs typeface="Arial" panose="020B0604020202020204" pitchFamily="34" charset="0"/>
              </a:rPr>
              <a:t> in 1996-2018 and in 2018</a:t>
            </a:r>
          </a:p>
          <a:p>
            <a:pPr marL="0" indent="0">
              <a:buFont typeface="Arial" panose="020B0604020202020204" pitchFamily="34" charset="0"/>
              <a:buNone/>
            </a:pPr>
            <a:r>
              <a:rPr lang="en-US" sz="1100">
                <a:solidFill>
                  <a:srgbClr val="70706F"/>
                </a:solidFill>
                <a:latin typeface="Arial" panose="020B0604020202020204" pitchFamily="34" charset="0"/>
                <a:cs typeface="Arial" panose="020B0604020202020204" pitchFamily="34" charset="0"/>
              </a:rPr>
              <a:t>8° in the world for </a:t>
            </a:r>
            <a:r>
              <a:rPr lang="en-US" sz="1100" b="1">
                <a:solidFill>
                  <a:srgbClr val="70706F"/>
                </a:solidFill>
                <a:latin typeface="Arial" panose="020B0604020202020204" pitchFamily="34" charset="0"/>
                <a:cs typeface="Arial" panose="020B0604020202020204" pitchFamily="34" charset="0"/>
              </a:rPr>
              <a:t>publications in artificial intelligence </a:t>
            </a:r>
            <a:r>
              <a:rPr lang="en-US" sz="1100">
                <a:solidFill>
                  <a:srgbClr val="70706F"/>
                </a:solidFill>
                <a:latin typeface="Arial" panose="020B0604020202020204" pitchFamily="34" charset="0"/>
                <a:cs typeface="Arial" panose="020B0604020202020204" pitchFamily="34" charset="0"/>
              </a:rPr>
              <a:t>in 2018</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22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a:solidFill>
                  <a:schemeClr val="tx1"/>
                </a:solidFill>
                <a:effectLst/>
                <a:latin typeface="Arial" panose="020B0604020202020204" pitchFamily="34" charset="0"/>
                <a:ea typeface="+mn-ea"/>
                <a:cs typeface="Arial" panose="020B0604020202020204" pitchFamily="34" charset="0"/>
              </a:rPr>
              <a:t>The concept used is the total number of hours worked over the year divided by the average number of people in employment. Part-time workers are covered as well as full-time workers.</a:t>
            </a:r>
            <a:endParaRPr kumimoji="0" lang="it-IT" sz="8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031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cost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levels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by NACE Rev. 2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activity</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 2</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Information and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communication</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cost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structure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cost for LCI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compensation</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employees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plus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taxes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minus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subsidies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 of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measure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Euro</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52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Annual</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enterprise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statistics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for special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aggregates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activities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(NACE Rev. 2)</a:t>
            </a:r>
            <a:b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br>
            <a:r>
              <a:rPr lang="it-IT" sz="1100">
                <a:hlinkClick r:id="rId3"/>
              </a:rPr>
              <a:t>https://appsso.eurostat.ec.europa.eu/nui/submitViewTableAction.do</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Indicator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number</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enterprises</a:t>
            </a:r>
            <a:endPar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2008: 3.948.726</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2009: 3.889.543</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2010: 3.867.813</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2011: 3.843.454</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2012: 3.825.458</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2013: 3.770.844</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2014: 3.715.164</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2015: 3.683.127</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2016: 3.719.596</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2017</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3.712.043</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Ranking with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other</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countries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 2.783.993</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ES: 2.661.427</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DE: 2.504.371</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GB: 2.144.122</a:t>
            </a:r>
          </a:p>
          <a:p>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NL: 1.160.015</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0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kern="1200">
                <a:solidFill>
                  <a:schemeClr val="tx1"/>
                </a:solidFill>
                <a:effectLst/>
                <a:latin typeface="+mn-lt"/>
                <a:ea typeface="+mn-ea"/>
                <a:cs typeface="+mn-cs"/>
              </a:rPr>
              <a:t>Annual enterprise statistics for special</a:t>
            </a:r>
            <a:r>
              <a:rPr lang="en-US" sz="1800" b="0" i="0" kern="1200" baseline="0">
                <a:solidFill>
                  <a:schemeClr val="tx1"/>
                </a:solidFill>
                <a:effectLst/>
                <a:latin typeface="+mn-lt"/>
                <a:ea typeface="+mn-ea"/>
                <a:cs typeface="+mn-cs"/>
              </a:rPr>
              <a:t> aggregates of activities (NACE Rev. 2) - Eurostat</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Rev.2</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Total business economy;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repair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computers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personal and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household</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goods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except</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financial</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insurance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activities</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Indicator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number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enterprises</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Germany</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94.674 (62), 13.305 (63), 3.111 (61) = 111.090</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France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74.363 (62), 10.104 (63), 3.165 (61) = 87.632</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49.036 (62), 34.469 (63), 4.626 (61) = 88.131</a:t>
            </a: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Netherlands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63.063 (62), 8.838 (63), 1.300 (61) = 73.201</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Spain</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37.778 (62), 13.305 (63), 3.111 (61) = 50.959</a:t>
            </a:r>
          </a:p>
          <a:p>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United</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Kingdom</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161.662 (62), 8.091 (63), 8.460 (61): 178.213</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64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718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Al termine del 2° trimestre 2020, il numero di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startup innovative </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iscritte alla sezione speciale del Registro delle Imprese ai sensi del decreto legge 179/2012 è pari a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11.496</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 in aumento di 290 unità (+2,6%) rispetto al trimestre precedente. </a:t>
            </a:r>
          </a:p>
          <a:p>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Per quanto riguarda la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distribuzione per settori di attività</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 il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73,3% </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delle startup innovative fornisce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servizi alle imprese </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(in particolare, prevalgono le seguenti specializzazioni: produzione di software e consulenza informatica, 35,6%; attività di R&amp;S, 13,8%; attività dei servizi d’informazione, 9,0%), il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17,9% </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opera nel </a:t>
            </a:r>
            <a:r>
              <a:rPr lang="it-IT" sz="1100" b="1" i="0" u="none" strike="noStrike" kern="1200" baseline="0" dirty="0">
                <a:solidFill>
                  <a:schemeClr val="tx1"/>
                </a:solidFill>
                <a:latin typeface="Arial" panose="020B0604020202020204" pitchFamily="34" charset="0"/>
                <a:ea typeface="+mn-ea"/>
                <a:cs typeface="Arial" panose="020B0604020202020204" pitchFamily="34" charset="0"/>
              </a:rPr>
              <a:t>manifatturiero </a:t>
            </a:r>
            <a:r>
              <a:rPr lang="it-IT" sz="1100" b="0" i="0" u="none" strike="noStrike" kern="1200" baseline="0" dirty="0">
                <a:solidFill>
                  <a:schemeClr val="tx1"/>
                </a:solidFill>
                <a:latin typeface="Arial" panose="020B0604020202020204" pitchFamily="34" charset="0"/>
                <a:ea typeface="+mn-ea"/>
                <a:cs typeface="Arial" panose="020B0604020202020204" pitchFamily="34" charset="0"/>
              </a:rPr>
              <a:t>(su tutti: fabbricazione di macchinari, 3,2%; fabbricazione di computer e prodotti elettronici e ottici, 2,8%;), mentre il 3,3% opera nel commercio.</a:t>
            </a:r>
            <a:endParaRPr lang="en-US" sz="400" dirty="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070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a:solidFill>
                  <a:schemeClr val="tx1"/>
                </a:solidFill>
                <a:effectLst/>
                <a:latin typeface="Arial" panose="020B0604020202020204" pitchFamily="34" charset="0"/>
                <a:ea typeface="+mn-ea"/>
                <a:cs typeface="Arial" panose="020B0604020202020204" pitchFamily="34" charset="0"/>
              </a:rPr>
              <a:t>Job tenure is measured by the length of time workers have been in their current or main job or with their current employer and are </a:t>
            </a:r>
            <a:r>
              <a:rPr lang="en-US" sz="1100" b="1" i="0" kern="1200">
                <a:solidFill>
                  <a:schemeClr val="tx1"/>
                </a:solidFill>
                <a:effectLst/>
                <a:latin typeface="Arial" panose="020B0604020202020204" pitchFamily="34" charset="0"/>
                <a:ea typeface="+mn-ea"/>
                <a:cs typeface="Arial" panose="020B0604020202020204" pitchFamily="34" charset="0"/>
              </a:rPr>
              <a:t>expressed in numbers of years</a:t>
            </a:r>
            <a:r>
              <a:rPr lang="en-US" sz="1100" b="0" i="0" kern="1200">
                <a:solidFill>
                  <a:schemeClr val="tx1"/>
                </a:solidFill>
                <a:effectLst/>
                <a:latin typeface="Arial" panose="020B0604020202020204" pitchFamily="34" charset="0"/>
                <a:ea typeface="+mn-ea"/>
                <a:cs typeface="Arial" panose="020B0604020202020204" pitchFamily="34" charset="0"/>
              </a:rPr>
              <a:t>. They can be converted in months by multiplying by a factor of 12 (months).</a:t>
            </a:r>
            <a:endParaRPr kumimoji="0" lang="it-IT" sz="8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0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it-IT" sz="1100" baseline="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66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l">
              <a:buFont typeface="Arial" panose="020B0604020202020204" pitchFamily="34" charset="0"/>
              <a:buNone/>
              <a:defRPr/>
            </a:pPr>
            <a:r>
              <a:rPr lang="it-IT" sz="1100" b="1">
                <a:solidFill>
                  <a:prstClr val="black"/>
                </a:solidFill>
              </a:rPr>
              <a:t>Centri</a:t>
            </a:r>
            <a:r>
              <a:rPr lang="it-IT" sz="1100" b="1" baseline="0">
                <a:solidFill>
                  <a:prstClr val="black"/>
                </a:solidFill>
              </a:rPr>
              <a:t> CNR</a:t>
            </a:r>
            <a:endParaRPr lang="it-IT" sz="1100" b="1">
              <a:solidFill>
                <a:prstClr val="black"/>
              </a:solidFill>
            </a:endParaRPr>
          </a:p>
          <a:p>
            <a:pPr marL="457200" lvl="0" indent="-457200" algn="l">
              <a:buFont typeface="Arial" panose="020B0604020202020204" pitchFamily="34" charset="0"/>
              <a:buChar char="•"/>
              <a:defRPr/>
            </a:pPr>
            <a:r>
              <a:rPr lang="it-IT" sz="1100" b="1">
                <a:solidFill>
                  <a:prstClr val="black"/>
                </a:solidFill>
              </a:rPr>
              <a:t>IMM</a:t>
            </a:r>
            <a:r>
              <a:rPr lang="it-IT" sz="1100" b="0">
                <a:solidFill>
                  <a:prstClr val="black"/>
                </a:solidFill>
              </a:rPr>
              <a:t>, Catania: Istituto per la microelettronica e microsistemi</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IAC</a:t>
            </a:r>
            <a:r>
              <a:rPr kumimoji="0" lang="it-IT" sz="1100" b="0" i="0" u="none" strike="noStrike" kern="1200" cap="none" spc="0" normalizeH="0" baseline="0" noProof="0">
                <a:ln>
                  <a:noFill/>
                </a:ln>
                <a:solidFill>
                  <a:prstClr val="black"/>
                </a:solidFill>
                <a:effectLst/>
                <a:uLnTx/>
                <a:uFillTx/>
              </a:rPr>
              <a:t>, </a:t>
            </a:r>
            <a:r>
              <a:rPr kumimoji="0" lang="it-IT" sz="1100" b="0" i="0" u="none" strike="noStrike" kern="1200" cap="none" spc="0" normalizeH="0" noProof="0">
                <a:ln>
                  <a:noFill/>
                </a:ln>
                <a:solidFill>
                  <a:prstClr val="black"/>
                </a:solidFill>
                <a:effectLst/>
                <a:uLnTx/>
                <a:uFillTx/>
              </a:rPr>
              <a:t>Roma: Istituto per le Applicazioni del Calcolo</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1" baseline="0">
                <a:solidFill>
                  <a:prstClr val="black"/>
                </a:solidFill>
              </a:rPr>
              <a:t>IASI</a:t>
            </a:r>
            <a:r>
              <a:rPr lang="it-IT" sz="1100" b="0" baseline="0">
                <a:solidFill>
                  <a:prstClr val="black"/>
                </a:solidFill>
              </a:rPr>
              <a:t>, </a:t>
            </a:r>
            <a:r>
              <a:rPr lang="it-IT" sz="1100" b="0">
                <a:solidFill>
                  <a:prstClr val="black"/>
                </a:solidFill>
              </a:rPr>
              <a:t>Roma: Istituto di Analisi dei Sistemi e Informatica</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ICAR</a:t>
            </a:r>
            <a:r>
              <a:rPr kumimoji="0" lang="it-IT" sz="1100" b="0" i="0" u="none" strike="noStrike" kern="1200" cap="none" spc="0" normalizeH="0" baseline="0" noProof="0">
                <a:ln>
                  <a:noFill/>
                </a:ln>
                <a:solidFill>
                  <a:prstClr val="black"/>
                </a:solidFill>
                <a:effectLst/>
                <a:uLnTx/>
                <a:uFillTx/>
              </a:rPr>
              <a:t>, </a:t>
            </a:r>
            <a:r>
              <a:rPr kumimoji="0" lang="it-IT" sz="1100" b="0" i="0" u="none" strike="noStrike" kern="1200" cap="none" spc="0" normalizeH="0" noProof="0">
                <a:ln>
                  <a:noFill/>
                </a:ln>
                <a:solidFill>
                  <a:prstClr val="black"/>
                </a:solidFill>
                <a:effectLst/>
                <a:uLnTx/>
                <a:uFillTx/>
              </a:rPr>
              <a:t>Rende (Cosenza): Istituto di Calcolo e Reti ad Alte Prestazioni</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1" baseline="0">
                <a:solidFill>
                  <a:prstClr val="black"/>
                </a:solidFill>
              </a:rPr>
              <a:t>IEIIT</a:t>
            </a:r>
            <a:r>
              <a:rPr lang="it-IT" sz="1100" b="0" baseline="0">
                <a:solidFill>
                  <a:prstClr val="black"/>
                </a:solidFill>
              </a:rPr>
              <a:t>, </a:t>
            </a:r>
            <a:r>
              <a:rPr lang="it-IT" sz="1100" b="0">
                <a:solidFill>
                  <a:prstClr val="black"/>
                </a:solidFill>
              </a:rPr>
              <a:t>Torino: Istituto di Elettronica e di Ingegneria dell’Informazione e delle Telecomunicazioni</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IIT</a:t>
            </a:r>
            <a:r>
              <a:rPr kumimoji="0" lang="it-IT" sz="1100" b="0" i="0" u="none" strike="noStrike" kern="1200" cap="none" spc="0" normalizeH="0" baseline="0" noProof="0">
                <a:ln>
                  <a:noFill/>
                </a:ln>
                <a:solidFill>
                  <a:prstClr val="black"/>
                </a:solidFill>
                <a:effectLst/>
                <a:uLnTx/>
                <a:uFillTx/>
              </a:rPr>
              <a:t>, </a:t>
            </a:r>
            <a:r>
              <a:rPr kumimoji="0" lang="it-IT" sz="1100" b="0" i="0" u="none" strike="noStrike" kern="1200" cap="none" spc="0" normalizeH="0" noProof="0">
                <a:ln>
                  <a:noFill/>
                </a:ln>
                <a:solidFill>
                  <a:prstClr val="black"/>
                </a:solidFill>
                <a:effectLst/>
                <a:uLnTx/>
                <a:uFillTx/>
              </a:rPr>
              <a:t>Pisa: Istituto di Informatica e Telematica</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1" baseline="0">
                <a:solidFill>
                  <a:prstClr val="black"/>
                </a:solidFill>
              </a:rPr>
              <a:t>IMATI</a:t>
            </a:r>
            <a:r>
              <a:rPr lang="it-IT" sz="1100" b="0" baseline="0">
                <a:solidFill>
                  <a:prstClr val="black"/>
                </a:solidFill>
              </a:rPr>
              <a:t>, </a:t>
            </a:r>
            <a:r>
              <a:rPr lang="it-IT" sz="1100" b="0">
                <a:solidFill>
                  <a:prstClr val="black"/>
                </a:solidFill>
              </a:rPr>
              <a:t>Pavia: Istituto di Matematica Applicata e Tecnologie Informatiche</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IREA</a:t>
            </a:r>
            <a:r>
              <a:rPr kumimoji="0" lang="it-IT" sz="1100" b="0" i="0" u="none" strike="noStrike" kern="1200" cap="none" spc="0" normalizeH="0" baseline="0" noProof="0">
                <a:ln>
                  <a:noFill/>
                </a:ln>
                <a:solidFill>
                  <a:prstClr val="black"/>
                </a:solidFill>
                <a:effectLst/>
                <a:uLnTx/>
                <a:uFillTx/>
              </a:rPr>
              <a:t>, </a:t>
            </a:r>
            <a:r>
              <a:rPr kumimoji="0" lang="it-IT" sz="1100" b="0" i="0" u="none" strike="noStrike" kern="1200" cap="none" spc="0" normalizeH="0" noProof="0">
                <a:ln>
                  <a:noFill/>
                </a:ln>
                <a:solidFill>
                  <a:prstClr val="black"/>
                </a:solidFill>
                <a:effectLst/>
                <a:uLnTx/>
                <a:uFillTx/>
              </a:rPr>
              <a:t>Napoli: Istituto per il Rilevamento Elettromagnetico dell’Ambiente</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ISTI</a:t>
            </a:r>
            <a:r>
              <a:rPr kumimoji="0" lang="it-IT" sz="1100" b="0" i="0" u="none" strike="noStrike" kern="1200" cap="none" spc="0" normalizeH="0" baseline="0" noProof="0">
                <a:ln>
                  <a:noFill/>
                </a:ln>
                <a:solidFill>
                  <a:prstClr val="black"/>
                </a:solidFill>
                <a:effectLst/>
                <a:uLnTx/>
                <a:uFillTx/>
              </a:rPr>
              <a:t>, Pisa: Istituto di Scienza</a:t>
            </a:r>
            <a:r>
              <a:rPr kumimoji="0" lang="it-IT" sz="1100" b="0" i="0" u="none" strike="noStrike" kern="1200" cap="none" spc="0" normalizeH="0" noProof="0">
                <a:ln>
                  <a:noFill/>
                </a:ln>
                <a:solidFill>
                  <a:prstClr val="black"/>
                </a:solidFill>
                <a:effectLst/>
                <a:uLnTx/>
                <a:uFillTx/>
              </a:rPr>
              <a:t> e Tecnologie dell’Informazione</a:t>
            </a:r>
            <a:endParaRPr kumimoji="0" lang="it-IT" sz="1100" b="0" i="0" u="none" strike="noStrike" kern="1200" cap="none" spc="0" normalizeH="0" baseline="0" noProof="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1">
                <a:solidFill>
                  <a:prstClr val="black"/>
                </a:solidFill>
              </a:rPr>
              <a:t>STIIMA</a:t>
            </a:r>
            <a:r>
              <a:rPr lang="it-IT" sz="1100" b="0">
                <a:solidFill>
                  <a:prstClr val="black"/>
                </a:solidFill>
              </a:rPr>
              <a:t> (Ex ITIA), Milano: Istituto di Sistemi e Tecnologie Industriali Intelligenti per il Manifatturiero Avanzato</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it-IT" sz="1100" b="0" i="0" u="none" strike="noStrike" kern="1200" cap="none" spc="0" normalizeH="0" baseline="0" noProof="0">
              <a:ln>
                <a:noFill/>
              </a:ln>
              <a:solidFill>
                <a:prstClr val="black"/>
              </a:solidFill>
              <a:effectLst/>
              <a:uLnTx/>
              <a:uFillTx/>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100" b="1" i="0" u="none" strike="noStrike" kern="1200" cap="none" spc="0" normalizeH="0" baseline="0" noProof="0">
                <a:ln>
                  <a:noFill/>
                </a:ln>
                <a:solidFill>
                  <a:prstClr val="black"/>
                </a:solidFill>
                <a:effectLst/>
                <a:uLnTx/>
                <a:uFillTx/>
              </a:rPr>
              <a:t>Altri centri di eccellenza</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err="1">
                <a:ln>
                  <a:noFill/>
                </a:ln>
                <a:solidFill>
                  <a:prstClr val="black"/>
                </a:solidFill>
                <a:effectLst/>
                <a:uLnTx/>
                <a:uFillTx/>
              </a:rPr>
              <a:t>Cefriel</a:t>
            </a:r>
            <a:r>
              <a:rPr kumimoji="0" lang="it-IT" sz="1100" b="0" i="0" u="none" strike="noStrike" kern="1200" cap="none" spc="0" normalizeH="0" baseline="0" noProof="0">
                <a:ln>
                  <a:noFill/>
                </a:ln>
                <a:solidFill>
                  <a:prstClr val="black"/>
                </a:solidFill>
                <a:effectLst/>
                <a:uLnTx/>
                <a:uFillTx/>
              </a:rPr>
              <a:t>, Milano: </a:t>
            </a:r>
            <a:r>
              <a:rPr lang="it-IT" sz="1800" b="0" i="0" kern="1200">
                <a:solidFill>
                  <a:schemeClr val="tx1"/>
                </a:solidFill>
                <a:effectLst/>
                <a:latin typeface="+mn-lt"/>
                <a:ea typeface="+mn-ea"/>
                <a:cs typeface="+mn-cs"/>
              </a:rPr>
              <a:t>Consorzio per la Formazione e la Ricerca in Ingegneria Elettronica</a:t>
            </a:r>
            <a:endParaRPr kumimoji="0" lang="it-IT" sz="1100" b="0" i="0" u="none" strike="noStrike" kern="1200" cap="none" spc="0" normalizeH="0" baseline="0" noProof="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FBK</a:t>
            </a:r>
            <a:r>
              <a:rPr kumimoji="0" lang="it-IT" sz="1100" b="0" i="0" u="none" strike="noStrike" kern="1200" cap="none" spc="0" normalizeH="0" baseline="0" noProof="0">
                <a:ln>
                  <a:noFill/>
                </a:ln>
                <a:solidFill>
                  <a:prstClr val="black"/>
                </a:solidFill>
                <a:effectLst/>
                <a:uLnTx/>
                <a:uFillTx/>
              </a:rPr>
              <a:t>, Trento: Fondazione Bruno Kessler con 4 Centri di Ricerca </a:t>
            </a:r>
            <a:r>
              <a:rPr kumimoji="0" lang="it-IT" sz="1100" b="0" i="0" u="none" strike="noStrike" kern="1200" cap="none" spc="0" normalizeH="0" baseline="0" noProof="0">
                <a:ln>
                  <a:noFill/>
                </a:ln>
                <a:solidFill>
                  <a:prstClr val="black"/>
                </a:solidFill>
                <a:effectLst/>
                <a:uLnTx/>
                <a:uFillTx/>
                <a:sym typeface="Wingdings" panose="05000000000000000000" pitchFamily="2" charset="2"/>
              </a:rPr>
              <a:t> </a:t>
            </a:r>
            <a:br>
              <a:rPr kumimoji="0" lang="it-IT" sz="1100" b="0" i="0" u="none" strike="noStrike" kern="1200" cap="none" spc="0" normalizeH="0" baseline="0" noProof="0">
                <a:ln>
                  <a:noFill/>
                </a:ln>
                <a:solidFill>
                  <a:prstClr val="black"/>
                </a:solidFill>
                <a:effectLst/>
                <a:uLnTx/>
                <a:uFillTx/>
                <a:sym typeface="Wingdings" panose="05000000000000000000" pitchFamily="2" charset="2"/>
              </a:rPr>
            </a:br>
            <a:r>
              <a:rPr kumimoji="0" lang="it-IT" sz="1100" b="0" i="0" u="none" strike="noStrike" kern="1200" cap="none" spc="0" normalizeH="0" baseline="0" noProof="0">
                <a:ln>
                  <a:noFill/>
                </a:ln>
                <a:solidFill>
                  <a:prstClr val="black"/>
                </a:solidFill>
                <a:effectLst/>
                <a:uLnTx/>
                <a:uFillTx/>
                <a:sym typeface="Wingdings" panose="05000000000000000000" pitchFamily="2" charset="2"/>
              </a:rPr>
              <a:t>1. Centro per le Tecnologie dell’Informazione e della Comunicazione (ICT)</a:t>
            </a:r>
            <a:br>
              <a:rPr kumimoji="0" lang="it-IT" sz="1100" b="0" i="0" u="none" strike="noStrike" kern="1200" cap="none" spc="0" normalizeH="0" baseline="0" noProof="0">
                <a:ln>
                  <a:noFill/>
                </a:ln>
                <a:solidFill>
                  <a:prstClr val="black"/>
                </a:solidFill>
                <a:effectLst/>
                <a:uLnTx/>
                <a:uFillTx/>
                <a:sym typeface="Wingdings" panose="05000000000000000000" pitchFamily="2" charset="2"/>
              </a:rPr>
            </a:br>
            <a:r>
              <a:rPr kumimoji="0" lang="it-IT" sz="1100" b="0" i="0" u="none" strike="noStrike" kern="1200" cap="none" spc="0" normalizeH="0" baseline="0" noProof="0">
                <a:ln>
                  <a:noFill/>
                </a:ln>
                <a:solidFill>
                  <a:prstClr val="black"/>
                </a:solidFill>
                <a:effectLst/>
                <a:uLnTx/>
                <a:uFillTx/>
                <a:sym typeface="Wingdings" panose="05000000000000000000" pitchFamily="2" charset="2"/>
              </a:rPr>
              <a:t>2. Centro Materiali e Microsistemi (CMM)</a:t>
            </a:r>
            <a:br>
              <a:rPr kumimoji="0" lang="it-IT" sz="1100" b="0" i="0" u="none" strike="noStrike" kern="1200" cap="none" spc="0" normalizeH="0" baseline="0" noProof="0">
                <a:ln>
                  <a:noFill/>
                </a:ln>
                <a:solidFill>
                  <a:prstClr val="black"/>
                </a:solidFill>
                <a:effectLst/>
                <a:uLnTx/>
                <a:uFillTx/>
                <a:sym typeface="Wingdings" panose="05000000000000000000" pitchFamily="2" charset="2"/>
              </a:rPr>
            </a:br>
            <a:r>
              <a:rPr kumimoji="0" lang="it-IT" sz="1100" b="0" i="0" u="none" strike="noStrike" kern="1200" cap="none" spc="0" normalizeH="0" baseline="0" noProof="0">
                <a:ln>
                  <a:noFill/>
                </a:ln>
                <a:solidFill>
                  <a:prstClr val="black"/>
                </a:solidFill>
                <a:effectLst/>
                <a:uLnTx/>
                <a:uFillTx/>
                <a:sym typeface="Wingdings" panose="05000000000000000000" pitchFamily="2" charset="2"/>
              </a:rPr>
              <a:t>3. Centro di Ricerca e Sperimentazione della telecomunicazione per le comunità in rete (CREATE-NET)</a:t>
            </a:r>
            <a:br>
              <a:rPr kumimoji="0" lang="it-IT" sz="1100" b="0" i="0" u="none" strike="noStrike" kern="1200" cap="none" spc="0" normalizeH="0" baseline="0" noProof="0">
                <a:ln>
                  <a:noFill/>
                </a:ln>
                <a:solidFill>
                  <a:prstClr val="black"/>
                </a:solidFill>
                <a:effectLst/>
                <a:uLnTx/>
                <a:uFillTx/>
                <a:sym typeface="Wingdings" panose="05000000000000000000" pitchFamily="2" charset="2"/>
              </a:rPr>
            </a:br>
            <a:r>
              <a:rPr kumimoji="0" lang="it-IT" sz="1100" b="0" i="0" u="none" strike="noStrike" kern="1200" cap="none" spc="0" normalizeH="0" baseline="0" noProof="0">
                <a:ln>
                  <a:noFill/>
                </a:ln>
                <a:solidFill>
                  <a:prstClr val="black"/>
                </a:solidFill>
                <a:effectLst/>
                <a:uLnTx/>
                <a:uFillTx/>
                <a:sym typeface="Wingdings" panose="05000000000000000000" pitchFamily="2" charset="2"/>
              </a:rPr>
              <a:t>4. Centro Europeo per gli Studi Teorici in Fisica Nucleare e Settori Collegati (ECT)</a:t>
            </a:r>
            <a:endParaRPr kumimoji="0" lang="it-IT" sz="1100" b="0" i="0" u="none" strike="noStrike" kern="1200" cap="none" spc="0" normalizeH="0" baseline="0" noProof="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ISMB</a:t>
            </a:r>
            <a:r>
              <a:rPr kumimoji="0" lang="it-IT" sz="1100" b="0" i="0" u="none" strike="noStrike" kern="1200" cap="none" spc="0" normalizeH="0" baseline="0" noProof="0">
                <a:ln>
                  <a:noFill/>
                </a:ln>
                <a:solidFill>
                  <a:prstClr val="black"/>
                </a:solidFill>
                <a:effectLst/>
                <a:uLnTx/>
                <a:uFillTx/>
              </a:rPr>
              <a:t>, Torino: Istituto Superiore Mario </a:t>
            </a:r>
            <a:r>
              <a:rPr kumimoji="0" lang="it-IT" sz="1100" b="0" i="0" u="none" strike="noStrike" kern="1200" cap="none" spc="0" normalizeH="0" baseline="0" noProof="0" err="1">
                <a:ln>
                  <a:noFill/>
                </a:ln>
                <a:solidFill>
                  <a:prstClr val="black"/>
                </a:solidFill>
                <a:effectLst/>
                <a:uLnTx/>
                <a:uFillTx/>
              </a:rPr>
              <a:t>Boella</a:t>
            </a:r>
            <a:endParaRPr kumimoji="0" lang="it-IT" sz="1100" b="0" i="0" u="none" strike="noStrike" kern="1200" cap="none" spc="0" normalizeH="0" baseline="0" noProof="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IIT</a:t>
            </a:r>
            <a:r>
              <a:rPr kumimoji="0" lang="it-IT" sz="1100" b="0" i="0" u="none" strike="noStrike" kern="1200" cap="none" spc="0" normalizeH="0" baseline="0" noProof="0">
                <a:ln>
                  <a:noFill/>
                </a:ln>
                <a:solidFill>
                  <a:prstClr val="black"/>
                </a:solidFill>
                <a:effectLst/>
                <a:uLnTx/>
                <a:uFillTx/>
              </a:rPr>
              <a:t>, Genova: Istituto Italiano di Tecnologia</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rPr>
              <a:t>CRS4</a:t>
            </a:r>
            <a:r>
              <a:rPr kumimoji="0" lang="it-IT" sz="1100" b="0" i="0" u="none" strike="noStrike" kern="1200" cap="none" spc="0" normalizeH="0" baseline="0" noProof="0">
                <a:ln>
                  <a:noFill/>
                </a:ln>
                <a:solidFill>
                  <a:prstClr val="black"/>
                </a:solidFill>
                <a:effectLst/>
                <a:uLnTx/>
                <a:uFillTx/>
              </a:rPr>
              <a:t>, Cagliari: </a:t>
            </a:r>
            <a:r>
              <a:rPr lang="it-IT" sz="1800" b="0" i="0" kern="1200">
                <a:solidFill>
                  <a:schemeClr val="tx1"/>
                </a:solidFill>
                <a:effectLst/>
                <a:latin typeface="+mn-lt"/>
                <a:ea typeface="+mn-ea"/>
                <a:cs typeface="+mn-cs"/>
              </a:rPr>
              <a:t>Centro di Ricerca, Sviluppo e Studi Superiori in Sardegna</a:t>
            </a:r>
            <a:endParaRPr kumimoji="0" lang="it-IT" sz="1100" b="0" i="0" u="none" strike="noStrike" kern="1200" cap="none" spc="0" normalizeH="0" baseline="0" noProof="0">
              <a:ln>
                <a:noFill/>
              </a:ln>
              <a:solidFill>
                <a:prstClr val="black"/>
              </a:solidFill>
              <a:effectLst/>
              <a:uLnTx/>
              <a:uFillTx/>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62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20000"/>
              </a:lnSpc>
            </a:pPr>
            <a:r>
              <a:rPr lang="en-US" sz="1100" b="1">
                <a:solidFill>
                  <a:srgbClr val="70706F"/>
                </a:solidFill>
                <a:latin typeface="Arial" panose="020B0604020202020204" pitchFamily="34" charset="0"/>
                <a:cs typeface="Arial" panose="020B0604020202020204" pitchFamily="34" charset="0"/>
              </a:rPr>
              <a:t>Science parks </a:t>
            </a:r>
            <a:r>
              <a:rPr lang="en-US" sz="1100">
                <a:solidFill>
                  <a:srgbClr val="70706F"/>
                </a:solidFill>
                <a:latin typeface="Arial" panose="020B0604020202020204" pitchFamily="34" charset="0"/>
                <a:cs typeface="Arial" panose="020B0604020202020204" pitchFamily="34" charset="0"/>
              </a:rPr>
              <a:t>have operational links with universities, higher education institutions or advanced research centers. </a:t>
            </a:r>
          </a:p>
          <a:p>
            <a:pPr>
              <a:lnSpc>
                <a:spcPct val="120000"/>
              </a:lnSpc>
            </a:pPr>
            <a:endParaRPr lang="en-US" altLang="it-IT" sz="1100" i="1">
              <a:solidFill>
                <a:srgbClr val="75787B"/>
              </a:solidFill>
              <a:latin typeface="Arial" panose="020B0604020202020204" pitchFamily="34" charset="0"/>
              <a:ea typeface="ＭＳ Ｐゴシック" pitchFamily="127" charset="-128"/>
              <a:cs typeface="Arial" panose="020B0604020202020204" pitchFamily="34" charset="0"/>
            </a:endParaRPr>
          </a:p>
          <a:p>
            <a:pPr>
              <a:lnSpc>
                <a:spcPct val="120000"/>
              </a:lnSpc>
            </a:pPr>
            <a:r>
              <a:rPr lang="en-US" altLang="it-IT" sz="1100" b="1" i="0" err="1">
                <a:solidFill>
                  <a:srgbClr val="75787B"/>
                </a:solidFill>
                <a:latin typeface="Arial" panose="020B0604020202020204" pitchFamily="34" charset="0"/>
                <a:ea typeface="ＭＳ Ｐゴシック" pitchFamily="127" charset="-128"/>
                <a:cs typeface="Arial" panose="020B0604020202020204" pitchFamily="34" charset="0"/>
              </a:rPr>
              <a:t>Incubatori</a:t>
            </a:r>
            <a:r>
              <a:rPr lang="en-US" altLang="it-IT" sz="1100" b="1" i="0">
                <a:solidFill>
                  <a:srgbClr val="75787B"/>
                </a:solidFill>
                <a:latin typeface="Arial" panose="020B0604020202020204" pitchFamily="34" charset="0"/>
                <a:ea typeface="ＭＳ Ｐゴシック" pitchFamily="127" charset="-128"/>
                <a:cs typeface="Arial" panose="020B0604020202020204" pitchFamily="34" charset="0"/>
              </a:rPr>
              <a:t> e </a:t>
            </a:r>
            <a:r>
              <a:rPr lang="en-US" altLang="it-IT" sz="1100" b="1" i="0" err="1">
                <a:solidFill>
                  <a:srgbClr val="75787B"/>
                </a:solidFill>
                <a:latin typeface="Arial" panose="020B0604020202020204" pitchFamily="34" charset="0"/>
                <a:ea typeface="ＭＳ Ｐゴシック" pitchFamily="127" charset="-128"/>
                <a:cs typeface="Arial" panose="020B0604020202020204" pitchFamily="34" charset="0"/>
              </a:rPr>
              <a:t>acceleratori</a:t>
            </a:r>
            <a:endParaRPr lang="en-US" altLang="it-IT" sz="1100" b="1" i="0">
              <a:solidFill>
                <a:srgbClr val="75787B"/>
              </a:solidFill>
              <a:latin typeface="Arial" panose="020B0604020202020204" pitchFamily="34" charset="0"/>
              <a:ea typeface="ＭＳ Ｐゴシック" pitchFamily="127" charset="-128"/>
              <a:cs typeface="Arial" panose="020B0604020202020204" pitchFamily="34" charset="0"/>
            </a:endParaRPr>
          </a:p>
          <a:p>
            <a:pPr>
              <a:lnSpc>
                <a:spcPct val="120000"/>
              </a:lnSpc>
            </a:pPr>
            <a:r>
              <a:rPr lang="en-US" altLang="it-IT" sz="1100" b="0" i="0" err="1">
                <a:solidFill>
                  <a:srgbClr val="75787B"/>
                </a:solidFill>
                <a:latin typeface="Arial" panose="020B0604020202020204" pitchFamily="34" charset="0"/>
                <a:ea typeface="ＭＳ Ｐゴシック" pitchFamily="127" charset="-128"/>
                <a:cs typeface="Arial" panose="020B0604020202020204" pitchFamily="34" charset="0"/>
              </a:rPr>
              <a:t>VentureUp</a:t>
            </a:r>
            <a:r>
              <a:rPr lang="en-US" altLang="it-IT" sz="1100" b="0" i="0">
                <a:solidFill>
                  <a:srgbClr val="75787B"/>
                </a:solidFill>
                <a:latin typeface="Arial" panose="020B0604020202020204" pitchFamily="34" charset="0"/>
                <a:ea typeface="ＭＳ Ｐゴシック" pitchFamily="127" charset="-128"/>
                <a:cs typeface="Arial" panose="020B0604020202020204" pitchFamily="34" charset="0"/>
              </a:rPr>
              <a:t> è </a:t>
            </a:r>
            <a:r>
              <a:rPr lang="en-US" altLang="it-IT" sz="1100" b="0" i="0" err="1">
                <a:solidFill>
                  <a:srgbClr val="75787B"/>
                </a:solidFill>
                <a:latin typeface="Arial" panose="020B0604020202020204" pitchFamily="34" charset="0"/>
                <a:ea typeface="ＭＳ Ｐゴシック" pitchFamily="127" charset="-128"/>
                <a:cs typeface="Arial" panose="020B0604020202020204" pitchFamily="34" charset="0"/>
              </a:rPr>
              <a:t>un’iniziativa</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di AIFI, in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collaborazione</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con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Fondo</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Italiano</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di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Investimento</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Invitalia,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Bonelli</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b="0" i="0" baseline="0" err="1">
                <a:solidFill>
                  <a:srgbClr val="75787B"/>
                </a:solidFill>
                <a:latin typeface="Arial" panose="020B0604020202020204" pitchFamily="34" charset="0"/>
                <a:ea typeface="ＭＳ Ｐゴシック" pitchFamily="127" charset="-128"/>
                <a:cs typeface="Arial" panose="020B0604020202020204" pitchFamily="34" charset="0"/>
              </a:rPr>
              <a:t>Erede</a:t>
            </a:r>
            <a:r>
              <a:rPr lang="en-US" altLang="it-IT" sz="1100" b="0" i="0" baseline="0">
                <a:solidFill>
                  <a:srgbClr val="75787B"/>
                </a:solidFill>
                <a:latin typeface="Arial" panose="020B0604020202020204" pitchFamily="34" charset="0"/>
                <a:ea typeface="ＭＳ Ｐゴシック" pitchFamily="127" charset="-128"/>
                <a:cs typeface="Arial" panose="020B0604020202020204" pitchFamily="34" charset="0"/>
              </a:rPr>
              <a:t>, KPMG.</a:t>
            </a:r>
            <a:endParaRPr lang="en-US" altLang="it-IT" sz="1100" b="0" i="0">
              <a:solidFill>
                <a:srgbClr val="75787B"/>
              </a:solidFill>
              <a:latin typeface="Arial" panose="020B0604020202020204" pitchFamily="34" charset="0"/>
              <a:ea typeface="ＭＳ Ｐゴシック" pitchFamily="127" charset="-128"/>
              <a:cs typeface="Arial" panose="020B0604020202020204" pitchFamily="34" charset="0"/>
            </a:endParaRPr>
          </a:p>
          <a:p>
            <a:pPr>
              <a:lnSpc>
                <a:spcPct val="120000"/>
              </a:lnSpc>
            </a:pPr>
            <a:r>
              <a:rPr lang="en-US" altLang="it-IT" sz="1100" i="1">
                <a:solidFill>
                  <a:srgbClr val="75787B"/>
                </a:solidFill>
                <a:latin typeface="Arial" panose="020B0604020202020204" pitchFamily="34" charset="0"/>
                <a:ea typeface="ＭＳ Ｐゴシック" pitchFamily="127" charset="-128"/>
                <a:cs typeface="Arial" panose="020B0604020202020204" pitchFamily="34" charset="0"/>
              </a:rPr>
              <a:t>https://www.ventureup.it/venture/incubatori-acceleratori/#documentazione</a:t>
            </a:r>
          </a:p>
          <a:p>
            <a:pPr>
              <a:lnSpc>
                <a:spcPct val="120000"/>
              </a:lnSpc>
            </a:pPr>
            <a:r>
              <a:rPr lang="it-IT" sz="1100" b="0" i="0" kern="1200">
                <a:solidFill>
                  <a:schemeClr val="tx1"/>
                </a:solidFill>
                <a:effectLst/>
                <a:latin typeface="Arial" panose="020B0604020202020204" pitchFamily="34" charset="0"/>
                <a:ea typeface="+mn-ea"/>
                <a:cs typeface="Arial" panose="020B0604020202020204" pitchFamily="34" charset="0"/>
              </a:rPr>
              <a:t>In questa pagina puoi trovare l'elenco degli </a:t>
            </a:r>
            <a:r>
              <a:rPr lang="it-IT" sz="1100" b="1" i="0" kern="1200">
                <a:solidFill>
                  <a:schemeClr val="tx1"/>
                </a:solidFill>
                <a:effectLst/>
                <a:latin typeface="Arial" panose="020B0604020202020204" pitchFamily="34" charset="0"/>
                <a:ea typeface="+mn-ea"/>
                <a:cs typeface="Arial" panose="020B0604020202020204" pitchFamily="34" charset="0"/>
              </a:rPr>
              <a:t>incubatori e degli acceleratori </a:t>
            </a:r>
            <a:r>
              <a:rPr lang="it-IT" sz="1100" b="0" i="0" kern="1200">
                <a:solidFill>
                  <a:schemeClr val="tx1"/>
                </a:solidFill>
                <a:effectLst/>
                <a:latin typeface="Arial" panose="020B0604020202020204" pitchFamily="34" charset="0"/>
                <a:ea typeface="+mn-ea"/>
                <a:cs typeface="Arial" panose="020B0604020202020204" pitchFamily="34" charset="0"/>
              </a:rPr>
              <a:t>che operano in Italia. L’incubatore è un’organizzazione che implementa e rende sistematico il processo di creazione di nuove imprese fornendo loro una vasta gamma di servizi di supporto che includono spazi fisici, attività per lo sviluppo del business e opportunità di integrazione e networking. L’acceleratore opera nel primissimo periodo di vita dell’azienda e la supporta con servizi di </a:t>
            </a:r>
            <a:r>
              <a:rPr lang="it-IT" sz="1100" b="0" i="0" kern="1200" err="1">
                <a:solidFill>
                  <a:schemeClr val="tx1"/>
                </a:solidFill>
                <a:effectLst/>
                <a:latin typeface="Arial" panose="020B0604020202020204" pitchFamily="34" charset="0"/>
                <a:ea typeface="+mn-ea"/>
                <a:cs typeface="Arial" panose="020B0604020202020204" pitchFamily="34" charset="0"/>
              </a:rPr>
              <a:t>mentorship</a:t>
            </a:r>
            <a:r>
              <a:rPr lang="it-IT" sz="1100" b="0" i="0" kern="1200">
                <a:solidFill>
                  <a:schemeClr val="tx1"/>
                </a:solidFill>
                <a:effectLst/>
                <a:latin typeface="Arial" panose="020B0604020202020204" pitchFamily="34" charset="0"/>
                <a:ea typeface="+mn-ea"/>
                <a:cs typeface="Arial" panose="020B0604020202020204" pitchFamily="34" charset="0"/>
              </a:rPr>
              <a:t> e luoghi fisici dove operare, oltre ai servizi necessari alla sua crescita; è gestito principalmente da imprenditori e </a:t>
            </a:r>
            <a:r>
              <a:rPr lang="it-IT" sz="1100" b="0" i="0" kern="1200" err="1">
                <a:solidFill>
                  <a:schemeClr val="tx1"/>
                </a:solidFill>
                <a:effectLst/>
                <a:latin typeface="Arial" panose="020B0604020202020204" pitchFamily="34" charset="0"/>
                <a:ea typeface="+mn-ea"/>
                <a:cs typeface="Arial" panose="020B0604020202020204" pitchFamily="34" charset="0"/>
              </a:rPr>
              <a:t>mentors</a:t>
            </a:r>
            <a:r>
              <a:rPr lang="it-IT" sz="1100" b="0" i="0" kern="1200">
                <a:solidFill>
                  <a:schemeClr val="tx1"/>
                </a:solidFill>
                <a:effectLst/>
                <a:latin typeface="Arial" panose="020B0604020202020204" pitchFamily="34" charset="0"/>
                <a:ea typeface="+mn-ea"/>
                <a:cs typeface="Arial" panose="020B0604020202020204" pitchFamily="34" charset="0"/>
              </a:rPr>
              <a:t> ed è un luogo in cui si riceve assistenza per la creazione di un modello di business.</a:t>
            </a:r>
            <a:endParaRPr lang="en-US" sz="110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32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latin typeface="Arial" panose="020B0604020202020204" pitchFamily="34" charset="0"/>
                <a:cs typeface="Arial" panose="020B0604020202020204" pitchFamily="34" charset="0"/>
              </a:rPr>
              <a:t>SMACT</a:t>
            </a:r>
            <a:r>
              <a:rPr lang="it-IT" sz="1100" b="0">
                <a:latin typeface="Arial" panose="020B0604020202020204" pitchFamily="34" charset="0"/>
                <a:cs typeface="Arial" panose="020B0604020202020204" pitchFamily="34" charset="0"/>
              </a:rPr>
              <a:t>:</a:t>
            </a:r>
            <a:r>
              <a:rPr lang="it-IT" sz="1100" b="0" baseline="0">
                <a:latin typeface="Arial" panose="020B0604020202020204" pitchFamily="34" charset="0"/>
                <a:cs typeface="Arial" panose="020B0604020202020204" pitchFamily="34" charset="0"/>
              </a:rPr>
              <a:t> Social, Mobile, Analytics, Cloud, </a:t>
            </a:r>
            <a:r>
              <a:rPr lang="it-IT" sz="1100" b="0" baseline="0" err="1">
                <a:latin typeface="Arial" panose="020B0604020202020204" pitchFamily="34" charset="0"/>
                <a:cs typeface="Arial" panose="020B0604020202020204" pitchFamily="34" charset="0"/>
              </a:rPr>
              <a:t>Things</a:t>
            </a:r>
            <a:endParaRPr lang="it-IT" sz="1100" b="1">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baseline="0">
                <a:latin typeface="Arial" panose="020B0604020202020204" pitchFamily="34" charset="0"/>
                <a:cs typeface="Arial" panose="020B0604020202020204" pitchFamily="34" charset="0"/>
              </a:rPr>
              <a:t>BI-REX</a:t>
            </a:r>
            <a:r>
              <a:rPr lang="it-IT" sz="1100" b="0" baseline="0">
                <a:latin typeface="Arial" panose="020B0604020202020204" pitchFamily="34" charset="0"/>
                <a:cs typeface="Arial" panose="020B0604020202020204" pitchFamily="34" charset="0"/>
              </a:rPr>
              <a:t>: Big Data </a:t>
            </a:r>
            <a:r>
              <a:rPr lang="it-IT" sz="1100" b="0" baseline="0" err="1">
                <a:latin typeface="Arial" panose="020B0604020202020204" pitchFamily="34" charset="0"/>
                <a:cs typeface="Arial" panose="020B0604020202020204" pitchFamily="34" charset="0"/>
              </a:rPr>
              <a:t>Innovation</a:t>
            </a:r>
            <a:r>
              <a:rPr lang="it-IT" sz="1100" b="0" baseline="0">
                <a:latin typeface="Arial" panose="020B0604020202020204" pitchFamily="34" charset="0"/>
                <a:cs typeface="Arial" panose="020B0604020202020204" pitchFamily="34" charset="0"/>
              </a:rPr>
              <a:t> &amp; </a:t>
            </a:r>
            <a:r>
              <a:rPr lang="it-IT" sz="1100" b="0" baseline="0" err="1">
                <a:latin typeface="Arial" panose="020B0604020202020204" pitchFamily="34" charset="0"/>
                <a:cs typeface="Arial" panose="020B0604020202020204" pitchFamily="34" charset="0"/>
              </a:rPr>
              <a:t>Research</a:t>
            </a:r>
            <a:r>
              <a:rPr lang="it-IT" sz="1100" b="0" baseline="0">
                <a:latin typeface="Arial" panose="020B0604020202020204" pitchFamily="34" charset="0"/>
                <a:cs typeface="Arial" panose="020B0604020202020204" pitchFamily="34" charset="0"/>
              </a:rPr>
              <a:t> </a:t>
            </a:r>
            <a:r>
              <a:rPr lang="it-IT" sz="1100" b="0" baseline="0" err="1">
                <a:latin typeface="Arial" panose="020B0604020202020204" pitchFamily="34" charset="0"/>
                <a:cs typeface="Arial" panose="020B0604020202020204" pitchFamily="34" charset="0"/>
              </a:rPr>
              <a:t>EXcellence</a:t>
            </a:r>
            <a:endParaRPr lang="it-IT" sz="1100" b="1">
              <a:latin typeface="Arial" panose="020B0604020202020204" pitchFamily="34" charset="0"/>
              <a:cs typeface="Arial" panose="020B0604020202020204" pitchFamily="34" charset="0"/>
            </a:endParaRPr>
          </a:p>
          <a:p>
            <a:r>
              <a:rPr lang="it-IT" sz="1100" b="1">
                <a:latin typeface="Arial" panose="020B0604020202020204" pitchFamily="34" charset="0"/>
                <a:cs typeface="Arial" panose="020B0604020202020204" pitchFamily="34" charset="0"/>
              </a:rPr>
              <a:t>Start</a:t>
            </a:r>
            <a:r>
              <a:rPr lang="it-IT" sz="1100" b="0">
                <a:latin typeface="Arial" panose="020B0604020202020204" pitchFamily="34" charset="0"/>
                <a:cs typeface="Arial" panose="020B0604020202020204" pitchFamily="34" charset="0"/>
              </a:rPr>
              <a:t>: Centro</a:t>
            </a:r>
            <a:r>
              <a:rPr lang="it-IT" sz="1100" b="0" baseline="0">
                <a:latin typeface="Arial" panose="020B0604020202020204" pitchFamily="34" charset="0"/>
                <a:cs typeface="Arial" panose="020B0604020202020204" pitchFamily="34" charset="0"/>
              </a:rPr>
              <a:t> di competenza per la Sicurezza e </a:t>
            </a:r>
            <a:r>
              <a:rPr lang="it-IT" sz="1100" b="0" baseline="0" err="1">
                <a:latin typeface="Arial" panose="020B0604020202020204" pitchFamily="34" charset="0"/>
                <a:cs typeface="Arial" panose="020B0604020202020204" pitchFamily="34" charset="0"/>
              </a:rPr>
              <a:t>l’oTtimizzazione</a:t>
            </a:r>
            <a:r>
              <a:rPr lang="it-IT" sz="1100" b="0" baseline="0">
                <a:latin typeface="Arial" panose="020B0604020202020204" pitchFamily="34" charset="0"/>
                <a:cs typeface="Arial" panose="020B0604020202020204" pitchFamily="34" charset="0"/>
              </a:rPr>
              <a:t> delle </a:t>
            </a:r>
            <a:r>
              <a:rPr lang="it-IT" sz="1100" b="0" baseline="0" err="1">
                <a:latin typeface="Arial" panose="020B0604020202020204" pitchFamily="34" charset="0"/>
                <a:cs typeface="Arial" panose="020B0604020202020204" pitchFamily="34" charset="0"/>
              </a:rPr>
              <a:t>infrAstRutture</a:t>
            </a:r>
            <a:r>
              <a:rPr lang="it-IT" sz="1100" b="0" baseline="0">
                <a:latin typeface="Arial" panose="020B0604020202020204" pitchFamily="34" charset="0"/>
                <a:cs typeface="Arial" panose="020B0604020202020204" pitchFamily="34" charset="0"/>
              </a:rPr>
              <a:t> </a:t>
            </a:r>
            <a:r>
              <a:rPr lang="it-IT" sz="1100" b="0" baseline="0" err="1">
                <a:latin typeface="Arial" panose="020B0604020202020204" pitchFamily="34" charset="0"/>
                <a:cs typeface="Arial" panose="020B0604020202020204" pitchFamily="34" charset="0"/>
              </a:rPr>
              <a:t>sTrategiche</a:t>
            </a:r>
            <a:endParaRPr lang="it-IT" sz="1100" b="1">
              <a:latin typeface="Arial" panose="020B0604020202020204" pitchFamily="34" charset="0"/>
              <a:cs typeface="Arial" panose="020B0604020202020204" pitchFamily="34" charset="0"/>
            </a:endParaRPr>
          </a:p>
          <a:p>
            <a:r>
              <a:rPr lang="it-IT" sz="1100" b="1">
                <a:latin typeface="Arial" panose="020B0604020202020204" pitchFamily="34" charset="0"/>
                <a:cs typeface="Arial" panose="020B0604020202020204" pitchFamily="34" charset="0"/>
              </a:rPr>
              <a:t>ARTES</a:t>
            </a:r>
            <a:r>
              <a:rPr lang="it-IT" sz="1100" b="1" baseline="0">
                <a:latin typeface="Arial" panose="020B0604020202020204" pitchFamily="34" charset="0"/>
                <a:cs typeface="Arial" panose="020B0604020202020204" pitchFamily="34" charset="0"/>
              </a:rPr>
              <a:t> 4.0</a:t>
            </a:r>
            <a:r>
              <a:rPr lang="it-IT" sz="1100" baseline="0">
                <a:latin typeface="Arial" panose="020B0604020202020204" pitchFamily="34" charset="0"/>
                <a:cs typeface="Arial" panose="020B0604020202020204" pitchFamily="34" charset="0"/>
              </a:rPr>
              <a:t>: Advanced </a:t>
            </a:r>
            <a:r>
              <a:rPr lang="it-IT" sz="1100" baseline="0" err="1">
                <a:latin typeface="Arial" panose="020B0604020202020204" pitchFamily="34" charset="0"/>
                <a:cs typeface="Arial" panose="020B0604020202020204" pitchFamily="34" charset="0"/>
              </a:rPr>
              <a:t>Robotics</a:t>
            </a:r>
            <a:r>
              <a:rPr lang="it-IT" sz="1100" baseline="0">
                <a:latin typeface="Arial" panose="020B0604020202020204" pitchFamily="34" charset="0"/>
                <a:cs typeface="Arial" panose="020B0604020202020204" pitchFamily="34" charset="0"/>
              </a:rPr>
              <a:t> and </a:t>
            </a:r>
            <a:r>
              <a:rPr lang="it-IT" sz="1100" baseline="0" err="1">
                <a:latin typeface="Arial" panose="020B0604020202020204" pitchFamily="34" charset="0"/>
                <a:cs typeface="Arial" panose="020B0604020202020204" pitchFamily="34" charset="0"/>
              </a:rPr>
              <a:t>enabling</a:t>
            </a:r>
            <a:r>
              <a:rPr lang="it-IT" sz="1100" baseline="0">
                <a:latin typeface="Arial" panose="020B0604020202020204" pitchFamily="34" charset="0"/>
                <a:cs typeface="Arial" panose="020B0604020202020204" pitchFamily="34" charset="0"/>
              </a:rPr>
              <a:t> </a:t>
            </a:r>
            <a:r>
              <a:rPr lang="it-IT" sz="1100" baseline="0" err="1">
                <a:latin typeface="Arial" panose="020B0604020202020204" pitchFamily="34" charset="0"/>
                <a:cs typeface="Arial" panose="020B0604020202020204" pitchFamily="34" charset="0"/>
              </a:rPr>
              <a:t>digital</a:t>
            </a:r>
            <a:r>
              <a:rPr lang="it-IT" sz="1100" baseline="0">
                <a:latin typeface="Arial" panose="020B0604020202020204" pitchFamily="34" charset="0"/>
                <a:cs typeface="Arial" panose="020B0604020202020204" pitchFamily="34" charset="0"/>
              </a:rPr>
              <a:t> Technologies &amp; Systems</a:t>
            </a:r>
          </a:p>
          <a:p>
            <a:r>
              <a:rPr lang="it-IT" sz="1100" b="1" baseline="0">
                <a:latin typeface="Arial" panose="020B0604020202020204" pitchFamily="34" charset="0"/>
                <a:cs typeface="Arial" panose="020B0604020202020204" pitchFamily="34" charset="0"/>
              </a:rPr>
              <a:t>Cyber 4.0</a:t>
            </a:r>
            <a:r>
              <a:rPr lang="it-IT" sz="1100" baseline="0">
                <a:latin typeface="Arial" panose="020B0604020202020204" pitchFamily="34" charset="0"/>
                <a:cs typeface="Arial" panose="020B0604020202020204" pitchFamily="34" charset="0"/>
              </a:rPr>
              <a:t>: Cyber security</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9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Anti-</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counterfeiting</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hotline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Anti-Counterfeiting Hotline is a helpdesk service aimed at providing consumers and entrepreneurs (above all small and medium ones) with information on IPR protection and its enforcement at national and international level. In particular, it is  dedicated to users who want to report alleged infringements of IP rights, either perpetrated online or offline.</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Online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filing</a:t>
            </a:r>
            <a:r>
              <a:rPr kumimoji="0" lang="it-IT"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1"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assistance</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electronic filing of industrial patent applications for inventions and utility models, applications for registration of designs and models and trade marks, applications related to said applications and trademark renewals can be made exclusively through the service portal on line https://servizionline.uibm.gov.it.</a:t>
            </a:r>
          </a:p>
          <a:p>
            <a:endPar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en-US"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Recognition of the professional qualification</a:t>
            </a:r>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Italian Patent and Trademark Office is the competent authority for the recognition of professional qualifications of Industrial Property Consultant obtained abroad, a title that may have been obtained in the EU and non-EU areas by both Italian and foreign citizens. To obtain recognition, an application must be submitted according to the procedure established by Legislative Decree n. 206 of 9 November 2007, which implements Directive 2005/36 / EC, relating to the recognition of professional qualifications.</a:t>
            </a:r>
          </a:p>
          <a:p>
            <a:endPar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en-US" sz="11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Contact an expert</a:t>
            </a:r>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r>
              <a:rPr kumimoji="0" lang="en-US"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Italian Patent and Trademark Office directly assists users in resolving doubts, operational difficulties and problems related to Industrial Property, in particular in the case of observations by the examiner at the filing of the application. Please note that the office cannot do consultancy, therefore the service aims to provide more specific and detailed information regarding concrete cases, but not consultancy.</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1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05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59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920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The EU's five biggest public funders of ICT R&amp;D in 2018 were Germany (€1.8 billion or 26% of public funding in the EU for ICT R&amp;D), followed by Italy (€802 million or 11%), France (€689 million or 10%), the UK (€652 million or 9%) and Spain (€523 million or 7%). Together, those five countries accounted for 63% of total public funding for ICT R&amp;D. (DESI 2020 Report, </a:t>
            </a:r>
            <a:r>
              <a:rPr lang="en-US" sz="1800" b="0" i="0" u="none" strike="noStrike" kern="1200" baseline="0" dirty="0" err="1">
                <a:solidFill>
                  <a:schemeClr val="tx1"/>
                </a:solidFill>
                <a:latin typeface="+mn-lt"/>
                <a:ea typeface="+mn-ea"/>
                <a:cs typeface="+mn-cs"/>
              </a:rPr>
              <a:t>pag</a:t>
            </a:r>
            <a:r>
              <a:rPr lang="en-US" sz="1800" b="0" i="0" u="none" strike="noStrike" kern="1200" baseline="0" dirty="0">
                <a:solidFill>
                  <a:schemeClr val="tx1"/>
                </a:solidFill>
                <a:latin typeface="+mn-lt"/>
                <a:ea typeface="+mn-ea"/>
                <a:cs typeface="+mn-cs"/>
              </a:rPr>
              <a:t>. 114)</a:t>
            </a:r>
            <a:endParaRPr lang="it-IT" dirty="0"/>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555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100" dirty="0">
                <a:solidFill>
                  <a:srgbClr val="75787B"/>
                </a:solidFill>
                <a:latin typeface="Arial" panose="020B0604020202020204" pitchFamily="34" charset="0"/>
                <a:cs typeface="Arial" panose="020B0604020202020204" pitchFamily="34" charset="0"/>
              </a:rPr>
              <a:t>By the end of 2020, the </a:t>
            </a:r>
            <a:r>
              <a:rPr lang="en-US" sz="1100" dirty="0" err="1">
                <a:solidFill>
                  <a:srgbClr val="75787B"/>
                </a:solidFill>
                <a:latin typeface="Arial" panose="020B0604020202020204" pitchFamily="34" charset="0"/>
                <a:cs typeface="Arial" panose="020B0604020202020204" pitchFamily="34" charset="0"/>
              </a:rPr>
              <a:t>EuroHPC</a:t>
            </a:r>
            <a:r>
              <a:rPr lang="en-US" sz="1100" dirty="0">
                <a:solidFill>
                  <a:srgbClr val="75787B"/>
                </a:solidFill>
                <a:latin typeface="Arial" panose="020B0604020202020204" pitchFamily="34" charset="0"/>
                <a:cs typeface="Arial" panose="020B0604020202020204" pitchFamily="34" charset="0"/>
              </a:rPr>
              <a:t> JU will acquire and install </a:t>
            </a:r>
            <a:r>
              <a:rPr lang="en-US" sz="1100" b="1" dirty="0">
                <a:solidFill>
                  <a:schemeClr val="accent5">
                    <a:lumMod val="50000"/>
                  </a:schemeClr>
                </a:solidFill>
                <a:latin typeface="Arial" panose="020B0604020202020204" pitchFamily="34" charset="0"/>
                <a:cs typeface="Arial" panose="020B0604020202020204" pitchFamily="34" charset="0"/>
              </a:rPr>
              <a:t>8 supercomputers</a:t>
            </a:r>
            <a:r>
              <a:rPr lang="en-US" sz="1100" dirty="0">
                <a:solidFill>
                  <a:srgbClr val="75787B"/>
                </a:solidFill>
                <a:latin typeface="Arial" panose="020B0604020202020204" pitchFamily="34" charset="0"/>
                <a:cs typeface="Arial" panose="020B0604020202020204" pitchFamily="34" charset="0"/>
              </a:rPr>
              <a:t>: 3 high-range (pre-</a:t>
            </a:r>
            <a:r>
              <a:rPr lang="en-US" sz="1100" dirty="0" err="1">
                <a:solidFill>
                  <a:srgbClr val="75787B"/>
                </a:solidFill>
                <a:latin typeface="Arial" panose="020B0604020202020204" pitchFamily="34" charset="0"/>
                <a:cs typeface="Arial" panose="020B0604020202020204" pitchFamily="34" charset="0"/>
              </a:rPr>
              <a:t>exascale</a:t>
            </a:r>
            <a:r>
              <a:rPr lang="en-US" sz="1100" dirty="0">
                <a:solidFill>
                  <a:srgbClr val="75787B"/>
                </a:solidFill>
                <a:latin typeface="Arial" panose="020B0604020202020204" pitchFamily="34" charset="0"/>
                <a:cs typeface="Arial" panose="020B0604020202020204" pitchFamily="34" charset="0"/>
              </a:rPr>
              <a:t>) supercomputers in Finland, Spain, and </a:t>
            </a:r>
            <a:r>
              <a:rPr lang="en-US" sz="1100" b="1" dirty="0">
                <a:solidFill>
                  <a:srgbClr val="75787B"/>
                </a:solidFill>
                <a:latin typeface="Arial" panose="020B0604020202020204" pitchFamily="34" charset="0"/>
                <a:cs typeface="Arial" panose="020B0604020202020204" pitchFamily="34" charset="0"/>
              </a:rPr>
              <a:t>Italy</a:t>
            </a:r>
            <a:r>
              <a:rPr lang="en-US" sz="1100" dirty="0">
                <a:solidFill>
                  <a:srgbClr val="75787B"/>
                </a:solidFill>
                <a:latin typeface="Arial" panose="020B0604020202020204" pitchFamily="34" charset="0"/>
                <a:cs typeface="Arial" panose="020B0604020202020204" pitchFamily="34" charset="0"/>
              </a:rPr>
              <a:t> that will place Europe back in the world’s top-10; and 5 mid-to-high range (</a:t>
            </a:r>
            <a:r>
              <a:rPr lang="en-US" sz="1100" dirty="0" err="1">
                <a:solidFill>
                  <a:srgbClr val="75787B"/>
                </a:solidFill>
                <a:latin typeface="Arial" panose="020B0604020202020204" pitchFamily="34" charset="0"/>
                <a:cs typeface="Arial" panose="020B0604020202020204" pitchFamily="34" charset="0"/>
              </a:rPr>
              <a:t>petascale</a:t>
            </a:r>
            <a:r>
              <a:rPr lang="en-US" sz="1100" dirty="0">
                <a:solidFill>
                  <a:srgbClr val="75787B"/>
                </a:solidFill>
                <a:latin typeface="Arial" panose="020B0604020202020204" pitchFamily="34" charset="0"/>
                <a:cs typeface="Arial" panose="020B0604020202020204" pitchFamily="34" charset="0"/>
              </a:rPr>
              <a:t>) supercomputers in Luxembourg, Portugal, </a:t>
            </a:r>
            <a:r>
              <a:rPr lang="en-US" sz="1100" dirty="0" err="1">
                <a:solidFill>
                  <a:srgbClr val="75787B"/>
                </a:solidFill>
                <a:latin typeface="Arial" panose="020B0604020202020204" pitchFamily="34" charset="0"/>
                <a:cs typeface="Arial" panose="020B0604020202020204" pitchFamily="34" charset="0"/>
              </a:rPr>
              <a:t>Czechia</a:t>
            </a:r>
            <a:r>
              <a:rPr lang="en-US" sz="1100" dirty="0">
                <a:solidFill>
                  <a:srgbClr val="75787B"/>
                </a:solidFill>
                <a:latin typeface="Arial" panose="020B0604020202020204" pitchFamily="34" charset="0"/>
                <a:cs typeface="Arial" panose="020B0604020202020204" pitchFamily="34" charset="0"/>
              </a:rPr>
              <a:t>, Slovenia, and Bulgaria.</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100" dirty="0">
              <a:solidFill>
                <a:srgbClr val="75787B"/>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71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u="none" strike="noStrike" kern="1200" baseline="0">
                <a:solidFill>
                  <a:schemeClr val="tx1"/>
                </a:solidFill>
                <a:latin typeface="Arial" panose="020B0604020202020204" pitchFamily="34" charset="0"/>
                <a:ea typeface="+mn-ea"/>
                <a:cs typeface="Arial" panose="020B0604020202020204" pitchFamily="34" charset="0"/>
              </a:rPr>
              <a:t>Cross-border mobility indicates the extent to which users of public services from another EU country can use the online services of the EU country being assessed.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007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684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386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51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201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482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87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78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431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37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43</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635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972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Deduction (</a:t>
            </a:r>
            <a:r>
              <a:rPr lang="en-US" sz="1100" b="0" i="0" kern="1200" dirty="0" err="1">
                <a:solidFill>
                  <a:schemeClr val="tx1"/>
                </a:solidFill>
                <a:effectLst/>
                <a:latin typeface="Arial" panose="020B0604020202020204" pitchFamily="34" charset="0"/>
                <a:ea typeface="+mn-ea"/>
                <a:cs typeface="Arial" panose="020B0604020202020204" pitchFamily="34" charset="0"/>
              </a:rPr>
              <a:t>deduzione</a:t>
            </a:r>
            <a:r>
              <a:rPr lang="en-US" sz="1100" b="0" i="0" kern="1200" dirty="0">
                <a:solidFill>
                  <a:schemeClr val="tx1"/>
                </a:solidFill>
                <a:effectLst/>
                <a:latin typeface="Arial" panose="020B0604020202020204" pitchFamily="34" charset="0"/>
                <a:ea typeface="+mn-ea"/>
                <a:cs typeface="Arial" panose="020B0604020202020204" pitchFamily="34" charset="0"/>
              </a:rPr>
              <a:t>): reduction of the tax base (taxable income)</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45</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775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858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873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lnSpc>
                <a:spcPct val="150000"/>
              </a:lnSpc>
              <a:spcAft>
                <a:spcPts val="600"/>
              </a:spcAft>
              <a:buFont typeface="Wingdings" panose="05000000000000000000" pitchFamily="2" charset="2"/>
              <a:buChar char="Ø"/>
              <a:defRPr/>
            </a:pPr>
            <a:r>
              <a:rPr lang="en-US" sz="11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890 ICT foreign owned firms </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(61, 62, 63) with 150.751 employees and € 47.022,7 </a:t>
            </a:r>
            <a:r>
              <a:rPr lang="en-US" sz="110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a:p>
            <a:pPr marL="1028700" lvl="1" indent="-342900">
              <a:lnSpc>
                <a:spcPct val="150000"/>
              </a:lnSpc>
              <a:spcAft>
                <a:spcPts val="600"/>
              </a:spcAft>
              <a:buFont typeface="Wingdings" panose="05000000000000000000" pitchFamily="2" charset="2"/>
              <a:buChar char="Ø"/>
              <a:defRPr/>
            </a:pPr>
            <a:r>
              <a:rPr lang="en-US" sz="11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90 </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foreign owned firms (61 – </a:t>
            </a:r>
            <a:r>
              <a:rPr lang="en-US" sz="11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TLC</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with 62.985 employees and € 30.909,1 </a:t>
            </a:r>
            <a:r>
              <a:rPr lang="en-US" sz="110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a:p>
            <a:pPr marL="1028700" lvl="1" indent="-342900">
              <a:lnSpc>
                <a:spcPct val="150000"/>
              </a:lnSpc>
              <a:spcAft>
                <a:spcPts val="600"/>
              </a:spcAft>
              <a:buFont typeface="Wingdings" panose="05000000000000000000" pitchFamily="2" charset="2"/>
              <a:buChar char="Ø"/>
              <a:defRPr/>
            </a:pPr>
            <a:r>
              <a:rPr lang="en-US" sz="11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800</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foreign owned firms (62 and 63 – </a:t>
            </a:r>
            <a:r>
              <a:rPr lang="en-US" sz="11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IT</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with 87.766 employees and € 16.113,6 </a:t>
            </a:r>
            <a:r>
              <a:rPr lang="en-US" sz="110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a:p>
            <a:pPr marL="1714500" lvl="2" indent="-342900">
              <a:lnSpc>
                <a:spcPct val="150000"/>
              </a:lnSpc>
              <a:spcAft>
                <a:spcPts val="600"/>
              </a:spcAft>
              <a:buFont typeface="Wingdings" panose="05000000000000000000" pitchFamily="2" charset="2"/>
              <a:buChar char="Ø"/>
              <a:defRPr/>
            </a:pP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670 foreign owned firms (62 – computer programming, consultancy, and rel. act.) with 75.755 employees and € 14.090,5 </a:t>
            </a:r>
            <a:r>
              <a:rPr lang="en-US" sz="110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a:p>
            <a:pPr marL="1714500" lvl="2" indent="-342900">
              <a:lnSpc>
                <a:spcPct val="150000"/>
              </a:lnSpc>
              <a:spcAft>
                <a:spcPts val="600"/>
              </a:spcAft>
              <a:buFont typeface="Wingdings" panose="05000000000000000000" pitchFamily="2" charset="2"/>
              <a:buChar char="Ø"/>
              <a:defRPr/>
            </a:pP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130 foreign owned firms (63 – information service activities) with 12.011 employees and € 2.023,1 </a:t>
            </a:r>
            <a:r>
              <a:rPr lang="en-US" sz="110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241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R-STOR (MARCO)</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IBM Rieti</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Apple in Napoli</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Cisco in Napoli e Milano </a:t>
            </a:r>
            <a:br>
              <a:rPr lang="en-US" sz="1100">
                <a:solidFill>
                  <a:srgbClr val="75787B"/>
                </a:solidFill>
                <a:latin typeface="Arial" panose="020B0604020202020204" pitchFamily="34" charset="0"/>
                <a:ea typeface="ＭＳ Ｐゴシック" pitchFamily="127" charset="-128"/>
                <a:cs typeface="Arial" panose="020B0604020202020204" pitchFamily="34" charset="0"/>
              </a:rPr>
            </a:br>
            <a:r>
              <a:rPr lang="en-US" sz="1100">
                <a:solidFill>
                  <a:srgbClr val="75787B"/>
                </a:solidFill>
                <a:latin typeface="Arial" panose="020B0604020202020204" pitchFamily="34" charset="0"/>
                <a:ea typeface="ＭＳ Ｐゴシック" pitchFamily="127" charset="-128"/>
                <a:cs typeface="Arial" panose="020B0604020202020204" pitchFamily="34" charset="0"/>
              </a:rPr>
              <a:t>https://www.linkiesta.it/it/blog-post/2020/01/24/cisco-inaugura-a-milano-il-cybersecurity-co-innovation-center/28719/</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Huawei (</a:t>
            </a:r>
            <a:r>
              <a:rPr lang="en-US" sz="1100" err="1">
                <a:solidFill>
                  <a:srgbClr val="75787B"/>
                </a:solidFill>
                <a:latin typeface="Arial" panose="020B0604020202020204" pitchFamily="34" charset="0"/>
                <a:ea typeface="ＭＳ Ｐゴシック" pitchFamily="127" charset="-128"/>
                <a:cs typeface="Arial" panose="020B0604020202020204" pitchFamily="34" charset="0"/>
              </a:rPr>
              <a:t>vedi</a:t>
            </a:r>
            <a:r>
              <a:rPr lang="en-US" sz="1100">
                <a:solidFill>
                  <a:srgbClr val="75787B"/>
                </a:solidFill>
                <a:latin typeface="Arial" panose="020B0604020202020204" pitchFamily="34" charset="0"/>
                <a:ea typeface="ＭＳ Ｐゴシック" pitchFamily="127" charset="-128"/>
                <a:cs typeface="Arial" panose="020B0604020202020204" pitchFamily="34" charset="0"/>
              </a:rPr>
              <a:t> </a:t>
            </a:r>
            <a:r>
              <a:rPr lang="en-US" sz="1100" err="1">
                <a:solidFill>
                  <a:srgbClr val="75787B"/>
                </a:solidFill>
                <a:latin typeface="Arial" panose="020B0604020202020204" pitchFamily="34" charset="0"/>
                <a:ea typeface="ＭＳ Ｐゴシック" pitchFamily="127" charset="-128"/>
                <a:cs typeface="Arial" panose="020B0604020202020204" pitchFamily="34" charset="0"/>
              </a:rPr>
              <a:t>materiale</a:t>
            </a:r>
            <a:r>
              <a:rPr lang="en-US" sz="1100">
                <a:solidFill>
                  <a:srgbClr val="75787B"/>
                </a:solidFill>
                <a:latin typeface="Arial" panose="020B0604020202020204" pitchFamily="34" charset="0"/>
                <a:ea typeface="ＭＳ Ｐゴシック" pitchFamily="127" charset="-128"/>
                <a:cs typeface="Arial" panose="020B0604020202020204" pitchFamily="34" charset="0"/>
              </a:rPr>
              <a:t>: Milano + </a:t>
            </a:r>
            <a:r>
              <a:rPr lang="en-US" sz="1100" err="1">
                <a:solidFill>
                  <a:srgbClr val="75787B"/>
                </a:solidFill>
                <a:latin typeface="Arial" panose="020B0604020202020204" pitchFamily="34" charset="0"/>
                <a:ea typeface="ＭＳ Ｐゴシック" pitchFamily="127" charset="-128"/>
                <a:cs typeface="Arial" panose="020B0604020202020204" pitchFamily="34" charset="0"/>
              </a:rPr>
              <a:t>collab</a:t>
            </a:r>
            <a:r>
              <a:rPr lang="en-US" sz="1100">
                <a:solidFill>
                  <a:srgbClr val="75787B"/>
                </a:solidFill>
                <a:latin typeface="Arial" panose="020B0604020202020204" pitchFamily="34" charset="0"/>
                <a:ea typeface="ＭＳ Ｐゴシック" pitchFamily="127" charset="-128"/>
                <a:cs typeface="Arial" panose="020B0604020202020204" pitchFamily="34" charset="0"/>
              </a:rPr>
              <a:t> con </a:t>
            </a:r>
            <a:r>
              <a:rPr lang="en-US" sz="1100" err="1">
                <a:solidFill>
                  <a:srgbClr val="75787B"/>
                </a:solidFill>
                <a:latin typeface="Arial" panose="020B0604020202020204" pitchFamily="34" charset="0"/>
                <a:ea typeface="ＭＳ Ｐゴシック" pitchFamily="127" charset="-128"/>
                <a:cs typeface="Arial" panose="020B0604020202020204" pitchFamily="34" charset="0"/>
              </a:rPr>
              <a:t>molte</a:t>
            </a:r>
            <a:r>
              <a:rPr lang="en-US" sz="1100">
                <a:solidFill>
                  <a:srgbClr val="75787B"/>
                </a:solidFill>
                <a:latin typeface="Arial" panose="020B0604020202020204" pitchFamily="34" charset="0"/>
                <a:ea typeface="ＭＳ Ｐゴシック" pitchFamily="127" charset="-128"/>
                <a:cs typeface="Arial" panose="020B0604020202020204" pitchFamily="34" charset="0"/>
              </a:rPr>
              <a:t> </a:t>
            </a:r>
            <a:r>
              <a:rPr lang="en-US" sz="1100" err="1">
                <a:solidFill>
                  <a:srgbClr val="75787B"/>
                </a:solidFill>
                <a:latin typeface="Arial" panose="020B0604020202020204" pitchFamily="34" charset="0"/>
                <a:ea typeface="ＭＳ Ｐゴシック" pitchFamily="127" charset="-128"/>
                <a:cs typeface="Arial" panose="020B0604020202020204" pitchFamily="34" charset="0"/>
              </a:rPr>
              <a:t>università</a:t>
            </a:r>
            <a:r>
              <a:rPr lang="en-US" sz="1100">
                <a:solidFill>
                  <a:srgbClr val="75787B"/>
                </a:solidFill>
                <a:latin typeface="Arial" panose="020B0604020202020204" pitchFamily="34" charset="0"/>
                <a:ea typeface="ＭＳ Ｐゴシック" pitchFamily="127" charset="-128"/>
                <a:cs typeface="Arial" panose="020B0604020202020204" pitchFamily="34" charset="0"/>
              </a:rPr>
              <a:t>)</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Amazon – Development center in Torino</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NTT Data</a:t>
            </a:r>
          </a:p>
          <a:p>
            <a:pPr marL="285750" lvl="0" indent="-285750">
              <a:lnSpc>
                <a:spcPct val="150000"/>
              </a:lnSpc>
              <a:spcAft>
                <a:spcPts val="600"/>
              </a:spcAft>
              <a:buClr>
                <a:srgbClr val="75787B"/>
              </a:buClr>
              <a:buSzPct val="80000"/>
              <a:buFont typeface="Wingdings" panose="05000000000000000000" pitchFamily="2" charset="2"/>
              <a:buChar char="q"/>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rPr>
              <a:t> EON</a:t>
            </a:r>
          </a:p>
          <a:p>
            <a:pPr lvl="0">
              <a:lnSpc>
                <a:spcPct val="150000"/>
              </a:lnSpc>
              <a:spcAft>
                <a:spcPts val="600"/>
              </a:spcAft>
              <a:buClr>
                <a:srgbClr val="75787B"/>
              </a:buClr>
              <a:buSzPct val="80000"/>
              <a:defRPr/>
            </a:pPr>
            <a:r>
              <a:rPr lang="en-US" sz="1100">
                <a:solidFill>
                  <a:srgbClr val="75787B"/>
                </a:solidFill>
                <a:latin typeface="Arial" panose="020B0604020202020204" pitchFamily="34" charset="0"/>
                <a:ea typeface="ＭＳ Ｐゴシック" pitchFamily="127" charset="-128"/>
                <a:cs typeface="Arial" panose="020B0604020202020204" pitchFamily="34" charset="0"/>
                <a:hlinkClick r:id="rId3"/>
              </a:rPr>
              <a:t>https://eonreality.com/interactive-digital-centers/</a:t>
            </a:r>
            <a:endParaRPr lang="en-US" sz="110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363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lgn="just">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NTT </a:t>
            </a:r>
            <a:r>
              <a:rPr lang="it-IT" sz="1100" err="1">
                <a:solidFill>
                  <a:srgbClr val="75787B"/>
                </a:solidFill>
                <a:latin typeface="Arial" panose="020B0604020202020204" pitchFamily="34" charset="0"/>
                <a:cs typeface="Arial" panose="020B0604020202020204" pitchFamily="34" charset="0"/>
              </a:rPr>
              <a:t>registered</a:t>
            </a:r>
            <a:r>
              <a:rPr lang="it-IT" sz="1100">
                <a:solidFill>
                  <a:srgbClr val="75787B"/>
                </a:solidFill>
                <a:latin typeface="Arial" panose="020B0604020202020204" pitchFamily="34" charset="0"/>
                <a:cs typeface="Arial" panose="020B0604020202020204" pitchFamily="34" charset="0"/>
              </a:rPr>
              <a:t> $ 105 </a:t>
            </a:r>
            <a:r>
              <a:rPr lang="it-IT" sz="1100" err="1">
                <a:solidFill>
                  <a:srgbClr val="75787B"/>
                </a:solidFill>
                <a:latin typeface="Arial" panose="020B0604020202020204" pitchFamily="34" charset="0"/>
                <a:cs typeface="Arial" panose="020B0604020202020204" pitchFamily="34" charset="0"/>
              </a:rPr>
              <a:t>bln</a:t>
            </a:r>
            <a:r>
              <a:rPr lang="it-IT" sz="1100">
                <a:solidFill>
                  <a:srgbClr val="75787B"/>
                </a:solidFill>
                <a:latin typeface="Arial" panose="020B0604020202020204" pitchFamily="34" charset="0"/>
                <a:cs typeface="Arial" panose="020B0604020202020204" pitchFamily="34" charset="0"/>
              </a:rPr>
              <a:t> of turnover with 275.000 </a:t>
            </a:r>
            <a:r>
              <a:rPr lang="it-IT" sz="1100" err="1">
                <a:solidFill>
                  <a:srgbClr val="75787B"/>
                </a:solidFill>
                <a:latin typeface="Arial" panose="020B0604020202020204" pitchFamily="34" charset="0"/>
                <a:cs typeface="Arial" panose="020B0604020202020204" pitchFamily="34" charset="0"/>
              </a:rPr>
              <a:t>employees</a:t>
            </a:r>
            <a:r>
              <a:rPr lang="it-IT" sz="1100">
                <a:solidFill>
                  <a:srgbClr val="75787B"/>
                </a:solidFill>
                <a:latin typeface="Arial" panose="020B0604020202020204" pitchFamily="34" charset="0"/>
                <a:cs typeface="Arial" panose="020B0604020202020204" pitchFamily="34" charset="0"/>
              </a:rPr>
              <a:t> in 88 </a:t>
            </a:r>
            <a:r>
              <a:rPr lang="it-IT" sz="1100" err="1">
                <a:solidFill>
                  <a:srgbClr val="75787B"/>
                </a:solidFill>
                <a:latin typeface="Arial" panose="020B0604020202020204" pitchFamily="34" charset="0"/>
                <a:cs typeface="Arial" panose="020B0604020202020204" pitchFamily="34" charset="0"/>
              </a:rPr>
              <a:t>Countries</a:t>
            </a:r>
            <a:r>
              <a:rPr lang="it-IT" sz="1100">
                <a:solidFill>
                  <a:srgbClr val="75787B"/>
                </a:solidFill>
                <a:latin typeface="Arial" panose="020B0604020202020204" pitchFamily="34" charset="0"/>
                <a:cs typeface="Arial" panose="020B0604020202020204" pitchFamily="34" charset="0"/>
              </a:rPr>
              <a:t>. Nel gruppo NTT ben 6 mila persone si occupano di ricerca e sviluppo e possono contare, ogni anno, su 2,5 miliardi di dollari di investimento.  nel mondo, lavorano per NTT DATA oltre 110mila persone. All’innovazione sono dedicati anche tre centri d'eccellenza dislocati nel mondo: nella </a:t>
            </a:r>
            <a:r>
              <a:rPr lang="it-IT" sz="1100" err="1">
                <a:solidFill>
                  <a:srgbClr val="75787B"/>
                </a:solidFill>
                <a:latin typeface="Arial" panose="020B0604020202020204" pitchFamily="34" charset="0"/>
                <a:cs typeface="Arial" panose="020B0604020202020204" pitchFamily="34" charset="0"/>
              </a:rPr>
              <a:t>Silicon</a:t>
            </a:r>
            <a:r>
              <a:rPr lang="it-IT" sz="1100">
                <a:solidFill>
                  <a:srgbClr val="75787B"/>
                </a:solidFill>
                <a:latin typeface="Arial" panose="020B0604020202020204" pitchFamily="34" charset="0"/>
                <a:cs typeface="Arial" panose="020B0604020202020204" pitchFamily="34" charset="0"/>
              </a:rPr>
              <a:t> Valley, a Tokio e a Cosenza. Quest’ultimo, strettamente collegato ai primi due, fa parte del Distretto Tecnologico </a:t>
            </a:r>
            <a:r>
              <a:rPr lang="it-IT" sz="1100" err="1">
                <a:solidFill>
                  <a:srgbClr val="75787B"/>
                </a:solidFill>
                <a:latin typeface="Arial" panose="020B0604020202020204" pitchFamily="34" charset="0"/>
                <a:cs typeface="Arial" panose="020B0604020202020204" pitchFamily="34" charset="0"/>
              </a:rPr>
              <a:t>Cybersecurity</a:t>
            </a:r>
            <a:r>
              <a:rPr lang="it-IT" sz="1100">
                <a:solidFill>
                  <a:srgbClr val="75787B"/>
                </a:solidFill>
                <a:latin typeface="Arial" panose="020B0604020202020204" pitchFamily="34" charset="0"/>
                <a:cs typeface="Arial" panose="020B0604020202020204" pitchFamily="34" charset="0"/>
              </a:rPr>
              <a:t> (DCS), un polo all’avanguardia in Europa che integra competenze industriali e metodologie provenienti dal mondo dell’Università e dai centri di ricerca. In Italia, inoltre, è basata Digital </a:t>
            </a:r>
            <a:r>
              <a:rPr lang="it-IT" sz="1100" err="1">
                <a:solidFill>
                  <a:srgbClr val="75787B"/>
                </a:solidFill>
                <a:latin typeface="Arial" panose="020B0604020202020204" pitchFamily="34" charset="0"/>
                <a:cs typeface="Arial" panose="020B0604020202020204" pitchFamily="34" charset="0"/>
              </a:rPr>
              <a:t>Entity</a:t>
            </a:r>
            <a:r>
              <a:rPr lang="it-IT" sz="1100">
                <a:solidFill>
                  <a:srgbClr val="75787B"/>
                </a:solidFill>
                <a:latin typeface="Arial" panose="020B0604020202020204" pitchFamily="34" charset="0"/>
                <a:cs typeface="Arial" panose="020B0604020202020204" pitchFamily="34" charset="0"/>
              </a:rPr>
              <a:t>, una business </a:t>
            </a:r>
            <a:r>
              <a:rPr lang="it-IT" sz="1100" err="1">
                <a:solidFill>
                  <a:srgbClr val="75787B"/>
                </a:solidFill>
                <a:latin typeface="Arial" panose="020B0604020202020204" pitchFamily="34" charset="0"/>
                <a:cs typeface="Arial" panose="020B0604020202020204" pitchFamily="34" charset="0"/>
              </a:rPr>
              <a:t>unit</a:t>
            </a:r>
            <a:r>
              <a:rPr lang="it-IT" sz="1100">
                <a:solidFill>
                  <a:srgbClr val="75787B"/>
                </a:solidFill>
                <a:latin typeface="Arial" panose="020B0604020202020204" pitchFamily="34" charset="0"/>
                <a:cs typeface="Arial" panose="020B0604020202020204" pitchFamily="34" charset="0"/>
              </a:rPr>
              <a:t> che, unendo innovazione tecnologica, creatività e competenze di design, accompagna la trasformazione delle aziende, in qualunque settore operino, in un’ottica digitale.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err="1">
                <a:solidFill>
                  <a:srgbClr val="75787B"/>
                </a:solidFill>
                <a:latin typeface="Arial" panose="020B0604020202020204" pitchFamily="34" charset="0"/>
                <a:cs typeface="Arial" panose="020B0604020202020204" pitchFamily="34" charset="0"/>
              </a:rPr>
              <a:t>Toyosu</a:t>
            </a:r>
            <a:r>
              <a:rPr lang="it-IT" sz="1100">
                <a:solidFill>
                  <a:srgbClr val="75787B"/>
                </a:solidFill>
                <a:latin typeface="Arial" panose="020B0604020202020204" pitchFamily="34" charset="0"/>
                <a:cs typeface="Arial" panose="020B0604020202020204" pitchFamily="34" charset="0"/>
              </a:rPr>
              <a:t>, Tokyo, Japan</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La multinazionale in Calabria è arrivata grazie ad una startup, impiantata da Giorgio Scarpelli, Emilio Graziano e Francesco Gargano nel 2001 in un bilocale di via degli Stadi. Specializzata in sicurezza informatica, </a:t>
            </a:r>
            <a:r>
              <a:rPr lang="it-IT" sz="1100" err="1">
                <a:solidFill>
                  <a:srgbClr val="75787B"/>
                </a:solidFill>
                <a:latin typeface="Arial" panose="020B0604020202020204" pitchFamily="34" charset="0"/>
                <a:cs typeface="Arial" panose="020B0604020202020204" pitchFamily="34" charset="0"/>
              </a:rPr>
              <a:t>VpTech</a:t>
            </a:r>
            <a:r>
              <a:rPr lang="it-IT" sz="1100">
                <a:solidFill>
                  <a:srgbClr val="75787B"/>
                </a:solidFill>
                <a:latin typeface="Arial" panose="020B0604020202020204" pitchFamily="34" charset="0"/>
                <a:cs typeface="Arial" panose="020B0604020202020204" pitchFamily="34" charset="0"/>
              </a:rPr>
              <a:t> nel 2010 si fonde con Value Team, che l’anno dopo sarebbe entrata nella galassia di </a:t>
            </a:r>
            <a:r>
              <a:rPr lang="it-IT" sz="1100" err="1">
                <a:solidFill>
                  <a:srgbClr val="75787B"/>
                </a:solidFill>
                <a:latin typeface="Arial" panose="020B0604020202020204" pitchFamily="34" charset="0"/>
                <a:cs typeface="Arial" panose="020B0604020202020204" pitchFamily="34" charset="0"/>
              </a:rPr>
              <a:t>Ntt</a:t>
            </a:r>
            <a:r>
              <a:rPr lang="it-IT" sz="1100">
                <a:solidFill>
                  <a:srgbClr val="75787B"/>
                </a:solidFill>
                <a:latin typeface="Arial" panose="020B0604020202020204" pitchFamily="34" charset="0"/>
                <a:cs typeface="Arial" panose="020B0604020202020204" pitchFamily="34" charset="0"/>
              </a:rPr>
              <a:t> Data. A due passi da Arcavacata di Rende, sede dell’Università della Calabria, si progetta la Cyber Security e la robotica, ma anche l’applicazione </a:t>
            </a:r>
            <a:r>
              <a:rPr lang="it-IT" sz="1100" err="1">
                <a:solidFill>
                  <a:srgbClr val="75787B"/>
                </a:solidFill>
                <a:latin typeface="Arial" panose="020B0604020202020204" pitchFamily="34" charset="0"/>
                <a:cs typeface="Arial" panose="020B0604020202020204" pitchFamily="34" charset="0"/>
              </a:rPr>
              <a:t>NariNAVI</a:t>
            </a:r>
            <a:r>
              <a:rPr lang="it-IT" sz="1100">
                <a:solidFill>
                  <a:srgbClr val="75787B"/>
                </a:solidFill>
                <a:latin typeface="Arial" panose="020B0604020202020204" pitchFamily="34" charset="0"/>
                <a:cs typeface="Arial" panose="020B0604020202020204" pitchFamily="34" charset="0"/>
              </a:rPr>
              <a:t>, sviluppata dal colosso giapponese sulla base di un’idea della startup calabrese </a:t>
            </a:r>
            <a:r>
              <a:rPr lang="it-IT" sz="1100" err="1">
                <a:solidFill>
                  <a:srgbClr val="75787B"/>
                </a:solidFill>
                <a:latin typeface="Arial" panose="020B0604020202020204" pitchFamily="34" charset="0"/>
                <a:cs typeface="Arial" panose="020B0604020202020204" pitchFamily="34" charset="0"/>
              </a:rPr>
              <a:t>GIPStech</a:t>
            </a:r>
            <a:r>
              <a:rPr lang="it-IT" sz="1100">
                <a:solidFill>
                  <a:srgbClr val="75787B"/>
                </a:solidFill>
                <a:latin typeface="Arial" panose="020B0604020202020204" pitchFamily="34" charset="0"/>
                <a:cs typeface="Arial" panose="020B0604020202020204" pitchFamily="34" charset="0"/>
              </a:rPr>
              <a:t>. Un’applicazione che consentirà di muoversi in sicurezza utilizzando un servizio di localizzazione interna per determinare la propria posizione e capire come muoversi per arrivare al luogo di destinazione. Un </a:t>
            </a:r>
            <a:r>
              <a:rPr lang="it-IT" sz="1100" err="1">
                <a:solidFill>
                  <a:srgbClr val="75787B"/>
                </a:solidFill>
                <a:latin typeface="Arial" panose="020B0604020202020204" pitchFamily="34" charset="0"/>
                <a:cs typeface="Arial" panose="020B0604020202020204" pitchFamily="34" charset="0"/>
              </a:rPr>
              <a:t>app</a:t>
            </a:r>
            <a:r>
              <a:rPr lang="it-IT" sz="1100">
                <a:solidFill>
                  <a:srgbClr val="75787B"/>
                </a:solidFill>
                <a:latin typeface="Arial" panose="020B0604020202020204" pitchFamily="34" charset="0"/>
                <a:cs typeface="Arial" panose="020B0604020202020204" pitchFamily="34" charset="0"/>
              </a:rPr>
              <a:t> che utilizza il posizionamento geomagnetico per visualizzare la posizione corrente dell’utente sul proprio smartphone in tempo reale su una mappa tridimensionale dello scalo.</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042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853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a:solidFill>
                  <a:schemeClr val="tx1"/>
                </a:solidFill>
                <a:latin typeface="Arial" panose="020B0604020202020204" pitchFamily="34" charset="0"/>
                <a:ea typeface="+mn-ea"/>
                <a:cs typeface="Arial" panose="020B0604020202020204" pitchFamily="34" charset="0"/>
              </a:rPr>
              <a:t>Il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mercato digitale italiano nel 2019</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ha proseguito il trend positivo degli scorsi anni segnando un incremento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del 2,1% e un valore di circa 72 miliardi di euro</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Il principale fattore alla base della crescita è il percorso di digitalizzazione intrapreso dalle aziende in tutti i settori, che si riflette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nell’andamento positivo dei Servizi ICT (+5,8%)</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trainati dalla crescente penetrazione del Cloud quale elemento chiave del processo di modernizzazione di sistemi e applicazioni e dell’IoT, oltre che in generale dai progetti di System Integration. </a:t>
            </a:r>
          </a:p>
          <a:p>
            <a:r>
              <a:rPr lang="it-IT" sz="1100" b="1" i="0" u="none" strike="noStrike" kern="1200" baseline="0">
                <a:solidFill>
                  <a:schemeClr val="tx1"/>
                </a:solidFill>
                <a:latin typeface="Arial" panose="020B0604020202020204" pitchFamily="34" charset="0"/>
                <a:ea typeface="+mn-ea"/>
                <a:cs typeface="Arial" panose="020B0604020202020204" pitchFamily="34" charset="0"/>
              </a:rPr>
              <a:t>Le previsioni per il 2020</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a inizio anno ancora positive e volte a confermare la crescita del 2019, sono state inevitabilmente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influenzate negativamente dalla crisi economica innescata dalla pandemia Covid-19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sia a livello mondiale sia, in misura anche più grave, sull’Italia, considerato che il nostro Paese è stato fra quelli più colpiti.</a:t>
            </a:r>
          </a:p>
          <a:p>
            <a:r>
              <a:rPr lang="it-IT" sz="1100" b="0" i="0" u="none" strike="noStrike" kern="1200" baseline="0">
                <a:solidFill>
                  <a:schemeClr val="tx1"/>
                </a:solidFill>
                <a:latin typeface="Arial" panose="020B0604020202020204" pitchFamily="34" charset="0"/>
                <a:ea typeface="+mn-ea"/>
                <a:cs typeface="Arial" panose="020B0604020202020204" pitchFamily="34" charset="0"/>
              </a:rPr>
              <a:t>Il mercato digitale per il prossimo anno è previsto in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calo del 3,1%</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in misura inferiore rispetto al PIL e con andamenti differenziati tra i diversi segmenti. Le previsioni sono elaborate sulla base di uno scenario prudenziale basato sull’ipotesi che si verifichino le seguenti condizioni: una lenta ripartenza dell’economia nei mesi di maggio e giugno, per effetto della ripresa di molte delle principali attività produttive, e una riduzione dei numeri di contagio nei mesi a seguire, che dovrebbe consentire un recupero nel secondo semestre.</a:t>
            </a:r>
            <a:endParaRPr lang="it-IT" sz="110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365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err="1">
                <a:solidFill>
                  <a:srgbClr val="75787B"/>
                </a:solidFill>
                <a:latin typeface="Arial" panose="020B0604020202020204" pitchFamily="34" charset="0"/>
                <a:cs typeface="Arial" panose="020B0604020202020204" pitchFamily="34" charset="0"/>
              </a:rPr>
              <a:t>Huawei</a:t>
            </a:r>
            <a:r>
              <a:rPr lang="it-IT" sz="1100">
                <a:solidFill>
                  <a:srgbClr val="75787B"/>
                </a:solidFill>
                <a:latin typeface="Arial" panose="020B0604020202020204" pitchFamily="34" charset="0"/>
                <a:cs typeface="Arial" panose="020B0604020202020204" pitchFamily="34" charset="0"/>
              </a:rPr>
              <a:t> Technologies Co., Ltd </a:t>
            </a:r>
            <a:r>
              <a:rPr lang="en-US" sz="1100">
                <a:solidFill>
                  <a:srgbClr val="75787B"/>
                </a:solidFill>
                <a:latin typeface="Arial" panose="020B0604020202020204" pitchFamily="34" charset="0"/>
                <a:cs typeface="Arial" panose="020B0604020202020204" pitchFamily="34" charset="0"/>
              </a:rPr>
              <a:t>is a Chinese multinational technology company. It provides telecommunications equipment and sells consumer electronics, smartphones[4] and is headquartered in Shenzhen, Guangdong.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Shenzhen,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China</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DIRECT INVESTMENTS IN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ITALY: R&amp;D,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Innovation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Centers,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Labs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b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b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Milano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Research</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Center: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established</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in 2008 in Segrate,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become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Global R&amp;D in 2011,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serves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the company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all</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over the world; 100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researchers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led by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Huawei</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Fellor</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partners with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Lombardy</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highly</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specialized</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electronics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SMBs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30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patents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filed</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at</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now</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increase</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scope of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research</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since</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2016,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including</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5G; joint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projects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with Politecnico of Milan,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University</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of Pavia,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University</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of Trento,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University</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of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Padua</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+1 mln EUR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invested</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in 2016</a:t>
            </a:r>
            <a:b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b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Joint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Innovation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Center in Pula (CA):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established</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in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Dec</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2016 in Pula,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close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to Cagliari; joint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investment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with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Sardinia</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Region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20 mln Euro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commitment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mission: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develop</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solutions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for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smart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and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safe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cities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collaboration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with 6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regional</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SMBs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indirect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turnovver</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generation;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already</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provided</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one best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practice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outside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of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Sardinia</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eLTE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solution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to support rescue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operation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during</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Rigopiano</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avalanche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lang="it-IT" sz="1100" baseline="0">
                <a:solidFill>
                  <a:srgbClr val="75787B"/>
                </a:solidFill>
                <a:latin typeface="Arial" panose="020B0604020202020204" pitchFamily="34" charset="0"/>
                <a:cs typeface="Arial" panose="020B0604020202020204" pitchFamily="34" charset="0"/>
                <a:sym typeface="Wingdings" panose="05000000000000000000" pitchFamily="2" charset="2"/>
              </a:rPr>
              <a:t>INDIRECT</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INVESTMENTS IN ITALY: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Univeristies</a:t>
            </a:r>
            <a:r>
              <a:rPr lang="it-IT" sz="1100">
                <a:solidFill>
                  <a:srgbClr val="75787B"/>
                </a:solidFill>
                <a:latin typeface="Arial" panose="020B0604020202020204" pitchFamily="34" charset="0"/>
                <a:cs typeface="Arial" panose="020B0604020202020204" pitchFamily="34" charset="0"/>
                <a:sym typeface="Wingdings" panose="05000000000000000000" pitchFamily="2" charset="2"/>
              </a:rPr>
              <a:t>’ </a:t>
            </a:r>
            <a:r>
              <a:rPr lang="it-IT" sz="1100" err="1">
                <a:solidFill>
                  <a:srgbClr val="75787B"/>
                </a:solidFill>
                <a:latin typeface="Arial" panose="020B0604020202020204" pitchFamily="34" charset="0"/>
                <a:cs typeface="Arial" panose="020B0604020202020204" pitchFamily="34" charset="0"/>
                <a:sym typeface="Wingdings" panose="05000000000000000000" pitchFamily="2" charset="2"/>
              </a:rPr>
              <a:t>collaborations</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124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100">
                <a:solidFill>
                  <a:srgbClr val="75787B"/>
                </a:solidFill>
                <a:latin typeface="Arial" panose="020B0604020202020204" pitchFamily="34" charset="0"/>
                <a:cs typeface="Arial" panose="020B0604020202020204" pitchFamily="34" charset="0"/>
              </a:rPr>
              <a:t>Cisco Systems, Inc. is an American multinational technology conglomerate headquartered in San Jose, California, in the center of Silicon Valley. Cisco develops, manufactures and sells networking hardware, software, telecommunications equipment and other high-technology services and products.[3] Through its numerous acquired subsidiaries, such as OpenDNS, </a:t>
            </a:r>
            <a:r>
              <a:rPr lang="en-US" sz="1100" err="1">
                <a:solidFill>
                  <a:srgbClr val="75787B"/>
                </a:solidFill>
                <a:latin typeface="Arial" panose="020B0604020202020204" pitchFamily="34" charset="0"/>
                <a:cs typeface="Arial" panose="020B0604020202020204" pitchFamily="34" charset="0"/>
              </a:rPr>
              <a:t>Webex</a:t>
            </a:r>
            <a:r>
              <a:rPr lang="en-US" sz="1100">
                <a:solidFill>
                  <a:srgbClr val="75787B"/>
                </a:solidFill>
                <a:latin typeface="Arial" panose="020B0604020202020204" pitchFamily="34" charset="0"/>
                <a:cs typeface="Arial" panose="020B0604020202020204" pitchFamily="34" charset="0"/>
              </a:rPr>
              <a:t>, Jabber and Jasper, Cisco specializes in specific tech markets, such as the Internet of Things (</a:t>
            </a:r>
            <a:r>
              <a:rPr lang="en-US" sz="1100" err="1">
                <a:solidFill>
                  <a:srgbClr val="75787B"/>
                </a:solidFill>
                <a:latin typeface="Arial" panose="020B0604020202020204" pitchFamily="34" charset="0"/>
                <a:cs typeface="Arial" panose="020B0604020202020204" pitchFamily="34" charset="0"/>
              </a:rPr>
              <a:t>IoT</a:t>
            </a:r>
            <a:r>
              <a:rPr lang="en-US" sz="1100">
                <a:solidFill>
                  <a:srgbClr val="75787B"/>
                </a:solidFill>
                <a:latin typeface="Arial" panose="020B0604020202020204" pitchFamily="34" charset="0"/>
                <a:cs typeface="Arial" panose="020B0604020202020204" pitchFamily="34" charset="0"/>
              </a:rPr>
              <a:t>), domain security and energy management.</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San Jose,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California, </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USA</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Projects</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(24 gennaio 2020) Ha aperto i battenti oggi a </a:t>
            </a:r>
            <a:r>
              <a:rPr lang="it-IT" sz="1100" b="1">
                <a:solidFill>
                  <a:srgbClr val="75787B"/>
                </a:solidFill>
                <a:latin typeface="Arial" panose="020B0604020202020204" pitchFamily="34" charset="0"/>
                <a:cs typeface="Arial" panose="020B0604020202020204" pitchFamily="34" charset="0"/>
              </a:rPr>
              <a:t>Milano</a:t>
            </a:r>
            <a:r>
              <a:rPr lang="it-IT" sz="1100">
                <a:solidFill>
                  <a:srgbClr val="75787B"/>
                </a:solidFill>
                <a:latin typeface="Arial" panose="020B0604020202020204" pitchFamily="34" charset="0"/>
                <a:cs typeface="Arial" panose="020B0604020202020204" pitchFamily="34" charset="0"/>
              </a:rPr>
              <a:t>, presso il Museo Nazionale Scienza e Tecnologia Leonardo da Vinci, il </a:t>
            </a:r>
            <a:r>
              <a:rPr lang="it-IT" sz="1100" b="1" err="1">
                <a:solidFill>
                  <a:srgbClr val="75787B"/>
                </a:solidFill>
                <a:latin typeface="Arial" panose="020B0604020202020204" pitchFamily="34" charset="0"/>
                <a:cs typeface="Arial" panose="020B0604020202020204" pitchFamily="34" charset="0"/>
              </a:rPr>
              <a:t>Cybersecurity</a:t>
            </a:r>
            <a:r>
              <a:rPr lang="it-IT" sz="1100" b="1">
                <a:solidFill>
                  <a:srgbClr val="75787B"/>
                </a:solidFill>
                <a:latin typeface="Arial" panose="020B0604020202020204" pitchFamily="34" charset="0"/>
                <a:cs typeface="Arial" panose="020B0604020202020204" pitchFamily="34" charset="0"/>
              </a:rPr>
              <a:t> Co-</a:t>
            </a:r>
            <a:r>
              <a:rPr lang="it-IT" sz="1100" b="1" err="1">
                <a:solidFill>
                  <a:srgbClr val="75787B"/>
                </a:solidFill>
                <a:latin typeface="Arial" panose="020B0604020202020204" pitchFamily="34" charset="0"/>
                <a:cs typeface="Arial" panose="020B0604020202020204" pitchFamily="34" charset="0"/>
              </a:rPr>
              <a:t>Innovation</a:t>
            </a:r>
            <a:r>
              <a:rPr lang="it-IT" sz="1100" b="1">
                <a:solidFill>
                  <a:srgbClr val="75787B"/>
                </a:solidFill>
                <a:latin typeface="Arial" panose="020B0604020202020204" pitchFamily="34" charset="0"/>
                <a:cs typeface="Arial" panose="020B0604020202020204" pitchFamily="34" charset="0"/>
              </a:rPr>
              <a:t> Center </a:t>
            </a:r>
            <a:r>
              <a:rPr lang="it-IT" sz="1100">
                <a:solidFill>
                  <a:srgbClr val="75787B"/>
                </a:solidFill>
                <a:latin typeface="Arial" panose="020B0604020202020204" pitchFamily="34" charset="0"/>
                <a:cs typeface="Arial" panose="020B0604020202020204" pitchFamily="34" charset="0"/>
              </a:rPr>
              <a:t>di Cisco. Il centro è stato inaugurato alla presenza del Ministro per l’Innovazione Tecnologica e la Digitalizzazione Paola Pisano, di Roberto Baldoni, Vice Direttore Generale del DIS (Dipartimento Informazioni per la Sicurezza) della Presidenza del Consiglio con delega alla </a:t>
            </a:r>
            <a:r>
              <a:rPr lang="it-IT" sz="1100" err="1">
                <a:solidFill>
                  <a:srgbClr val="75787B"/>
                </a:solidFill>
                <a:latin typeface="Arial" panose="020B0604020202020204" pitchFamily="34" charset="0"/>
                <a:cs typeface="Arial" panose="020B0604020202020204" pitchFamily="34" charset="0"/>
              </a:rPr>
              <a:t>cybersecurity</a:t>
            </a:r>
            <a:r>
              <a:rPr lang="it-IT" sz="1100">
                <a:solidFill>
                  <a:srgbClr val="75787B"/>
                </a:solidFill>
                <a:latin typeface="Arial" panose="020B0604020202020204" pitchFamily="34" charset="0"/>
                <a:cs typeface="Arial" panose="020B0604020202020204" pitchFamily="34" charset="0"/>
              </a:rPr>
              <a:t>, del Presidente della Regione Lombardia Attilio Fontana, di Roberta Cocco Assessora alla Trasformazione Digitale e Servizi Civici del Comune di Milano e del Direttore Generale del Museo, Fiorenzo Galli. Per Cisco è intervenuto il CEO </a:t>
            </a:r>
            <a:r>
              <a:rPr lang="it-IT" sz="1100" err="1">
                <a:solidFill>
                  <a:srgbClr val="75787B"/>
                </a:solidFill>
                <a:latin typeface="Arial" panose="020B0604020202020204" pitchFamily="34" charset="0"/>
                <a:cs typeface="Arial" panose="020B0604020202020204" pitchFamily="34" charset="0"/>
              </a:rPr>
              <a:t>Chuck</a:t>
            </a:r>
            <a:r>
              <a:rPr lang="it-IT" sz="1100">
                <a:solidFill>
                  <a:srgbClr val="75787B"/>
                </a:solidFill>
                <a:latin typeface="Arial" panose="020B0604020202020204" pitchFamily="34" charset="0"/>
                <a:cs typeface="Arial" panose="020B0604020202020204" pitchFamily="34" charset="0"/>
              </a:rPr>
              <a:t> Robbins; al suo fianco anche l’AD di Cisco Italia Agostino Santoni e molti top manager internazionali che hanno sostenuto questa iniziativa. Il nuovo centro fa parte di una rete mondiale di centri di co-innovazione Cisco ed è il primo in Europa a essere dedicato principalmente alla sicurezza IT e alla privacy. Il Museo diventerà una delle Cisco Networking Academy, dove saranno offerti corsi dedicati sia ai giovani che a coloro che già lavorano e desiderano riqualificarsi con le competenze del futuro.</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2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Cisco Digital Transformation Lab a Napoli</a:t>
            </a:r>
            <a:br>
              <a:rPr lang="en-US" sz="12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br>
            <a:r>
              <a:rPr lang="en-US" sz="1100">
                <a:solidFill>
                  <a:srgbClr val="75787B"/>
                </a:solidFill>
                <a:latin typeface="Arial" panose="020B0604020202020204" pitchFamily="34" charset="0"/>
                <a:ea typeface="ＭＳ Ｐゴシック" pitchFamily="127" charset="-128"/>
                <a:cs typeface="Arial" panose="020B0604020202020204" pitchFamily="34" charset="0"/>
              </a:rPr>
              <a:t>2018 – ongoing</a:t>
            </a:r>
            <a:br>
              <a:rPr lang="en-US" sz="1100">
                <a:solidFill>
                  <a:srgbClr val="75787B"/>
                </a:solidFill>
                <a:latin typeface="Arial" panose="020B0604020202020204" pitchFamily="34" charset="0"/>
                <a:ea typeface="ＭＳ Ｐゴシック" pitchFamily="127" charset="-128"/>
                <a:cs typeface="Arial" panose="020B0604020202020204" pitchFamily="34" charset="0"/>
              </a:rPr>
            </a:br>
            <a:r>
              <a:rPr lang="en-US" sz="1100">
                <a:solidFill>
                  <a:srgbClr val="75787B"/>
                </a:solidFill>
                <a:latin typeface="Arial" panose="020B0604020202020204" pitchFamily="34" charset="0"/>
                <a:ea typeface="ＭＳ Ｐゴシック" pitchFamily="127" charset="-128"/>
                <a:cs typeface="Arial" panose="020B0604020202020204" pitchFamily="34" charset="0"/>
              </a:rPr>
              <a:t>Academic path aimed at training future professionals able to guide companies towards digital innovation</a:t>
            </a:r>
            <a:br>
              <a:rPr lang="en-US" sz="1100">
                <a:solidFill>
                  <a:srgbClr val="75787B"/>
                </a:solidFill>
                <a:latin typeface="Arial" panose="020B0604020202020204" pitchFamily="34" charset="0"/>
                <a:ea typeface="ＭＳ Ｐゴシック" pitchFamily="127" charset="-128"/>
                <a:cs typeface="Arial" panose="020B0604020202020204" pitchFamily="34" charset="0"/>
              </a:rPr>
            </a:br>
            <a:r>
              <a:rPr lang="it-IT" sz="1800" b="0" i="0" kern="1200">
                <a:solidFill>
                  <a:schemeClr val="tx1"/>
                </a:solidFill>
                <a:effectLst/>
                <a:latin typeface="+mn-lt"/>
                <a:ea typeface="+mn-ea"/>
                <a:cs typeface="+mn-cs"/>
              </a:rPr>
              <a:t>Il Digital </a:t>
            </a:r>
            <a:r>
              <a:rPr lang="it-IT" sz="1800" b="0" i="0" kern="1200" err="1">
                <a:solidFill>
                  <a:schemeClr val="tx1"/>
                </a:solidFill>
                <a:effectLst/>
                <a:latin typeface="+mn-lt"/>
                <a:ea typeface="+mn-ea"/>
                <a:cs typeface="+mn-cs"/>
              </a:rPr>
              <a:t>Transformation</a:t>
            </a:r>
            <a:r>
              <a:rPr lang="it-IT" sz="1800" b="0" i="0" kern="1200">
                <a:solidFill>
                  <a:schemeClr val="tx1"/>
                </a:solidFill>
                <a:effectLst/>
                <a:latin typeface="+mn-lt"/>
                <a:ea typeface="+mn-ea"/>
                <a:cs typeface="+mn-cs"/>
              </a:rPr>
              <a:t> Lab creato da Cisco presso l’Università Federico II di Napoli apre le porte a studenti, aziende e start up. Nella struttura, ospitata presso il Polo Universitario di San Giovanni a </a:t>
            </a:r>
            <a:r>
              <a:rPr lang="it-IT" sz="1800" b="0" i="0" kern="1200" err="1">
                <a:solidFill>
                  <a:schemeClr val="tx1"/>
                </a:solidFill>
                <a:effectLst/>
                <a:latin typeface="+mn-lt"/>
                <a:ea typeface="+mn-ea"/>
                <a:cs typeface="+mn-cs"/>
              </a:rPr>
              <a:t>Teduccio</a:t>
            </a:r>
            <a:r>
              <a:rPr lang="it-IT" sz="1800" b="0" i="0" kern="1200">
                <a:solidFill>
                  <a:schemeClr val="tx1"/>
                </a:solidFill>
                <a:effectLst/>
                <a:latin typeface="+mn-lt"/>
                <a:ea typeface="+mn-ea"/>
                <a:cs typeface="+mn-cs"/>
              </a:rPr>
              <a:t>, sarà erogato un percorso di formazione unico nel suo genere, il “Cisco Digital Ready Networking </a:t>
            </a:r>
            <a:r>
              <a:rPr lang="it-IT" sz="1800" b="0" i="0" kern="1200" err="1">
                <a:solidFill>
                  <a:schemeClr val="tx1"/>
                </a:solidFill>
                <a:effectLst/>
                <a:latin typeface="+mn-lt"/>
                <a:ea typeface="+mn-ea"/>
                <a:cs typeface="+mn-cs"/>
              </a:rPr>
              <a:t>Bootcamp</a:t>
            </a:r>
            <a:r>
              <a:rPr lang="it-IT" sz="1800" b="0" i="0" kern="1200">
                <a:solidFill>
                  <a:schemeClr val="tx1"/>
                </a:solidFill>
                <a:effectLst/>
                <a:latin typeface="+mn-lt"/>
                <a:ea typeface="+mn-ea"/>
                <a:cs typeface="+mn-cs"/>
              </a:rPr>
              <a:t>”,  da cui usciranno i professionisti capaci di guidare il cambiamento delle aziende verso l’innovazione digitale. Il corso, che ha la durata di sei mesi, prevede formazione in aula e una fase di </a:t>
            </a:r>
            <a:r>
              <a:rPr lang="it-IT" sz="1800" b="0" i="0" kern="1200" err="1">
                <a:solidFill>
                  <a:schemeClr val="tx1"/>
                </a:solidFill>
                <a:effectLst/>
                <a:latin typeface="+mn-lt"/>
                <a:ea typeface="+mn-ea"/>
                <a:cs typeface="+mn-cs"/>
              </a:rPr>
              <a:t>project</a:t>
            </a:r>
            <a:r>
              <a:rPr lang="it-IT" sz="1800" b="0" i="0" kern="1200">
                <a:solidFill>
                  <a:schemeClr val="tx1"/>
                </a:solidFill>
                <a:effectLst/>
                <a:latin typeface="+mn-lt"/>
                <a:ea typeface="+mn-ea"/>
                <a:cs typeface="+mn-cs"/>
              </a:rPr>
              <a:t> work, dedicata a sviluppare prototipi di nuove soluzioni digitali, con il coinvolgimento di aziende del territorio. </a:t>
            </a:r>
            <a:endParaRPr lang="en-US" sz="110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512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100">
                <a:solidFill>
                  <a:srgbClr val="75787B"/>
                </a:solidFill>
                <a:latin typeface="Arial" panose="020B0604020202020204" pitchFamily="34" charset="0"/>
                <a:cs typeface="Arial" panose="020B0604020202020204" pitchFamily="34" charset="0"/>
              </a:rPr>
              <a:t>IBM is an American multinational technology company operating in over 170 countries, with over 350.000 employees and $ 13,21 </a:t>
            </a:r>
            <a:r>
              <a:rPr lang="en-US" sz="1100" err="1">
                <a:solidFill>
                  <a:srgbClr val="75787B"/>
                </a:solidFill>
                <a:latin typeface="Arial" panose="020B0604020202020204" pitchFamily="34" charset="0"/>
                <a:cs typeface="Arial" panose="020B0604020202020204" pitchFamily="34" charset="0"/>
              </a:rPr>
              <a:t>bln</a:t>
            </a:r>
            <a:r>
              <a:rPr lang="en-US" sz="1100">
                <a:solidFill>
                  <a:srgbClr val="75787B"/>
                </a:solidFill>
                <a:latin typeface="Arial" panose="020B0604020202020204" pitchFamily="34" charset="0"/>
                <a:cs typeface="Arial" panose="020B0604020202020204" pitchFamily="34" charset="0"/>
              </a:rPr>
              <a:t> of net income. The role of IBM Services, the division dedicated to the strategic and digital transformation of companies, together with the experience of Information Systems, has been essential for the birth of the Innovation Center in Rieti.</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Armonk</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New York, </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USA</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Opening of an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Innovation</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Center in Rieti to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promote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the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digital</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transformation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and the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development</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of new innovative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projects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by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SMEs</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Il nuovo </a:t>
            </a:r>
            <a:r>
              <a:rPr lang="it-IT" sz="1100" err="1">
                <a:solidFill>
                  <a:srgbClr val="75787B"/>
                </a:solidFill>
                <a:latin typeface="Arial" panose="020B0604020202020204" pitchFamily="34" charset="0"/>
                <a:cs typeface="Arial" panose="020B0604020202020204" pitchFamily="34" charset="0"/>
              </a:rPr>
              <a:t>Innovation</a:t>
            </a:r>
            <a:r>
              <a:rPr lang="it-IT" sz="1100">
                <a:solidFill>
                  <a:srgbClr val="75787B"/>
                </a:solidFill>
                <a:latin typeface="Arial" panose="020B0604020202020204" pitchFamily="34" charset="0"/>
                <a:cs typeface="Arial" panose="020B0604020202020204" pitchFamily="34" charset="0"/>
              </a:rPr>
              <a:t> Center di Rieti ha lo scopo di promuovere la trasformazione digitale e lo sviluppo di progetti innovativi per aziende grandi e piccole, con una focalizzazione su alcuni specifici settori d’industria. Questo polo, nato nel 2019, è frutto di un progetto di Sistemi Informativi, società del Gruppo IBM, nell’ambito degli accordi di innovazione e co-finanziato dal Ministero dello Sviluppo Economico e dalla Regione Lazio. </a:t>
            </a:r>
            <a:br>
              <a:rPr lang="it-IT" sz="1100">
                <a:solidFill>
                  <a:srgbClr val="75787B"/>
                </a:solidFill>
                <a:latin typeface="Arial" panose="020B0604020202020204" pitchFamily="34" charset="0"/>
                <a:cs typeface="Arial" panose="020B0604020202020204" pitchFamily="34" charset="0"/>
              </a:rPr>
            </a:br>
            <a:r>
              <a:rPr lang="it-IT" sz="1100">
                <a:solidFill>
                  <a:srgbClr val="75787B"/>
                </a:solidFill>
                <a:latin typeface="Arial" panose="020B0604020202020204" pitchFamily="34" charset="0"/>
                <a:cs typeface="Arial" panose="020B0604020202020204" pitchFamily="34" charset="0"/>
              </a:rPr>
              <a:t>L’obiettivo è duplice: da un lato la creazione di una unità operativa altamente focalizzata sulla ricerca e lo sviluppo di soluzioni tecnologiche all’avanguardia, resa possibile dalla stretta collaborazione con la Sabina </a:t>
            </a:r>
            <a:r>
              <a:rPr lang="it-IT" sz="1100" err="1">
                <a:solidFill>
                  <a:srgbClr val="75787B"/>
                </a:solidFill>
                <a:latin typeface="Arial" panose="020B0604020202020204" pitchFamily="34" charset="0"/>
                <a:cs typeface="Arial" panose="020B0604020202020204" pitchFamily="34" charset="0"/>
              </a:rPr>
              <a:t>Universitas</a:t>
            </a:r>
            <a:r>
              <a:rPr lang="it-IT" sz="1100">
                <a:solidFill>
                  <a:srgbClr val="75787B"/>
                </a:solidFill>
                <a:latin typeface="Arial" panose="020B0604020202020204" pitchFamily="34" charset="0"/>
                <a:cs typeface="Arial" panose="020B0604020202020204" pitchFamily="34" charset="0"/>
              </a:rPr>
              <a:t> e, più in generale, con le università regionali nelle vicinanze; dall’altro la cooperazione in un contesto economico e sociale complesso ma dalle grandi opportunità, per contribuire alla spinta per la ricostruzione e il rilancio occupazionale del territorio reatino, colpito dal terremoto nel 2016.</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value</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Value: $ </a:t>
            </a:r>
            <a:r>
              <a:rPr lang="it-IT" sz="1100">
                <a:solidFill>
                  <a:srgbClr val="75787B"/>
                </a:solidFill>
                <a:latin typeface="Arial" panose="020B0604020202020204" pitchFamily="34" charset="0"/>
                <a:cs typeface="Arial" panose="020B0604020202020204" pitchFamily="34" charset="0"/>
              </a:rPr>
              <a:t>18</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mln</a:t>
            </a:r>
          </a:p>
          <a:p>
            <a:pPr marL="285750" marR="0" lvl="0" indent="-285750" algn="l" defTabSz="1371600" rtl="0" eaLnBrk="1" fontAlgn="auto" latinLnBrk="0" hangingPunct="1">
              <a:lnSpc>
                <a:spcPct val="100000"/>
              </a:lnSpc>
              <a:spcBef>
                <a:spcPts val="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Jobs: xx</a:t>
            </a:r>
          </a:p>
          <a:p>
            <a:pPr marL="285750" lvl="0" indent="-285750">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Con un investimento totale di circa 18 milioni di euro, questa iniziativa si colloca come uno dei 16 centri di innovazione aperti da IBM in tutta Europa. La nascita dell’</a:t>
            </a:r>
            <a:r>
              <a:rPr lang="it-IT" sz="1100" err="1">
                <a:solidFill>
                  <a:srgbClr val="75787B"/>
                </a:solidFill>
                <a:latin typeface="Arial" panose="020B0604020202020204" pitchFamily="34" charset="0"/>
                <a:cs typeface="Arial" panose="020B0604020202020204" pitchFamily="34" charset="0"/>
              </a:rPr>
              <a:t>Innovation</a:t>
            </a:r>
            <a:r>
              <a:rPr lang="it-IT" sz="1100">
                <a:solidFill>
                  <a:srgbClr val="75787B"/>
                </a:solidFill>
                <a:latin typeface="Arial" panose="020B0604020202020204" pitchFamily="34" charset="0"/>
                <a:cs typeface="Arial" panose="020B0604020202020204" pitchFamily="34" charset="0"/>
              </a:rPr>
              <a:t> Center di Rieti, infatti, non vuole essere un intervento isolato ma un progetto ampio per favorire la formazione di nuove professionalità e competenze su tecnologie emergenti ed innovative sulle quali investono i principali settori di mercato.</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424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lang="it-IT" sz="1100" err="1">
                <a:solidFill>
                  <a:srgbClr val="75787B"/>
                </a:solidFill>
                <a:latin typeface="Arial" panose="020B0604020202020204" pitchFamily="34" charset="0"/>
                <a:cs typeface="Arial" panose="020B0604020202020204" pitchFamily="34" charset="0"/>
              </a:rPr>
              <a:t>Scaleup</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founded</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by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former</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Facebook executives, and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funded</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by Cisco</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Saratoga,</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California, </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USA</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EON Reality, Bologna IT. IDC</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&amp; VR </a:t>
            </a:r>
            <a:r>
              <a:rPr kumimoji="0" lang="it-IT" sz="1100" b="0" i="0" u="none" strike="noStrike" kern="1200" cap="none" spc="0" normalizeH="0" noProof="0" err="1">
                <a:ln>
                  <a:noFill/>
                </a:ln>
                <a:solidFill>
                  <a:srgbClr val="75787B"/>
                </a:solidFill>
                <a:effectLst/>
                <a:uLnTx/>
                <a:uFillTx/>
                <a:latin typeface="Arial" panose="020B0604020202020204" pitchFamily="34" charset="0"/>
                <a:ea typeface="+mn-ea"/>
                <a:cs typeface="Arial" panose="020B0604020202020204" pitchFamily="34" charset="0"/>
              </a:rPr>
              <a:t>Innovation</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Academy. </a:t>
            </a:r>
            <a:r>
              <a:rPr lang="en-US" sz="1100">
                <a:solidFill>
                  <a:srgbClr val="75787B"/>
                </a:solidFill>
                <a:latin typeface="Arial" panose="020B0604020202020204" pitchFamily="34" charset="0"/>
                <a:cs typeface="Arial" panose="020B0604020202020204" pitchFamily="34" charset="0"/>
              </a:rPr>
              <a:t>EON Reality Bologna will help build the foundation of a local AVR ecosystem and support the region’s economy by helping companies and industries to improve their productivity and safety. The IDC supports education in the region, as well as handles EON Reality’s sales and marketing, along with R&amp;D in Augmented Reality and Virtual Reality. </a:t>
            </a:r>
            <a:endParaRPr lang="it-IT" sz="1100">
              <a:solidFill>
                <a:srgbClr val="75787B"/>
              </a:solidFill>
              <a:latin typeface="Arial" panose="020B0604020202020204" pitchFamily="34" charset="0"/>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100">
                <a:solidFill>
                  <a:srgbClr val="75787B"/>
                </a:solidFill>
                <a:latin typeface="Arial" panose="020B0604020202020204" pitchFamily="34" charset="0"/>
                <a:cs typeface="Arial" panose="020B0604020202020204" pitchFamily="34" charset="0"/>
              </a:rPr>
              <a:t>IRVINE, CA, May 30, 2018 – EON Reality Inc., the world leader in Augmented and Virtual Reality (AVR) based knowledge transfer for industry and education, and </a:t>
            </a:r>
            <a:r>
              <a:rPr lang="en-US" sz="1100" err="1">
                <a:solidFill>
                  <a:srgbClr val="75787B"/>
                </a:solidFill>
                <a:latin typeface="Arial" panose="020B0604020202020204" pitchFamily="34" charset="0"/>
                <a:cs typeface="Arial" panose="020B0604020202020204" pitchFamily="34" charset="0"/>
              </a:rPr>
              <a:t>Regione</a:t>
            </a:r>
            <a:r>
              <a:rPr lang="en-US" sz="1100">
                <a:solidFill>
                  <a:srgbClr val="75787B"/>
                </a:solidFill>
                <a:latin typeface="Arial" panose="020B0604020202020204" pitchFamily="34" charset="0"/>
                <a:cs typeface="Arial" panose="020B0604020202020204" pitchFamily="34" charset="0"/>
              </a:rPr>
              <a:t> Emilia-Romagna today announced the establishment of an Interactive Digital Center (IDC) in Bologna, Italy. </a:t>
            </a:r>
            <a:br>
              <a:rPr lang="en-US" sz="1100">
                <a:solidFill>
                  <a:srgbClr val="75787B"/>
                </a:solidFill>
                <a:latin typeface="Arial" panose="020B0604020202020204" pitchFamily="34" charset="0"/>
                <a:cs typeface="Arial" panose="020B0604020202020204" pitchFamily="34" charset="0"/>
              </a:rPr>
            </a:br>
            <a:r>
              <a:rPr lang="en-US" sz="1100">
                <a:solidFill>
                  <a:srgbClr val="75787B"/>
                </a:solidFill>
                <a:latin typeface="Arial" panose="020B0604020202020204" pitchFamily="34" charset="0"/>
                <a:cs typeface="Arial" panose="020B0604020202020204" pitchFamily="34" charset="0"/>
              </a:rPr>
              <a:t>This IDC, known as EON Reality Italy, will help build the foundation of a local AVR ecosystem and support the region’s economy by helping companies and industries to improve their productivity and safety. EON Reality Italy will play an important role in the industrial upgrade strategy of the Region and will offer precious experiential training to students, businesses, and professionals through a regional rollout of the AVR Platform. Also, the IDC will become the Italian hub for the development of content and applications related to Augmented and Virtual Reality and the AVR Platform. The IDC also contains a VR Innovation Academy (VRIA) that will train new AR and VR professionals who will support EON Reality and other companies in their AR and VR endeavors.</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155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Amazon.com, </a:t>
            </a:r>
            <a:r>
              <a:rPr lang="it-IT" sz="1100" err="1">
                <a:solidFill>
                  <a:srgbClr val="75787B"/>
                </a:solidFill>
                <a:latin typeface="Arial" panose="020B0604020202020204" pitchFamily="34" charset="0"/>
                <a:cs typeface="Arial" panose="020B0604020202020204" pitchFamily="34" charset="0"/>
              </a:rPr>
              <a:t>Inc</a:t>
            </a:r>
            <a:r>
              <a:rPr lang="it-IT" sz="1100">
                <a:solidFill>
                  <a:srgbClr val="75787B"/>
                </a:solidFill>
                <a:latin typeface="Arial" panose="020B0604020202020204" pitchFamily="34" charset="0"/>
                <a:cs typeface="Arial" panose="020B0604020202020204" pitchFamily="34" charset="0"/>
              </a:rPr>
              <a:t>. </a:t>
            </a:r>
            <a:r>
              <a:rPr lang="en-US" sz="1100">
                <a:solidFill>
                  <a:srgbClr val="75787B"/>
                </a:solidFill>
                <a:latin typeface="Arial" panose="020B0604020202020204" pitchFamily="34" charset="0"/>
                <a:cs typeface="Arial" panose="020B0604020202020204" pitchFamily="34" charset="0"/>
              </a:rPr>
              <a:t>is an American multinational conglomerate technology company based in Seattle, with 750,000 employees.[8] It focuses on e-commerce, cloud computing, digital streaming, and artificial intelligence. It is considered one of the Big Four technology companies, along with Google, Apple, and Facebook. It has been referred to as "one of the most influential economic and cultural forces in the world.“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Seattle,</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Washington, </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USA</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100">
                <a:solidFill>
                  <a:srgbClr val="75787B"/>
                </a:solidFill>
                <a:latin typeface="Arial" panose="020B0604020202020204" pitchFamily="34" charset="0"/>
                <a:cs typeface="Arial" panose="020B0604020202020204" pitchFamily="34" charset="0"/>
              </a:rPr>
              <a:t>Amazon to open a New Artificial Intelligence and Machine Learning Development Center in Turin. Amazon will hire scientists to develop Machine Learning capabilities for Alexa, Amazon’s cloud-based voice service that powers millions of Alexa-enabled devices including Amazon Echo. Due to open by the end of 2016, it will be Amazon’s 15th Development Center in Europe. Amazon has invested more than EUR450 million in Italy since opening in 2010</a:t>
            </a:r>
            <a:r>
              <a:rPr lang="it-IT" sz="1100">
                <a:solidFill>
                  <a:srgbClr val="75787B"/>
                </a:solidFill>
                <a:latin typeface="Arial" panose="020B0604020202020204" pitchFamily="34" charset="0"/>
                <a:cs typeface="Arial" panose="020B0604020202020204" pitchFamily="34" charset="0"/>
              </a:rPr>
              <a:t>. </a:t>
            </a:r>
            <a:r>
              <a:rPr lang="en-US" sz="1100">
                <a:solidFill>
                  <a:srgbClr val="75787B"/>
                </a:solidFill>
                <a:latin typeface="Arial" panose="020B0604020202020204" pitchFamily="34" charset="0"/>
                <a:cs typeface="Arial" panose="020B0604020202020204" pitchFamily="34" charset="0"/>
              </a:rPr>
              <a:t>Amazon today announced that it will open a new Development Center in Turin focused on developing Artificial Intelligence and Machine Learning capabilities for Alexa, Amazon’s cloud-based voice service behind Amazon Echo, Echo Dot, Amazon Fire TV and Amazon Tap. Opening before the end of 2016, the new center will be dedicated to advancements in speech recognition and natural language understanding. </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en-US" sz="1100">
                <a:solidFill>
                  <a:srgbClr val="75787B"/>
                </a:solidFill>
                <a:latin typeface="Arial" panose="020B0604020202020204" pitchFamily="34" charset="0"/>
                <a:cs typeface="Arial" panose="020B0604020202020204" pitchFamily="34" charset="0"/>
              </a:rPr>
              <a:t>In Italy, Amazon has invested more than €450 million and created 1.700 jobs in Italy since its opening in 2010. The jobs are currently located at the Castel San Giovanni Fulfillment Center, the Urban Fulfillment Center in Milan serving Prime Now customers, its corporate offices in Milan in 2012 and its Italian Customer service center in Cagliari.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321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Company</a:t>
            </a: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err="1">
                <a:solidFill>
                  <a:srgbClr val="75787B"/>
                </a:solidFill>
                <a:latin typeface="Arial" panose="020B0604020202020204" pitchFamily="34" charset="0"/>
                <a:cs typeface="Arial" panose="020B0604020202020204" pitchFamily="34" charset="0"/>
              </a:rPr>
              <a:t>Rstor</a:t>
            </a:r>
            <a:r>
              <a:rPr lang="it-IT" sz="1100">
                <a:solidFill>
                  <a:srgbClr val="75787B"/>
                </a:solidFill>
                <a:latin typeface="Arial" panose="020B0604020202020204" pitchFamily="34" charset="0"/>
                <a:cs typeface="Arial" panose="020B0604020202020204" pitchFamily="34" charset="0"/>
              </a:rPr>
              <a:t> è un’azienda della </a:t>
            </a:r>
            <a:r>
              <a:rPr lang="it-IT" sz="1100" err="1">
                <a:solidFill>
                  <a:srgbClr val="75787B"/>
                </a:solidFill>
                <a:latin typeface="Arial" panose="020B0604020202020204" pitchFamily="34" charset="0"/>
                <a:cs typeface="Arial" panose="020B0604020202020204" pitchFamily="34" charset="0"/>
              </a:rPr>
              <a:t>Silicon</a:t>
            </a:r>
            <a:r>
              <a:rPr lang="it-IT" sz="1100">
                <a:solidFill>
                  <a:srgbClr val="75787B"/>
                </a:solidFill>
                <a:latin typeface="Arial" panose="020B0604020202020204" pitchFamily="34" charset="0"/>
                <a:cs typeface="Arial" panose="020B0604020202020204" pitchFamily="34" charset="0"/>
              </a:rPr>
              <a:t> Valley che ha recentemente sviluppato una tecnologia avanzata nel settore dell’Enterprise Cloud Computing. </a:t>
            </a:r>
            <a:br>
              <a:rPr lang="it-IT" sz="1100">
                <a:solidFill>
                  <a:srgbClr val="75787B"/>
                </a:solidFill>
                <a:latin typeface="Arial" panose="020B0604020202020204" pitchFamily="34" charset="0"/>
                <a:cs typeface="Arial" panose="020B0604020202020204" pitchFamily="34" charset="0"/>
              </a:rPr>
            </a:br>
            <a:r>
              <a:rPr lang="it-IT" sz="1100">
                <a:solidFill>
                  <a:srgbClr val="75787B"/>
                </a:solidFill>
                <a:latin typeface="Arial" panose="020B0604020202020204" pitchFamily="34" charset="0"/>
                <a:cs typeface="Arial" panose="020B0604020202020204" pitchFamily="34" charset="0"/>
              </a:rPr>
              <a:t>Ha raccolto finanziamenti </a:t>
            </a:r>
            <a:r>
              <a:rPr lang="it-IT" sz="1100" err="1">
                <a:solidFill>
                  <a:srgbClr val="75787B"/>
                </a:solidFill>
                <a:latin typeface="Arial" panose="020B0604020202020204" pitchFamily="34" charset="0"/>
                <a:cs typeface="Arial" panose="020B0604020202020204" pitchFamily="34" charset="0"/>
              </a:rPr>
              <a:t>early</a:t>
            </a:r>
            <a:r>
              <a:rPr lang="it-IT" sz="1100">
                <a:solidFill>
                  <a:srgbClr val="75787B"/>
                </a:solidFill>
                <a:latin typeface="Arial" panose="020B0604020202020204" pitchFamily="34" charset="0"/>
                <a:cs typeface="Arial" panose="020B0604020202020204" pitchFamily="34" charset="0"/>
              </a:rPr>
              <a:t>-stage anche da Cisco Systems, con una valutazione di oltre $200Mln. </a:t>
            </a:r>
            <a:br>
              <a:rPr lang="it-IT" sz="1100">
                <a:solidFill>
                  <a:srgbClr val="75787B"/>
                </a:solidFill>
                <a:latin typeface="Arial" panose="020B0604020202020204" pitchFamily="34" charset="0"/>
                <a:cs typeface="Arial" panose="020B0604020202020204" pitchFamily="34" charset="0"/>
              </a:rPr>
            </a:br>
            <a:r>
              <a:rPr lang="it-IT" sz="1100">
                <a:solidFill>
                  <a:srgbClr val="75787B"/>
                </a:solidFill>
                <a:latin typeface="Arial" panose="020B0604020202020204" pitchFamily="34" charset="0"/>
                <a:cs typeface="Arial" panose="020B0604020202020204" pitchFamily="34" charset="0"/>
              </a:rPr>
              <a:t>Il fondatore di </a:t>
            </a:r>
            <a:r>
              <a:rPr lang="it-IT" sz="1100" err="1">
                <a:solidFill>
                  <a:srgbClr val="75787B"/>
                </a:solidFill>
                <a:latin typeface="Arial" panose="020B0604020202020204" pitchFamily="34" charset="0"/>
                <a:cs typeface="Arial" panose="020B0604020202020204" pitchFamily="34" charset="0"/>
              </a:rPr>
              <a:t>Rstor</a:t>
            </a:r>
            <a:r>
              <a:rPr lang="it-IT" sz="1100">
                <a:solidFill>
                  <a:srgbClr val="75787B"/>
                </a:solidFill>
                <a:latin typeface="Arial" panose="020B0604020202020204" pitchFamily="34" charset="0"/>
                <a:cs typeface="Arial" panose="020B0604020202020204" pitchFamily="34" charset="0"/>
              </a:rPr>
              <a:t> è </a:t>
            </a:r>
            <a:r>
              <a:rPr lang="it-IT" sz="1100" err="1">
                <a:solidFill>
                  <a:srgbClr val="75787B"/>
                </a:solidFill>
                <a:latin typeface="Arial" panose="020B0604020202020204" pitchFamily="34" charset="0"/>
                <a:cs typeface="Arial" panose="020B0604020202020204" pitchFamily="34" charset="0"/>
              </a:rPr>
              <a:t>Gio</a:t>
            </a:r>
            <a:r>
              <a:rPr lang="it-IT" sz="1100">
                <a:solidFill>
                  <a:srgbClr val="75787B"/>
                </a:solidFill>
                <a:latin typeface="Arial" panose="020B0604020202020204" pitchFamily="34" charset="0"/>
                <a:cs typeface="Arial" panose="020B0604020202020204" pitchFamily="34" charset="0"/>
              </a:rPr>
              <a:t> Coglitore, tra i più famosi della </a:t>
            </a:r>
            <a:r>
              <a:rPr lang="it-IT" sz="1100" err="1">
                <a:solidFill>
                  <a:srgbClr val="75787B"/>
                </a:solidFill>
                <a:latin typeface="Arial" panose="020B0604020202020204" pitchFamily="34" charset="0"/>
                <a:cs typeface="Arial" panose="020B0604020202020204" pitchFamily="34" charset="0"/>
              </a:rPr>
              <a:t>Silicon</a:t>
            </a:r>
            <a:r>
              <a:rPr lang="it-IT" sz="1100">
                <a:solidFill>
                  <a:srgbClr val="75787B"/>
                </a:solidFill>
                <a:latin typeface="Arial" panose="020B0604020202020204" pitchFamily="34" charset="0"/>
                <a:cs typeface="Arial" panose="020B0604020202020204" pitchFamily="34" charset="0"/>
              </a:rPr>
              <a:t> Valley nel settore dello Storage e Cloud Computing: ha fondato </a:t>
            </a:r>
            <a:r>
              <a:rPr lang="it-IT" sz="1100" err="1">
                <a:solidFill>
                  <a:srgbClr val="75787B"/>
                </a:solidFill>
                <a:latin typeface="Arial" panose="020B0604020202020204" pitchFamily="34" charset="0"/>
                <a:cs typeface="Arial" panose="020B0604020202020204" pitchFamily="34" charset="0"/>
              </a:rPr>
              <a:t>Rackable</a:t>
            </a:r>
            <a:r>
              <a:rPr lang="it-IT" sz="1100">
                <a:solidFill>
                  <a:srgbClr val="75787B"/>
                </a:solidFill>
                <a:latin typeface="Arial" panose="020B0604020202020204" pitchFamily="34" charset="0"/>
                <a:cs typeface="Arial" panose="020B0604020202020204" pitchFamily="34" charset="0"/>
              </a:rPr>
              <a:t> Systems (IPO) e Optical Archive acquisita da Sony. </a:t>
            </a:r>
            <a:r>
              <a:rPr lang="it-IT" sz="1100" err="1">
                <a:solidFill>
                  <a:srgbClr val="75787B"/>
                </a:solidFill>
                <a:latin typeface="Arial" panose="020B0604020202020204" pitchFamily="34" charset="0"/>
                <a:cs typeface="Arial" panose="020B0604020202020204" pitchFamily="34" charset="0"/>
              </a:rPr>
              <a:t>Gio</a:t>
            </a:r>
            <a:r>
              <a:rPr lang="it-IT" sz="1100">
                <a:solidFill>
                  <a:srgbClr val="75787B"/>
                </a:solidFill>
                <a:latin typeface="Arial" panose="020B0604020202020204" pitchFamily="34" charset="0"/>
                <a:cs typeface="Arial" panose="020B0604020202020204" pitchFamily="34" charset="0"/>
              </a:rPr>
              <a:t> Coglitore è famoso per aver progettato le server farm di Facebook. </a:t>
            </a:r>
            <a:br>
              <a:rPr lang="it-IT" sz="1100">
                <a:solidFill>
                  <a:srgbClr val="75787B"/>
                </a:solidFill>
                <a:latin typeface="Arial" panose="020B0604020202020204" pitchFamily="34" charset="0"/>
                <a:cs typeface="Arial" panose="020B0604020202020204" pitchFamily="34" charset="0"/>
              </a:rPr>
            </a:br>
            <a:r>
              <a:rPr lang="it-IT" sz="1100">
                <a:solidFill>
                  <a:srgbClr val="75787B"/>
                </a:solidFill>
                <a:latin typeface="Arial" panose="020B0604020202020204" pitchFamily="34" charset="0"/>
                <a:cs typeface="Arial" panose="020B0604020202020204" pitchFamily="34" charset="0"/>
              </a:rPr>
              <a:t>L’azienda è in fase di startup, ha 30 dipendenti totali a Saratoga (</a:t>
            </a:r>
            <a:r>
              <a:rPr lang="it-IT" sz="1100" err="1">
                <a:solidFill>
                  <a:srgbClr val="75787B"/>
                </a:solidFill>
                <a:latin typeface="Arial" panose="020B0604020202020204" pitchFamily="34" charset="0"/>
                <a:cs typeface="Arial" panose="020B0604020202020204" pitchFamily="34" charset="0"/>
              </a:rPr>
              <a:t>Silicon</a:t>
            </a:r>
            <a:r>
              <a:rPr lang="it-IT" sz="1100">
                <a:solidFill>
                  <a:srgbClr val="75787B"/>
                </a:solidFill>
                <a:latin typeface="Arial" panose="020B0604020202020204" pitchFamily="34" charset="0"/>
                <a:cs typeface="Arial" panose="020B0604020202020204" pitchFamily="34" charset="0"/>
              </a:rPr>
              <a:t> Valley). A settembre 2018 ha costituito R-</a:t>
            </a:r>
            <a:r>
              <a:rPr lang="it-IT" sz="1100" err="1">
                <a:solidFill>
                  <a:srgbClr val="75787B"/>
                </a:solidFill>
                <a:latin typeface="Arial" panose="020B0604020202020204" pitchFamily="34" charset="0"/>
                <a:cs typeface="Arial" panose="020B0604020202020204" pitchFamily="34" charset="0"/>
              </a:rPr>
              <a:t>Stor</a:t>
            </a:r>
            <a:r>
              <a:rPr lang="it-IT" sz="1100">
                <a:solidFill>
                  <a:srgbClr val="75787B"/>
                </a:solidFill>
                <a:latin typeface="Arial" panose="020B0604020202020204" pitchFamily="34" charset="0"/>
                <a:cs typeface="Arial" panose="020B0604020202020204" pitchFamily="34" charset="0"/>
              </a:rPr>
              <a:t> </a:t>
            </a:r>
            <a:r>
              <a:rPr lang="it-IT" sz="1100" err="1">
                <a:solidFill>
                  <a:srgbClr val="75787B"/>
                </a:solidFill>
                <a:latin typeface="Arial" panose="020B0604020202020204" pitchFamily="34" charset="0"/>
                <a:cs typeface="Arial" panose="020B0604020202020204" pitchFamily="34" charset="0"/>
              </a:rPr>
              <a:t>Italy</a:t>
            </a:r>
            <a:r>
              <a:rPr lang="it-IT" sz="1100">
                <a:solidFill>
                  <a:srgbClr val="75787B"/>
                </a:solidFill>
                <a:latin typeface="Arial" panose="020B0604020202020204" pitchFamily="34" charset="0"/>
                <a:cs typeface="Arial" panose="020B0604020202020204" pitchFamily="34" charset="0"/>
              </a:rPr>
              <a:t>.</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Country</a:t>
            </a: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Saratoga,</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California, </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USA</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sector</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ICT</a:t>
            </a: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a:solidFill>
                  <a:srgbClr val="4472C4">
                    <a:lumMod val="50000"/>
                  </a:srgbClr>
                </a:solidFill>
                <a:latin typeface="Arial" panose="020B0604020202020204" pitchFamily="34" charset="0"/>
                <a:cs typeface="Arial" panose="020B0604020202020204" pitchFamily="34" charset="0"/>
              </a:rPr>
              <a:t>Project</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lvl="0" indent="-285750">
              <a:spcBef>
                <a:spcPts val="600"/>
              </a:spcBef>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l'impresa mira allo sviluppo di un innovativo servizio cloud per lo </a:t>
            </a:r>
            <a:r>
              <a:rPr lang="it-IT" sz="1100" err="1">
                <a:solidFill>
                  <a:srgbClr val="75787B"/>
                </a:solidFill>
                <a:latin typeface="Arial" panose="020B0604020202020204" pitchFamily="34" charset="0"/>
                <a:cs typeface="Arial" panose="020B0604020202020204" pitchFamily="34" charset="0"/>
              </a:rPr>
              <a:t>hyperscale</a:t>
            </a:r>
            <a:r>
              <a:rPr lang="it-IT" sz="1100">
                <a:solidFill>
                  <a:srgbClr val="75787B"/>
                </a:solidFill>
                <a:latin typeface="Arial" panose="020B0604020202020204" pitchFamily="34" charset="0"/>
                <a:cs typeface="Arial" panose="020B0604020202020204" pitchFamily="34" charset="0"/>
              </a:rPr>
              <a:t> storage di dati non strutturati, ossia che consentano di archiviare quantitativi elevatissimi di dati attraverso lo sviluppo di algoritmi adattivi di machine </a:t>
            </a:r>
            <a:r>
              <a:rPr lang="it-IT" sz="1100" err="1">
                <a:solidFill>
                  <a:srgbClr val="75787B"/>
                </a:solidFill>
                <a:latin typeface="Arial" panose="020B0604020202020204" pitchFamily="34" charset="0"/>
                <a:cs typeface="Arial" panose="020B0604020202020204" pitchFamily="34" charset="0"/>
              </a:rPr>
              <a:t>learning</a:t>
            </a:r>
            <a:r>
              <a:rPr lang="it-IT" sz="1100">
                <a:solidFill>
                  <a:srgbClr val="75787B"/>
                </a:solidFill>
                <a:latin typeface="Arial" panose="020B0604020202020204" pitchFamily="34" charset="0"/>
                <a:cs typeface="Arial" panose="020B0604020202020204" pitchFamily="34" charset="0"/>
              </a:rPr>
              <a:t> ed intelligenza artificiale. L'obiettivo principale è una clientela di tipo corporate/business che necessita di utilizzare dati su larga scala e rapidità di risposta. R-</a:t>
            </a:r>
            <a:r>
              <a:rPr lang="it-IT" sz="1100" err="1">
                <a:solidFill>
                  <a:srgbClr val="75787B"/>
                </a:solidFill>
                <a:latin typeface="Arial" panose="020B0604020202020204" pitchFamily="34" charset="0"/>
                <a:cs typeface="Arial" panose="020B0604020202020204" pitchFamily="34" charset="0"/>
              </a:rPr>
              <a:t>Stor</a:t>
            </a:r>
            <a:r>
              <a:rPr lang="it-IT" sz="1100">
                <a:solidFill>
                  <a:srgbClr val="75787B"/>
                </a:solidFill>
                <a:latin typeface="Arial" panose="020B0604020202020204" pitchFamily="34" charset="0"/>
                <a:cs typeface="Arial" panose="020B0604020202020204" pitchFamily="34" charset="0"/>
              </a:rPr>
              <a:t> </a:t>
            </a:r>
            <a:r>
              <a:rPr lang="it-IT" sz="1100" err="1">
                <a:solidFill>
                  <a:srgbClr val="75787B"/>
                </a:solidFill>
                <a:latin typeface="Arial" panose="020B0604020202020204" pitchFamily="34" charset="0"/>
                <a:cs typeface="Arial" panose="020B0604020202020204" pitchFamily="34" charset="0"/>
              </a:rPr>
              <a:t>Italy</a:t>
            </a:r>
            <a:r>
              <a:rPr lang="it-IT" sz="1100">
                <a:solidFill>
                  <a:srgbClr val="75787B"/>
                </a:solidFill>
                <a:latin typeface="Arial" panose="020B0604020202020204" pitchFamily="34" charset="0"/>
                <a:cs typeface="Arial" panose="020B0604020202020204" pitchFamily="34" charset="0"/>
              </a:rPr>
              <a:t> </a:t>
            </a:r>
            <a:r>
              <a:rPr lang="it-IT" sz="1100" err="1">
                <a:solidFill>
                  <a:srgbClr val="75787B"/>
                </a:solidFill>
                <a:latin typeface="Arial" panose="020B0604020202020204" pitchFamily="34" charset="0"/>
                <a:cs typeface="Arial" panose="020B0604020202020204" pitchFamily="34" charset="0"/>
              </a:rPr>
              <a:t>Srl</a:t>
            </a:r>
            <a:r>
              <a:rPr lang="it-IT" sz="1100">
                <a:solidFill>
                  <a:srgbClr val="75787B"/>
                </a:solidFill>
                <a:latin typeface="Arial" panose="020B0604020202020204" pitchFamily="34" charset="0"/>
                <a:cs typeface="Arial" panose="020B0604020202020204" pitchFamily="34" charset="0"/>
              </a:rPr>
              <a:t> avrà sede a Genova, presso Edificio Millo nell'area del Porto Antico (circa 400 m2). La sede sarà disponibile da Marzo 2019. Il piano d'impresa prevede l'assunzione di 16 dipendenti: 10 programmatori informatici liv. 5, 3 programmatori informatici liv. 6, 2 programmatori informatici liv. 7 (di cui un </a:t>
            </a:r>
            <a:r>
              <a:rPr lang="it-IT" sz="1100" err="1">
                <a:solidFill>
                  <a:srgbClr val="75787B"/>
                </a:solidFill>
                <a:latin typeface="Arial" panose="020B0604020202020204" pitchFamily="34" charset="0"/>
                <a:cs typeface="Arial" panose="020B0604020202020204" pitchFamily="34" charset="0"/>
              </a:rPr>
              <a:t>PhD</a:t>
            </a:r>
            <a:r>
              <a:rPr lang="it-IT" sz="1100">
                <a:solidFill>
                  <a:srgbClr val="75787B"/>
                </a:solidFill>
                <a:latin typeface="Arial" panose="020B0604020202020204" pitchFamily="34" charset="0"/>
                <a:cs typeface="Arial" panose="020B0604020202020204" pitchFamily="34" charset="0"/>
              </a:rPr>
              <a:t> specializzato sull'intelligenza artificiale) e 1 risorsa marketing/sales liv. 5. Nelle intenzioni dell’azienda costituirà l’HQ europeo. </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it-IT" sz="1100" b="1" err="1">
                <a:solidFill>
                  <a:srgbClr val="4472C4">
                    <a:lumMod val="50000"/>
                  </a:srgbClr>
                </a:solidFill>
                <a:latin typeface="Arial" panose="020B0604020202020204" pitchFamily="34" charset="0"/>
                <a:cs typeface="Arial" panose="020B0604020202020204" pitchFamily="34" charset="0"/>
              </a:rPr>
              <a:t>Investment</a:t>
            </a:r>
            <a:r>
              <a:rPr lang="it-IT" sz="1100" b="1">
                <a:solidFill>
                  <a:srgbClr val="4472C4">
                    <a:lumMod val="50000"/>
                  </a:srgbClr>
                </a:solidFill>
                <a:latin typeface="Arial" panose="020B0604020202020204" pitchFamily="34" charset="0"/>
                <a:cs typeface="Arial" panose="020B0604020202020204" pitchFamily="34" charset="0"/>
              </a:rPr>
              <a:t> </a:t>
            </a:r>
            <a:r>
              <a:rPr lang="it-IT" sz="1100" b="1" err="1">
                <a:solidFill>
                  <a:srgbClr val="4472C4">
                    <a:lumMod val="50000"/>
                  </a:srgbClr>
                </a:solidFill>
                <a:latin typeface="Arial" panose="020B0604020202020204" pitchFamily="34" charset="0"/>
                <a:cs typeface="Arial" panose="020B0604020202020204" pitchFamily="34" charset="0"/>
              </a:rPr>
              <a:t>value</a:t>
            </a:r>
            <a:endParaRPr kumimoji="0" lang="it-IT" sz="11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1371600" rtl="0" eaLnBrk="1" fontAlgn="auto" latinLnBrk="0" hangingPunct="1">
              <a:lnSpc>
                <a:spcPct val="100000"/>
              </a:lnSpc>
              <a:spcBef>
                <a:spcPts val="600"/>
              </a:spcBef>
              <a:spcAft>
                <a:spcPts val="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Value: $ </a:t>
            </a:r>
            <a:r>
              <a:rPr lang="it-IT" sz="1100">
                <a:solidFill>
                  <a:srgbClr val="75787B"/>
                </a:solidFill>
                <a:latin typeface="Arial" panose="020B0604020202020204" pitchFamily="34" charset="0"/>
                <a:cs typeface="Arial" panose="020B0604020202020204" pitchFamily="34" charset="0"/>
              </a:rPr>
              <a:t>3</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mln</a:t>
            </a:r>
          </a:p>
          <a:p>
            <a:pPr marL="285750" marR="0" lvl="0" indent="-285750" algn="l" defTabSz="1371600" rtl="0" eaLnBrk="1" fontAlgn="auto" latinLnBrk="0" hangingPunct="1">
              <a:lnSpc>
                <a:spcPct val="100000"/>
              </a:lnSpc>
              <a:spcBef>
                <a:spcPts val="0"/>
              </a:spcBef>
              <a:spcAft>
                <a:spcPts val="1500"/>
              </a:spcAft>
              <a:buClr>
                <a:srgbClr val="4472C4">
                  <a:lumMod val="50000"/>
                </a:srgbClr>
              </a:buClr>
              <a:buSzPct val="80000"/>
              <a:buFont typeface="Wingdings" panose="05000000000000000000" pitchFamily="2" charset="2"/>
              <a:buChar char="q"/>
              <a:tabLst/>
              <a:defRPr/>
            </a:pP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Jobs: 6 Senior SW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Engineers</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at</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launch</a:t>
            </a:r>
            <a:r>
              <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11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doubled</a:t>
            </a:r>
            <a:r>
              <a:rPr kumimoji="0" lang="it-IT" sz="1100" b="0" i="0" u="none" strike="noStrike" kern="1200" cap="none" spc="0" normalizeH="0" noProof="0">
                <a:ln>
                  <a:noFill/>
                </a:ln>
                <a:solidFill>
                  <a:srgbClr val="75787B"/>
                </a:solidFill>
                <a:effectLst/>
                <a:uLnTx/>
                <a:uFillTx/>
                <a:latin typeface="Arial" panose="020B0604020202020204" pitchFamily="34" charset="0"/>
                <a:ea typeface="+mn-ea"/>
                <a:cs typeface="Arial" panose="020B0604020202020204" pitchFamily="34" charset="0"/>
              </a:rPr>
              <a:t> to 12</a:t>
            </a:r>
          </a:p>
          <a:p>
            <a:pPr marL="285750" lvl="0" indent="-285750">
              <a:spcAft>
                <a:spcPts val="1500"/>
              </a:spcAft>
              <a:buClr>
                <a:srgbClr val="4472C4">
                  <a:lumMod val="50000"/>
                </a:srgbClr>
              </a:buClr>
              <a:buSzPct val="80000"/>
              <a:buFont typeface="Wingdings" panose="05000000000000000000" pitchFamily="2" charset="2"/>
              <a:buChar char="q"/>
              <a:defRPr/>
            </a:pPr>
            <a:r>
              <a:rPr lang="it-IT" sz="1100">
                <a:solidFill>
                  <a:srgbClr val="75787B"/>
                </a:solidFill>
                <a:latin typeface="Arial" panose="020B0604020202020204" pitchFamily="34" charset="0"/>
                <a:cs typeface="Arial" panose="020B0604020202020204" pitchFamily="34" charset="0"/>
              </a:rPr>
              <a:t>l’investimento previsto dall’azienda è tra i 2 e i 3 milioni di euro. Il contributo richiesto dall'impresa nella forma del prestito a tasso zero, tramite il programma </a:t>
            </a:r>
            <a:r>
              <a:rPr lang="it-IT" sz="1100" err="1">
                <a:solidFill>
                  <a:srgbClr val="75787B"/>
                </a:solidFill>
                <a:latin typeface="Arial" panose="020B0604020202020204" pitchFamily="34" charset="0"/>
                <a:cs typeface="Arial" panose="020B0604020202020204" pitchFamily="34" charset="0"/>
              </a:rPr>
              <a:t>Smart&amp;Start</a:t>
            </a:r>
            <a:r>
              <a:rPr lang="it-IT" sz="1100">
                <a:solidFill>
                  <a:srgbClr val="75787B"/>
                </a:solidFill>
                <a:latin typeface="Arial" panose="020B0604020202020204" pitchFamily="34" charset="0"/>
                <a:cs typeface="Arial" panose="020B0604020202020204" pitchFamily="34" charset="0"/>
              </a:rPr>
              <a:t> Italia, è pari a circa € 1.044.184,10 ovvero corrispondente a circa il 70% del totale costi ammissibili (€ 1.491.691,58). Sommando le spese non ammissibili si arriva a circa € 1,6 milioni. R-</a:t>
            </a:r>
            <a:r>
              <a:rPr lang="it-IT" sz="1100" err="1">
                <a:solidFill>
                  <a:srgbClr val="75787B"/>
                </a:solidFill>
                <a:latin typeface="Arial" panose="020B0604020202020204" pitchFamily="34" charset="0"/>
                <a:cs typeface="Arial" panose="020B0604020202020204" pitchFamily="34" charset="0"/>
              </a:rPr>
              <a:t>Stor</a:t>
            </a:r>
            <a:r>
              <a:rPr lang="it-IT" sz="1100">
                <a:solidFill>
                  <a:srgbClr val="75787B"/>
                </a:solidFill>
                <a:latin typeface="Arial" panose="020B0604020202020204" pitchFamily="34" charset="0"/>
                <a:cs typeface="Arial" panose="020B0604020202020204" pitchFamily="34" charset="0"/>
              </a:rPr>
              <a:t> </a:t>
            </a:r>
            <a:r>
              <a:rPr lang="it-IT" sz="1100" err="1">
                <a:solidFill>
                  <a:srgbClr val="75787B"/>
                </a:solidFill>
                <a:latin typeface="Arial" panose="020B0604020202020204" pitchFamily="34" charset="0"/>
                <a:cs typeface="Arial" panose="020B0604020202020204" pitchFamily="34" charset="0"/>
              </a:rPr>
              <a:t>Italy</a:t>
            </a:r>
            <a:r>
              <a:rPr lang="it-IT" sz="1100">
                <a:solidFill>
                  <a:srgbClr val="75787B"/>
                </a:solidFill>
                <a:latin typeface="Arial" panose="020B0604020202020204" pitchFamily="34" charset="0"/>
                <a:cs typeface="Arial" panose="020B0604020202020204" pitchFamily="34" charset="0"/>
              </a:rPr>
              <a:t> </a:t>
            </a:r>
            <a:r>
              <a:rPr lang="it-IT" sz="1100" err="1">
                <a:solidFill>
                  <a:srgbClr val="75787B"/>
                </a:solidFill>
                <a:latin typeface="Arial" panose="020B0604020202020204" pitchFamily="34" charset="0"/>
                <a:cs typeface="Arial" panose="020B0604020202020204" pitchFamily="34" charset="0"/>
              </a:rPr>
              <a:t>Srl</a:t>
            </a:r>
            <a:r>
              <a:rPr lang="it-IT" sz="1100">
                <a:solidFill>
                  <a:srgbClr val="75787B"/>
                </a:solidFill>
                <a:latin typeface="Arial" panose="020B0604020202020204" pitchFamily="34" charset="0"/>
                <a:cs typeface="Arial" panose="020B0604020202020204" pitchFamily="34" charset="0"/>
              </a:rPr>
              <a:t> nel piano di investimenti riporta di poter contare, oltre che sul finanziamento a tasso zero, anche su ulteriori fonti (sul triennio) pari a € 1,3 milioni derivati da finanziamento soci, oltre ai 10.000 € di capitale sociale. L'impresa ipotizza di raggiungere un fatturato al terzo anno di attività pari a circa € 8 milioni, con MOL di circa € 5,5 mln ed utile pari a € 4,5 mln.</a:t>
            </a:r>
            <a:endParaRPr kumimoji="0" lang="it-IT" sz="11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606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78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a:solidFill>
                  <a:schemeClr val="tx1"/>
                </a:solidFill>
                <a:latin typeface="Arial" panose="020B0604020202020204" pitchFamily="34" charset="0"/>
                <a:ea typeface="+mn-ea"/>
                <a:cs typeface="Arial" panose="020B0604020202020204" pitchFamily="34" charset="0"/>
              </a:rPr>
              <a:t>Nel 2019, il mercato del Cloud Computing ha continuato a crescere registrando un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incremento del 21,5%,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solo di poco inferiore a quanto rilevato l’anno precedente. Gli investimenti degli utenti italiani sono risultati sempre polarizzati, per valori e crescita, sui servizi di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Public e </a:t>
            </a:r>
            <a:r>
              <a:rPr lang="it-IT" sz="1100" b="1" i="0" u="none" strike="noStrike" kern="1200" baseline="0" err="1">
                <a:solidFill>
                  <a:schemeClr val="tx1"/>
                </a:solidFill>
                <a:latin typeface="Arial" panose="020B0604020202020204" pitchFamily="34" charset="0"/>
                <a:ea typeface="+mn-ea"/>
                <a:cs typeface="Arial" panose="020B0604020202020204" pitchFamily="34" charset="0"/>
              </a:rPr>
              <a:t>Hybrid</a:t>
            </a:r>
            <a:r>
              <a:rPr lang="it-IT" sz="1100" b="1" i="0" u="none" strike="noStrike" kern="1200" baseline="0">
                <a:solidFill>
                  <a:schemeClr val="tx1"/>
                </a:solidFill>
                <a:latin typeface="Arial" panose="020B0604020202020204" pitchFamily="34" charset="0"/>
                <a:ea typeface="+mn-ea"/>
                <a:cs typeface="Arial" panose="020B0604020202020204" pitchFamily="34" charset="0"/>
              </a:rPr>
              <a:t> Cloud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che detengono assieme oltre il 67% del mercato complessivo con tassi di incremento rispettivamente del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29% e del 23,7%.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Se si considera la spesa sostenuta per la realizzazione di architetture di Public,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Hybrid</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 Virtual Private Cloud, la maggioranza degli investimenti è riconducibile a servizi IaaS (53,1%), SaaS (41,5%) e PaaS (5,5%). I major spender del mercato Cloud sono i comparti industriali, le banche, i player della distribuzione e i service provider con un peso particolarmente rilevante delle utility. In linea con la loro maggiore capacità di spesa, la maggioranza del mercato per dimensioni aziendali (68% circa) è riconducibile al segmento delle aziende Top.</a:t>
            </a:r>
            <a:endParaRPr lang="it-IT" sz="110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71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a:solidFill>
                  <a:schemeClr val="tx1"/>
                </a:solidFill>
                <a:latin typeface="Arial" panose="020B0604020202020204" pitchFamily="34" charset="0"/>
                <a:ea typeface="+mn-ea"/>
                <a:cs typeface="Arial" panose="020B0604020202020204" pitchFamily="34" charset="0"/>
              </a:rPr>
              <a:t>Il mercato italiano dell’Internet of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Things</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nel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2019</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ha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superato il valore di 3.500 milioni di euro</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con un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incremento del 18,3%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rispetto al 2018. Gli investimenti in quest’ambito hanno definito una delle aree di maggiore interesse per le principali aziende italiane, insieme agli investimenti in Cloud, Analytics e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Cybersecurity</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I sensori e le piattaforme software per l’IoT sono alla base del concetto di industria intelligente e super connessa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Connected</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Enterprise).</a:t>
            </a:r>
            <a:endParaRPr lang="it-IT" sz="110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87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a:solidFill>
                  <a:schemeClr val="tx1"/>
                </a:solidFill>
                <a:latin typeface="Arial" panose="020B0604020202020204" pitchFamily="34" charset="0"/>
                <a:ea typeface="+mn-ea"/>
                <a:cs typeface="Arial" panose="020B0604020202020204" pitchFamily="34" charset="0"/>
              </a:rPr>
              <a:t>Il mercato della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Cybersecurity</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è cresciuto anche nel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2019</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a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un tasso (+13%)</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superiore alla media del mercato digitale italiano e raggiungendo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1.136,5 milioni di euro</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a:t>
            </a:r>
          </a:p>
          <a:p>
            <a:r>
              <a:rPr lang="it-IT" sz="1100" b="0" i="0" u="none" strike="noStrike" kern="1200" baseline="0">
                <a:solidFill>
                  <a:schemeClr val="tx1"/>
                </a:solidFill>
                <a:latin typeface="Arial" panose="020B0604020202020204" pitchFamily="34" charset="0"/>
                <a:ea typeface="+mn-ea"/>
                <a:cs typeface="Arial" panose="020B0604020202020204" pitchFamily="34" charset="0"/>
              </a:rPr>
              <a:t>La componente di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Security </a:t>
            </a:r>
            <a:r>
              <a:rPr lang="it-IT" sz="1100" b="1" i="0" u="none" strike="noStrike" kern="1200" baseline="0" err="1">
                <a:solidFill>
                  <a:schemeClr val="tx1"/>
                </a:solidFill>
                <a:latin typeface="Arial" panose="020B0604020202020204" pitchFamily="34" charset="0"/>
                <a:ea typeface="+mn-ea"/>
                <a:cs typeface="Arial" panose="020B0604020202020204" pitchFamily="34" charset="0"/>
              </a:rPr>
              <a:t>Managed</a:t>
            </a:r>
            <a:r>
              <a:rPr lang="it-IT" sz="1100" b="1" i="0" u="none" strike="noStrike" kern="1200" baseline="0">
                <a:solidFill>
                  <a:schemeClr val="tx1"/>
                </a:solidFill>
                <a:latin typeface="Arial" panose="020B0604020202020204" pitchFamily="34" charset="0"/>
                <a:ea typeface="+mn-ea"/>
                <a:cs typeface="Arial" panose="020B0604020202020204" pitchFamily="34" charset="0"/>
              </a:rPr>
              <a:t> Services e Cloud Security, con una crescita del 14,7% e un valore di 444,4 milioni di euro</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è l’ambito che incide di più sugli investimenti in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Cybersecurity</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a:t>
            </a:r>
          </a:p>
          <a:p>
            <a:r>
              <a:rPr lang="it-IT" sz="1100" b="0" i="0" u="none" strike="noStrike" kern="1200" baseline="0">
                <a:solidFill>
                  <a:schemeClr val="tx1"/>
                </a:solidFill>
                <a:latin typeface="Arial" panose="020B0604020202020204" pitchFamily="34" charset="0"/>
                <a:ea typeface="+mn-ea"/>
                <a:cs typeface="Arial" panose="020B0604020202020204" pitchFamily="34" charset="0"/>
              </a:rPr>
              <a:t>Gli altri servizi di sicurezza, che comprendono la System Integration e la formazione specifica, hanno raggiunto quota 423 milioni di euro, rappresentando la seconda componente più rappresentativa del comparto, con una crescita del 10,5%. Rientrano in questa categoria attività periodiche come l’</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assessment</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 l’audit per la rilevazione delle vulnerabilità e la relativa mitigazione. </a:t>
            </a:r>
          </a:p>
          <a:p>
            <a:r>
              <a:rPr lang="it-IT" sz="1100" b="0" i="0" u="none" strike="noStrike" kern="1200" baseline="0">
                <a:solidFill>
                  <a:schemeClr val="tx1"/>
                </a:solidFill>
                <a:latin typeface="Arial" panose="020B0604020202020204" pitchFamily="34" charset="0"/>
                <a:ea typeface="+mn-ea"/>
                <a:cs typeface="Arial" panose="020B0604020202020204" pitchFamily="34" charset="0"/>
              </a:rPr>
              <a:t>A presentare il più alto tasso di crescita sono i comparti Consulenza (+15,4%) e Security Hardware (+15,6%). I servizi di consulenza, in particolare, hanno raggiunto 62,6 milioni di euro nel 2019, grazie alle attività di revisione interna dei processi in ottica security by-design, di supporto alle attività di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compliance</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 risk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mananagment</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 di rafforzamento di policy e procedure.</a:t>
            </a:r>
          </a:p>
          <a:p>
            <a:r>
              <a:rPr lang="it-IT" sz="1100" b="1" i="0" u="none" strike="noStrike" kern="1200" baseline="0">
                <a:solidFill>
                  <a:schemeClr val="tx1"/>
                </a:solidFill>
                <a:latin typeface="Arial" panose="020B0604020202020204" pitchFamily="34" charset="0"/>
                <a:ea typeface="+mn-ea"/>
                <a:cs typeface="Arial" panose="020B0604020202020204" pitchFamily="34" charset="0"/>
              </a:rPr>
              <a:t>MSS</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Managed</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Security Services</a:t>
            </a:r>
          </a:p>
          <a:p>
            <a:r>
              <a:rPr lang="it-IT" sz="1100" b="1" i="0" u="none" strike="noStrike" kern="1200" baseline="0" err="1">
                <a:solidFill>
                  <a:schemeClr val="tx1"/>
                </a:solidFill>
                <a:latin typeface="Arial" panose="020B0604020202020204" pitchFamily="34" charset="0"/>
                <a:ea typeface="+mn-ea"/>
                <a:cs typeface="Arial" panose="020B0604020202020204" pitchFamily="34" charset="0"/>
              </a:rPr>
              <a:t>Other</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Services: System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integration</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Formazione</a:t>
            </a:r>
            <a:endParaRPr lang="it-IT" sz="110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52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0" i="0" u="none" strike="noStrike" kern="1200" baseline="0">
                <a:solidFill>
                  <a:schemeClr val="tx1"/>
                </a:solidFill>
                <a:latin typeface="Arial" panose="020B0604020202020204" pitchFamily="34" charset="0"/>
                <a:ea typeface="+mn-ea"/>
                <a:cs typeface="Arial" panose="020B0604020202020204" pitchFamily="34" charset="0"/>
              </a:rPr>
              <a:t>Il mercato delle Tecnologie Wearable –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smart</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device, dispositivi/sensori indossabili, che permettono la raccolta dati in tempo reale e il dialogo rete-dispositivo senza l’intervento umano – nel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2019</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ha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superato 640 milioni di euro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con un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incremento del 14,1%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rispetto al 2018. Secondo le previsioni, la crescita continuerà nel 2020, pur con il rallentamento dovuto all’emergenza pandemica. </a:t>
            </a:r>
          </a:p>
          <a:p>
            <a:r>
              <a:rPr lang="it-IT" sz="1100" b="0" i="0" u="none" strike="noStrike" kern="1200" baseline="0">
                <a:solidFill>
                  <a:schemeClr val="tx1"/>
                </a:solidFill>
                <a:latin typeface="Arial" panose="020B0604020202020204" pitchFamily="34" charset="0"/>
                <a:ea typeface="+mn-ea"/>
                <a:cs typeface="Arial" panose="020B0604020202020204" pitchFamily="34" charset="0"/>
              </a:rPr>
              <a:t>In termini di valore di mercato, </a:t>
            </a:r>
            <a:r>
              <a:rPr lang="it-IT" sz="1100" b="1" i="0" u="none" strike="noStrike" kern="1200" baseline="0">
                <a:solidFill>
                  <a:schemeClr val="tx1"/>
                </a:solidFill>
                <a:latin typeface="Arial" panose="020B0604020202020204" pitchFamily="34" charset="0"/>
                <a:ea typeface="+mn-ea"/>
                <a:cs typeface="Arial" panose="020B0604020202020204" pitchFamily="34" charset="0"/>
              </a:rPr>
              <a:t>gli smartwatch </a:t>
            </a:r>
            <a:r>
              <a:rPr lang="it-IT" sz="1100" b="0" i="0" u="none" strike="noStrike" kern="1200" baseline="0">
                <a:solidFill>
                  <a:schemeClr val="tx1"/>
                </a:solidFill>
                <a:latin typeface="Arial" panose="020B0604020202020204" pitchFamily="34" charset="0"/>
                <a:ea typeface="+mn-ea"/>
                <a:cs typeface="Arial" panose="020B0604020202020204" pitchFamily="34" charset="0"/>
              </a:rPr>
              <a:t>si confermano il segmento più importante insieme ai dispositivi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ear-worn</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Secondo uno studio condotto da ABI </a:t>
            </a:r>
            <a:r>
              <a:rPr lang="it-IT" sz="1100" b="0" i="0" u="none" strike="noStrike" kern="1200" baseline="0" err="1">
                <a:solidFill>
                  <a:schemeClr val="tx1"/>
                </a:solidFill>
                <a:latin typeface="Arial" panose="020B0604020202020204" pitchFamily="34" charset="0"/>
                <a:ea typeface="+mn-ea"/>
                <a:cs typeface="Arial" panose="020B0604020202020204" pitchFamily="34" charset="0"/>
              </a:rPr>
              <a:t>Research</a:t>
            </a:r>
            <a:r>
              <a:rPr lang="it-IT" sz="1100" b="0" i="0" u="none" strike="noStrike" kern="1200" baseline="0">
                <a:solidFill>
                  <a:schemeClr val="tx1"/>
                </a:solidFill>
                <a:latin typeface="Arial" panose="020B0604020202020204" pitchFamily="34" charset="0"/>
                <a:ea typeface="+mn-ea"/>
                <a:cs typeface="Arial" panose="020B0604020202020204" pitchFamily="34" charset="0"/>
              </a:rPr>
              <a:t>, entro il 2021 saranno consegnati in tutto il mondo 154 milioni di dispositivi wearable, di cui 52 milioni destinati al mondo della logistica e dell’industria.</a:t>
            </a:r>
            <a:endParaRPr lang="it-IT" sz="110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759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st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78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14679"/>
      </p:ext>
    </p:extLst>
  </p:cSld>
  <p:clrMapOvr>
    <a:masterClrMapping/>
  </p:clrMapOvr>
  <p:extLst>
    <p:ext uri="{DCECCB84-F9BA-43D5-87BE-67443E8EF086}">
      <p15:sldGuideLst xmlns:p15="http://schemas.microsoft.com/office/powerpoint/2012/main">
        <p15:guide id="1" orient="horz" pos="2160">
          <p15:clr>
            <a:srgbClr val="FBAE40"/>
          </p15:clr>
        </p15:guide>
        <p15:guide id="2" pos="2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8">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279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9">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23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510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914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072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6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29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25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0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252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342372"/>
      </p:ext>
    </p:extLst>
  </p:cSld>
  <p:clrMap bg1="lt1" tx1="dk1" bg2="lt2" tx2="dk2" accent1="accent1" accent2="accent2" accent3="accent3" accent4="accent4" accent5="accent5" accent6="accent6" hlink="hlink" folHlink="folHlink"/>
  <p:sldLayoutIdLst>
    <p:sldLayoutId id="2147483798" r:id="rId1"/>
    <p:sldLayoutId id="2147483844"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039446"/>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4894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4" indent="-342891" algn="l" defTabSz="1371566"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6023"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54"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566" rtl="0" eaLnBrk="1" latinLnBrk="0" hangingPunct="1">
        <a:defRPr sz="2700" kern="1200">
          <a:solidFill>
            <a:schemeClr val="tx1"/>
          </a:solidFill>
          <a:latin typeface="+mn-lt"/>
          <a:ea typeface="+mn-ea"/>
          <a:cs typeface="+mn-cs"/>
        </a:defRPr>
      </a:lvl1pPr>
      <a:lvl2pPr marL="685783"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3" algn="l" defTabSz="1371566"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170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1" r:id="rId3"/>
    <p:sldLayoutId id="2147483862" r:id="rId4"/>
    <p:sldLayoutId id="2147483863" r:id="rId5"/>
    <p:sldLayoutId id="2147483864" r:id="rId6"/>
    <p:sldLayoutId id="2147483865" r:id="rId7"/>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4" indent="-342891" algn="l" defTabSz="1371566"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6023"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54"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566" rtl="0" eaLnBrk="1" latinLnBrk="0" hangingPunct="1">
        <a:defRPr sz="2700" kern="1200">
          <a:solidFill>
            <a:schemeClr val="tx1"/>
          </a:solidFill>
          <a:latin typeface="+mn-lt"/>
          <a:ea typeface="+mn-ea"/>
          <a:cs typeface="+mn-cs"/>
        </a:defRPr>
      </a:lvl1pPr>
      <a:lvl2pPr marL="685783"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3"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4.jpeg"/><Relationship Id="rId5" Type="http://schemas.openxmlformats.org/officeDocument/2006/relationships/image" Target="../media/image21.jpeg"/><Relationship Id="rId10" Type="http://schemas.openxmlformats.org/officeDocument/2006/relationships/image" Target="../media/image3.emf"/><Relationship Id="rId4" Type="http://schemas.openxmlformats.org/officeDocument/2006/relationships/image" Target="../media/image20.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7.jpeg"/><Relationship Id="rId7"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9.jpe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5.png"/><Relationship Id="rId5" Type="http://schemas.openxmlformats.org/officeDocument/2006/relationships/image" Target="../media/image34.png"/><Relationship Id="rId10" Type="http://schemas.openxmlformats.org/officeDocument/2006/relationships/image" Target="../media/image39.emf"/><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4.jpe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emf"/><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jpeg"/><Relationship Id="rId10" Type="http://schemas.openxmlformats.org/officeDocument/2006/relationships/image" Target="../media/image47.jpeg"/><Relationship Id="rId4" Type="http://schemas.openxmlformats.org/officeDocument/2006/relationships/image" Target="../media/image3.emf"/><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chart" Target="../charts/chart13.xml"/><Relationship Id="rId5" Type="http://schemas.openxmlformats.org/officeDocument/2006/relationships/image" Target="../media/image4.jpe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jpe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4.jpeg"/><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mise.gov.it/index.php/it/transizione40" TargetMode="External"/><Relationship Id="rId5" Type="http://schemas.openxmlformats.org/officeDocument/2006/relationships/image" Target="../media/image4.jpeg"/><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4.jpeg"/><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jpeg"/><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jpeg"/><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sv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4.jpeg"/><Relationship Id="rId10" Type="http://schemas.openxmlformats.org/officeDocument/2006/relationships/image" Target="../media/image59.png"/><Relationship Id="rId4" Type="http://schemas.openxmlformats.org/officeDocument/2006/relationships/image" Target="../media/image3.emf"/><Relationship Id="rId9" Type="http://schemas.openxmlformats.org/officeDocument/2006/relationships/image" Target="../media/image58.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46.xml"/><Relationship Id="rId16" Type="http://schemas.openxmlformats.org/officeDocument/2006/relationships/image" Target="../media/image71.jpeg"/><Relationship Id="rId20"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4.jpe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3.emf"/><Relationship Id="rId9" Type="http://schemas.openxmlformats.org/officeDocument/2006/relationships/image" Target="../media/image64.jpeg"/><Relationship Id="rId14" Type="http://schemas.openxmlformats.org/officeDocument/2006/relationships/image" Target="../media/image69.png"/><Relationship Id="rId22" Type="http://schemas.openxmlformats.org/officeDocument/2006/relationships/image" Target="../media/image77.png"/></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png"/><Relationship Id="rId7" Type="http://schemas.openxmlformats.org/officeDocument/2006/relationships/image" Target="../media/image78.tiff"/><Relationship Id="rId12"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39.emf"/><Relationship Id="rId11" Type="http://schemas.openxmlformats.org/officeDocument/2006/relationships/image" Target="../media/image64.jpeg"/><Relationship Id="rId5" Type="http://schemas.openxmlformats.org/officeDocument/2006/relationships/image" Target="../media/image4.jpeg"/><Relationship Id="rId10" Type="http://schemas.openxmlformats.org/officeDocument/2006/relationships/image" Target="../media/image63.png"/><Relationship Id="rId4" Type="http://schemas.openxmlformats.org/officeDocument/2006/relationships/image" Target="../media/image3.emf"/><Relationship Id="rId9" Type="http://schemas.openxmlformats.org/officeDocument/2006/relationships/image" Target="../media/image62.png"/><Relationship Id="rId14" Type="http://schemas.openxmlformats.org/officeDocument/2006/relationships/image" Target="../media/image6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4.jpeg"/><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5.png"/><Relationship Id="rId7" Type="http://schemas.openxmlformats.org/officeDocument/2006/relationships/image" Target="../media/image84.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83.jpeg"/><Relationship Id="rId5" Type="http://schemas.openxmlformats.org/officeDocument/2006/relationships/image" Target="../media/image4.jpeg"/><Relationship Id="rId4" Type="http://schemas.openxmlformats.org/officeDocument/2006/relationships/image" Target="../media/image3.emf"/></Relationships>
</file>

<file path=ppt/slides/_rels/slide5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6.jpeg"/><Relationship Id="rId7" Type="http://schemas.openxmlformats.org/officeDocument/2006/relationships/image" Target="../media/image3.emf"/><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87.jpeg"/><Relationship Id="rId4" Type="http://schemas.openxmlformats.org/officeDocument/2006/relationships/image" Target="../media/image84.jpeg"/><Relationship Id="rId9" Type="http://schemas.openxmlformats.org/officeDocument/2006/relationships/image" Target="../media/image88.png"/></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3.jpe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4.jpe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78.tiff"/><Relationship Id="rId5" Type="http://schemas.openxmlformats.org/officeDocument/2006/relationships/image" Target="../media/image4.jpeg"/><Relationship Id="rId4" Type="http://schemas.openxmlformats.org/officeDocument/2006/relationships/image" Target="../media/image3.emf"/></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2.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image" Target="../media/image4.jpe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image" Target="../media/image4.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4.jpe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tern-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0" y="13855"/>
            <a:ext cx="18288000" cy="10287000"/>
          </a:xfrm>
          <a:prstGeom prst="rect">
            <a:avLst/>
          </a:prstGeom>
        </p:spPr>
      </p:pic>
      <p:sp>
        <p:nvSpPr>
          <p:cNvPr id="5" name="Прямоугольник 4"/>
          <p:cNvSpPr/>
          <p:nvPr/>
        </p:nvSpPr>
        <p:spPr>
          <a:xfrm>
            <a:off x="2286000" y="0"/>
            <a:ext cx="14534148" cy="10287000"/>
          </a:xfrm>
          <a:prstGeom prst="rect">
            <a:avLst/>
          </a:prstGeom>
          <a:noFill/>
          <a:ln>
            <a:noFill/>
          </a:ln>
        </p:spPr>
        <p:style>
          <a:lnRef idx="2">
            <a:schemeClr val="dk1"/>
          </a:lnRef>
          <a:fillRef idx="1">
            <a:schemeClr val="lt1"/>
          </a:fillRef>
          <a:effectRef idx="0">
            <a:schemeClr val="dk1"/>
          </a:effectRef>
          <a:fontRef idx="minor">
            <a:schemeClr val="dk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black"/>
              </a:solidFill>
              <a:effectLst/>
              <a:uLnTx/>
              <a:uFillTx/>
              <a:latin typeface="Calibri"/>
              <a:ea typeface="+mn-ea"/>
              <a:cs typeface="+mn-cs"/>
            </a:endParaRPr>
          </a:p>
        </p:txBody>
      </p:sp>
      <p:sp>
        <p:nvSpPr>
          <p:cNvPr id="10" name="Подзаголовок 2"/>
          <p:cNvSpPr txBox="1">
            <a:spLocks/>
          </p:cNvSpPr>
          <p:nvPr/>
        </p:nvSpPr>
        <p:spPr>
          <a:xfrm>
            <a:off x="6177377" y="5501657"/>
            <a:ext cx="5933247" cy="562695"/>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700"/>
              </a:lnSpc>
              <a:spcBef>
                <a:spcPts val="18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prstClr val="white"/>
                </a:solidFill>
                <a:effectLst/>
                <a:uLnTx/>
                <a:uFillTx/>
                <a:latin typeface="Poppins SemiBold" panose="02000000000000000000" pitchFamily="2" charset="0"/>
                <a:ea typeface="Karla" pitchFamily="2" charset="0"/>
                <a:cs typeface="Poppins SemiBold" panose="02000000000000000000" pitchFamily="2" charset="0"/>
              </a:rPr>
              <a:t>THE POWERPOINT PRESENTATION</a:t>
            </a:r>
            <a:endParaRPr kumimoji="0" lang="ru-RU" sz="1700" b="0" i="0" u="none" strike="noStrike" kern="1200" cap="none" spc="0" normalizeH="0" baseline="0" noProof="0">
              <a:ln>
                <a:noFill/>
              </a:ln>
              <a:solidFill>
                <a:prstClr val="white"/>
              </a:solidFill>
              <a:effectLst/>
              <a:uLnTx/>
              <a:uFillTx/>
              <a:latin typeface="Lora" panose="02000503000000020004" pitchFamily="2" charset="-52"/>
              <a:ea typeface="Karla" pitchFamily="2" charset="0"/>
              <a:cs typeface="Poppins SemiBold" panose="02000000000000000000" pitchFamily="2" charset="0"/>
            </a:endParaRPr>
          </a:p>
        </p:txBody>
      </p:sp>
      <p:grpSp>
        <p:nvGrpSpPr>
          <p:cNvPr id="28" name="Group 27"/>
          <p:cNvGrpSpPr/>
          <p:nvPr/>
        </p:nvGrpSpPr>
        <p:grpSpPr>
          <a:xfrm>
            <a:off x="5479470" y="5656304"/>
            <a:ext cx="7035231" cy="188152"/>
            <a:chOff x="5479470" y="5656304"/>
            <a:chExt cx="7035231" cy="188152"/>
          </a:xfrm>
        </p:grpSpPr>
        <p:cxnSp>
          <p:nvCxnSpPr>
            <p:cNvPr id="20" name="Straight Connector 19"/>
            <p:cNvCxnSpPr/>
            <p:nvPr/>
          </p:nvCxnSpPr>
          <p:spPr>
            <a:xfrm>
              <a:off x="5859004" y="5750380"/>
              <a:ext cx="6282196" cy="0"/>
            </a:xfrm>
            <a:prstGeom prst="line">
              <a:avLst/>
            </a:prstGeom>
            <a:ln>
              <a:solidFill>
                <a:srgbClr val="999A98"/>
              </a:solidFill>
            </a:ln>
          </p:spPr>
          <p:style>
            <a:lnRef idx="3">
              <a:schemeClr val="dk1"/>
            </a:lnRef>
            <a:fillRef idx="0">
              <a:schemeClr val="dk1"/>
            </a:fillRef>
            <a:effectRef idx="2">
              <a:schemeClr val="dk1"/>
            </a:effectRef>
            <a:fontRef idx="minor">
              <a:schemeClr val="tx1"/>
            </a:fontRef>
          </p:style>
        </p:cxnSp>
        <p:sp>
          <p:nvSpPr>
            <p:cNvPr id="26" name="Oval 25"/>
            <p:cNvSpPr/>
            <p:nvPr/>
          </p:nvSpPr>
          <p:spPr>
            <a:xfrm>
              <a:off x="5479470" y="5656304"/>
              <a:ext cx="188152" cy="188152"/>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12326549" y="5656304"/>
              <a:ext cx="188152" cy="188152"/>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11" name="Gruppo 10"/>
          <p:cNvGrpSpPr/>
          <p:nvPr/>
        </p:nvGrpSpPr>
        <p:grpSpPr>
          <a:xfrm>
            <a:off x="3551169" y="2735491"/>
            <a:ext cx="10486202" cy="3172133"/>
            <a:chOff x="3551169" y="2735491"/>
            <a:chExt cx="10486202" cy="3172133"/>
          </a:xfrm>
        </p:grpSpPr>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169" y="2735491"/>
              <a:ext cx="4488969" cy="3172133"/>
            </a:xfrm>
            <a:prstGeom prst="rect">
              <a:avLst/>
            </a:prstGeom>
          </p:spPr>
        </p:pic>
        <p:pic>
          <p:nvPicPr>
            <p:cNvPr id="14" name="Picture 11"/>
            <p:cNvPicPr>
              <a:picLocks noChangeAspect="1"/>
            </p:cNvPicPr>
            <p:nvPr/>
          </p:nvPicPr>
          <p:blipFill>
            <a:blip r:embed="rId5"/>
            <a:stretch>
              <a:fillRect/>
            </a:stretch>
          </p:blipFill>
          <p:spPr>
            <a:xfrm>
              <a:off x="8272664" y="3676783"/>
              <a:ext cx="2507458" cy="1289550"/>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3493" y="3247730"/>
              <a:ext cx="3163878" cy="1931078"/>
            </a:xfrm>
            <a:prstGeom prst="rect">
              <a:avLst/>
            </a:prstGeom>
          </p:spPr>
        </p:pic>
        <p:cxnSp>
          <p:nvCxnSpPr>
            <p:cNvPr id="16" name="Connettore diritto 15"/>
            <p:cNvCxnSpPr/>
            <p:nvPr/>
          </p:nvCxnSpPr>
          <p:spPr>
            <a:xfrm>
              <a:off x="7512099" y="3348507"/>
              <a:ext cx="0" cy="183030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Заголовок 1"/>
          <p:cNvSpPr txBox="1">
            <a:spLocks/>
          </p:cNvSpPr>
          <p:nvPr/>
        </p:nvSpPr>
        <p:spPr>
          <a:xfrm>
            <a:off x="3144031" y="6539672"/>
            <a:ext cx="12622441" cy="2459951"/>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800" b="1" i="0" u="none" strike="noStrike" kern="1200" cap="none" spc="150" normalizeH="0" baseline="0" noProof="0" dirty="0">
                <a:ln>
                  <a:noFill/>
                </a:ln>
                <a:solidFill>
                  <a:schemeClr val="accent5">
                    <a:lumMod val="50000"/>
                  </a:schemeClr>
                </a:solidFill>
                <a:effectLst/>
                <a:uLnTx/>
                <a:uFillTx/>
                <a:latin typeface="Arial"/>
                <a:ea typeface="Lato" panose="020F0502020204030203" pitchFamily="34" charset="0"/>
                <a:cs typeface="Arial"/>
              </a:rPr>
              <a:t>ITALY</a:t>
            </a:r>
            <a:endParaRPr kumimoji="0" lang="en-US" sz="4800" b="1" i="0" u="none" strike="noStrike" kern="1200" cap="none" spc="150" normalizeH="0" noProof="0" dirty="0">
              <a:ln>
                <a:noFill/>
              </a:ln>
              <a:solidFill>
                <a:schemeClr val="accent5">
                  <a:lumMod val="50000"/>
                </a:schemeClr>
              </a:solidFill>
              <a:effectLst/>
              <a:uLnTx/>
              <a:uFillTx/>
              <a:latin typeface="Arial"/>
              <a:ea typeface="Lato" panose="020F0502020204030203" pitchFamily="34" charset="0"/>
              <a:cs typeface="Arial"/>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800" b="1" i="0" u="none" strike="noStrike" kern="1200" cap="none" spc="150" normalizeH="0" noProof="0" dirty="0">
                <a:ln>
                  <a:noFill/>
                </a:ln>
                <a:solidFill>
                  <a:schemeClr val="accent5">
                    <a:lumMod val="50000"/>
                  </a:schemeClr>
                </a:solidFill>
                <a:effectLst/>
                <a:uLnTx/>
                <a:uFillTx/>
                <a:latin typeface="Arial"/>
                <a:ea typeface="Lato" panose="020F0502020204030203" pitchFamily="34" charset="0"/>
                <a:cs typeface="Arial"/>
              </a:rPr>
              <a:t>THE </a:t>
            </a:r>
            <a:r>
              <a:rPr kumimoji="0" lang="en-US" sz="4800" b="1" i="0" u="none" strike="noStrike" kern="1200" cap="none" spc="150" normalizeH="0" baseline="0" noProof="0" dirty="0">
                <a:ln>
                  <a:noFill/>
                </a:ln>
                <a:solidFill>
                  <a:schemeClr val="accent5">
                    <a:lumMod val="50000"/>
                  </a:schemeClr>
                </a:solidFill>
                <a:effectLst/>
                <a:uLnTx/>
                <a:uFillTx/>
                <a:latin typeface="Arial"/>
                <a:ea typeface="Lato" panose="020F0502020204030203" pitchFamily="34" charset="0"/>
                <a:cs typeface="Arial"/>
              </a:rPr>
              <a:t>IDEAL HUB FOR IT INVESTMENTS</a:t>
            </a:r>
          </a:p>
          <a:p>
            <a:pPr marL="0" marR="0" lvl="0" indent="0" algn="ctr" defTabSz="914400" rtl="0" eaLnBrk="1" fontAlgn="auto" latinLnBrk="0" hangingPunct="1">
              <a:lnSpc>
                <a:spcPct val="110000"/>
              </a:lnSpc>
              <a:spcBef>
                <a:spcPct val="0"/>
              </a:spcBef>
              <a:spcAft>
                <a:spcPts val="0"/>
              </a:spcAft>
              <a:buClrTx/>
              <a:buSzTx/>
              <a:buFontTx/>
              <a:buNone/>
              <a:tabLst/>
              <a:defRPr/>
            </a:pPr>
            <a:endParaRPr lang="en-US" sz="4800" b="1" spc="150" dirty="0">
              <a:solidFill>
                <a:schemeClr val="accent5">
                  <a:lumMod val="50000"/>
                </a:schemeClr>
              </a:solidFill>
              <a:latin typeface="Arial"/>
              <a:ea typeface="Lato" panose="020F0502020204030203" pitchFamily="34" charset="0"/>
              <a:cs typeface="Arial"/>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1" i="1" u="none" strike="noStrike" kern="1200" cap="none" spc="150" normalizeH="0" baseline="0" noProof="0" dirty="0">
                <a:ln>
                  <a:noFill/>
                </a:ln>
                <a:solidFill>
                  <a:schemeClr val="accent5">
                    <a:lumMod val="50000"/>
                  </a:schemeClr>
                </a:solidFill>
                <a:effectLst/>
                <a:uLnTx/>
                <a:uFillTx/>
                <a:latin typeface="Arial"/>
                <a:ea typeface="Lato" panose="020F0502020204030203" pitchFamily="34" charset="0"/>
                <a:cs typeface="Arial"/>
              </a:rPr>
              <a:t>July, 2020</a:t>
            </a:r>
          </a:p>
        </p:txBody>
      </p:sp>
    </p:spTree>
    <p:extLst>
      <p:ext uri="{BB962C8B-B14F-4D97-AF65-F5344CB8AC3E}">
        <p14:creationId xmlns:p14="http://schemas.microsoft.com/office/powerpoint/2010/main" val="367421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7789" b="7590"/>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Talent Pool</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25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11</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graphicFrame>
        <p:nvGraphicFramePr>
          <p:cNvPr id="21" name="Grafico 20"/>
          <p:cNvGraphicFramePr/>
          <p:nvPr/>
        </p:nvGraphicFramePr>
        <p:xfrm>
          <a:off x="2921634" y="2860192"/>
          <a:ext cx="11818891" cy="633298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ttangolo 17"/>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ranks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3</a:t>
            </a:r>
            <a:r>
              <a:rPr kumimoji="0" lang="en-US" sz="2400" b="1" i="0" u="none" strike="noStrike" kern="1200" cap="none" spc="0" normalizeH="0" baseline="3000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rd</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the EU for no. of employees in the ICT sector</a:t>
            </a:r>
          </a:p>
        </p:txBody>
      </p:sp>
      <p:sp>
        <p:nvSpPr>
          <p:cNvPr id="2" name="CasellaDiTesto 1"/>
          <p:cNvSpPr txBox="1"/>
          <p:nvPr/>
        </p:nvSpPr>
        <p:spPr>
          <a:xfrm>
            <a:off x="11979357" y="4454270"/>
            <a:ext cx="2245060" cy="261610"/>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61 </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Telecommunications</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0" name="CasellaDiTesto 19"/>
          <p:cNvSpPr txBox="1"/>
          <p:nvPr/>
        </p:nvSpPr>
        <p:spPr>
          <a:xfrm>
            <a:off x="11979357" y="6882455"/>
            <a:ext cx="2245060" cy="430887"/>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62</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Computer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programming</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consultancy</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related</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activities</a:t>
            </a:r>
            <a:endPar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CasellaDiTesto 21"/>
          <p:cNvSpPr txBox="1"/>
          <p:nvPr/>
        </p:nvSpPr>
        <p:spPr>
          <a:xfrm>
            <a:off x="11979357" y="8015552"/>
            <a:ext cx="2245060" cy="261610"/>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63</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Information service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activities</a:t>
            </a:r>
            <a:endPar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0" name="Group 8"/>
          <p:cNvGrpSpPr/>
          <p:nvPr/>
        </p:nvGrpSpPr>
        <p:grpSpPr>
          <a:xfrm>
            <a:off x="2656772" y="1287178"/>
            <a:ext cx="13327397" cy="130629"/>
            <a:chOff x="5594142" y="5684880"/>
            <a:chExt cx="13327397" cy="130629"/>
          </a:xfrm>
        </p:grpSpPr>
        <p:cxnSp>
          <p:nvCxnSpPr>
            <p:cNvPr id="3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4" name="Gruppo 33"/>
          <p:cNvGrpSpPr/>
          <p:nvPr/>
        </p:nvGrpSpPr>
        <p:grpSpPr>
          <a:xfrm>
            <a:off x="-137160" y="-137160"/>
            <a:ext cx="3670523" cy="1086702"/>
            <a:chOff x="0" y="0"/>
            <a:chExt cx="3670523" cy="1086702"/>
          </a:xfrm>
        </p:grpSpPr>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6" name="Picture 11"/>
            <p:cNvPicPr>
              <a:picLocks noChangeAspect="1"/>
            </p:cNvPicPr>
            <p:nvPr/>
          </p:nvPicPr>
          <p:blipFill>
            <a:blip r:embed="rId5"/>
            <a:stretch>
              <a:fillRect/>
            </a:stretch>
          </p:blipFill>
          <p:spPr>
            <a:xfrm>
              <a:off x="1674274" y="312912"/>
              <a:ext cx="882598" cy="441771"/>
            </a:xfrm>
            <a:prstGeom prst="rect">
              <a:avLst/>
            </a:prstGeom>
          </p:spPr>
        </p:pic>
        <p:pic>
          <p:nvPicPr>
            <p:cNvPr id="37" name="Immagin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8" name="Connettore diritto 37"/>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Employment in the ICT sector in the EU</a:t>
            </a:r>
          </a:p>
        </p:txBody>
      </p:sp>
      <p:sp>
        <p:nvSpPr>
          <p:cNvPr id="40"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R&amp;D PRODUCTIVITY</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1"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2017 Top EU countries for no. of ICT employees </a:t>
            </a:r>
            <a:r>
              <a:rPr kumimoji="0" lang="en-GB" sz="1800" b="0"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(NACE Codes J 61, 62, 63)</a:t>
            </a:r>
            <a:endParaRPr kumimoji="0" lang="en-GB" sz="2400" b="0"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377500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MIUR (Ministry of Education University and Research)</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17" name="Group 8"/>
          <p:cNvGrpSpPr/>
          <p:nvPr/>
        </p:nvGrpSpPr>
        <p:grpSpPr>
          <a:xfrm>
            <a:off x="2656772" y="1287178"/>
            <a:ext cx="13327397" cy="130629"/>
            <a:chOff x="5594142" y="5684880"/>
            <a:chExt cx="13327397" cy="130629"/>
          </a:xfrm>
        </p:grpSpPr>
        <p:cxnSp>
          <p:nvCxnSpPr>
            <p:cNvPr id="18"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9"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1" name="Gruppo 20"/>
          <p:cNvGrpSpPr/>
          <p:nvPr/>
        </p:nvGrpSpPr>
        <p:grpSpPr>
          <a:xfrm>
            <a:off x="-137160" y="-137160"/>
            <a:ext cx="3670523" cy="1086702"/>
            <a:chOff x="0" y="0"/>
            <a:chExt cx="3670523" cy="1086702"/>
          </a:xfrm>
        </p:grpSpPr>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0" name="Picture 11"/>
            <p:cNvPicPr>
              <a:picLocks noChangeAspect="1"/>
            </p:cNvPicPr>
            <p:nvPr/>
          </p:nvPicPr>
          <p:blipFill>
            <a:blip r:embed="rId4"/>
            <a:stretch>
              <a:fillRect/>
            </a:stretch>
          </p:blipFill>
          <p:spPr>
            <a:xfrm>
              <a:off x="1674274" y="312912"/>
              <a:ext cx="882598" cy="441771"/>
            </a:xfrm>
            <a:prstGeom prst="rect">
              <a:avLst/>
            </a:prstGeom>
          </p:spPr>
        </p:pic>
        <p:pic>
          <p:nvPicPr>
            <p:cNvPr id="31" name="Immagin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2" name="Connettore diritto 31"/>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Academic human capital</a:t>
            </a:r>
          </a:p>
        </p:txBody>
      </p:sp>
      <p:sp>
        <p:nvSpPr>
          <p:cNvPr id="34"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HUMAN CAPITAL</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graphicFrame>
        <p:nvGraphicFramePr>
          <p:cNvPr id="25" name="Tabella 24"/>
          <p:cNvGraphicFramePr>
            <a:graphicFrameLocks noGrp="1"/>
          </p:cNvGraphicFramePr>
          <p:nvPr/>
        </p:nvGraphicFramePr>
        <p:xfrm>
          <a:off x="1537114" y="2860192"/>
          <a:ext cx="10679769" cy="4964815"/>
        </p:xfrm>
        <a:graphic>
          <a:graphicData uri="http://schemas.openxmlformats.org/drawingml/2006/table">
            <a:tbl>
              <a:tblPr firstRow="1" lastRow="1" bandRow="1">
                <a:tableStyleId>{5C22544A-7EE6-4342-B048-85BDC9FD1C3A}</a:tableStyleId>
              </a:tblPr>
              <a:tblGrid>
                <a:gridCol w="3559923">
                  <a:extLst>
                    <a:ext uri="{9D8B030D-6E8A-4147-A177-3AD203B41FA5}">
                      <a16:colId xmlns:a16="http://schemas.microsoft.com/office/drawing/2014/main" val="3514245074"/>
                    </a:ext>
                  </a:extLst>
                </a:gridCol>
                <a:gridCol w="3559923">
                  <a:extLst>
                    <a:ext uri="{9D8B030D-6E8A-4147-A177-3AD203B41FA5}">
                      <a16:colId xmlns:a16="http://schemas.microsoft.com/office/drawing/2014/main" val="1327773473"/>
                    </a:ext>
                  </a:extLst>
                </a:gridCol>
                <a:gridCol w="3559923">
                  <a:extLst>
                    <a:ext uri="{9D8B030D-6E8A-4147-A177-3AD203B41FA5}">
                      <a16:colId xmlns:a16="http://schemas.microsoft.com/office/drawing/2014/main" val="1204402371"/>
                    </a:ext>
                  </a:extLst>
                </a:gridCol>
              </a:tblGrid>
              <a:tr h="1055147">
                <a:tc>
                  <a:txBody>
                    <a:bodyPr/>
                    <a:lstStyle/>
                    <a:p>
                      <a:pPr algn="ctr"/>
                      <a:r>
                        <a:rPr lang="en-US" sz="2800">
                          <a:latin typeface="Arial" panose="020B0604020202020204" pitchFamily="34" charset="0"/>
                          <a:cs typeface="Arial" panose="020B0604020202020204" pitchFamily="34" charset="0"/>
                        </a:rPr>
                        <a:t>University courses</a:t>
                      </a:r>
                    </a:p>
                  </a:txBody>
                  <a:tcPr anchor="ctr"/>
                </a:tc>
                <a:tc>
                  <a:txBody>
                    <a:bodyPr/>
                    <a:lstStyle/>
                    <a:p>
                      <a:pPr algn="ctr"/>
                      <a:r>
                        <a:rPr lang="en-US" sz="2800">
                          <a:latin typeface="Arial" panose="020B0604020202020204" pitchFamily="34" charset="0"/>
                          <a:cs typeface="Arial" panose="020B0604020202020204" pitchFamily="34" charset="0"/>
                        </a:rPr>
                        <a:t>Graduates</a:t>
                      </a:r>
                    </a:p>
                  </a:txBody>
                  <a:tcPr anchor="ctr"/>
                </a:tc>
                <a:tc>
                  <a:txBody>
                    <a:bodyPr/>
                    <a:lstStyle/>
                    <a:p>
                      <a:pPr algn="ctr"/>
                      <a:r>
                        <a:rPr lang="en-US" sz="2800">
                          <a:latin typeface="Arial" panose="020B0604020202020204" pitchFamily="34" charset="0"/>
                          <a:cs typeface="Arial" panose="020B0604020202020204" pitchFamily="34" charset="0"/>
                        </a:rPr>
                        <a:t>Students</a:t>
                      </a:r>
                    </a:p>
                  </a:txBody>
                  <a:tcPr anchor="ctr"/>
                </a:tc>
                <a:extLst>
                  <a:ext uri="{0D108BD9-81ED-4DB2-BD59-A6C34878D82A}">
                    <a16:rowId xmlns:a16="http://schemas.microsoft.com/office/drawing/2014/main" val="4198832675"/>
                  </a:ext>
                </a:extLst>
              </a:tr>
              <a:tr h="1080000">
                <a:tc>
                  <a:txBody>
                    <a:bodyPr/>
                    <a:lstStyle/>
                    <a:p>
                      <a:pPr algn="ctr"/>
                      <a:r>
                        <a:rPr lang="it-IT" sz="2400">
                          <a:latin typeface="Arial" panose="020B0604020202020204" pitchFamily="34" charset="0"/>
                          <a:cs typeface="Arial" panose="020B0604020202020204" pitchFamily="34" charset="0"/>
                        </a:rPr>
                        <a:t>Computer science</a:t>
                      </a:r>
                    </a:p>
                  </a:txBody>
                  <a:tcPr anchor="ctr"/>
                </a:tc>
                <a:tc>
                  <a:txBody>
                    <a:bodyPr/>
                    <a:lstStyle/>
                    <a:p>
                      <a:pPr marL="0" marR="0" lvl="0" indent="0" algn="ctr" defTabSz="1371566" rtl="0" eaLnBrk="1" fontAlgn="auto" latinLnBrk="0" hangingPunct="1">
                        <a:lnSpc>
                          <a:spcPct val="100000"/>
                        </a:lnSpc>
                        <a:spcBef>
                          <a:spcPts val="0"/>
                        </a:spcBef>
                        <a:spcAft>
                          <a:spcPts val="0"/>
                        </a:spcAft>
                        <a:buClrTx/>
                        <a:buSzTx/>
                        <a:buFontTx/>
                        <a:buNone/>
                        <a:tabLst/>
                        <a:defRPr/>
                      </a:pPr>
                      <a:r>
                        <a:rPr lang="it-IT" sz="2400">
                          <a:latin typeface="Arial" panose="020B0604020202020204" pitchFamily="34" charset="0"/>
                          <a:cs typeface="Arial" panose="020B0604020202020204" pitchFamily="34" charset="0"/>
                        </a:rPr>
                        <a:t>3.933</a:t>
                      </a:r>
                    </a:p>
                  </a:txBody>
                  <a:tcPr anchor="ctr"/>
                </a:tc>
                <a:tc>
                  <a:txBody>
                    <a:bodyPr/>
                    <a:lstStyle/>
                    <a:p>
                      <a:pPr algn="ctr"/>
                      <a:r>
                        <a:rPr lang="it-IT" sz="2400">
                          <a:latin typeface="Arial" panose="020B0604020202020204" pitchFamily="34" charset="0"/>
                          <a:cs typeface="Arial" panose="020B0604020202020204" pitchFamily="34" charset="0"/>
                        </a:rPr>
                        <a:t>33.007</a:t>
                      </a:r>
                    </a:p>
                  </a:txBody>
                  <a:tcPr anchor="ctr"/>
                </a:tc>
                <a:extLst>
                  <a:ext uri="{0D108BD9-81ED-4DB2-BD59-A6C34878D82A}">
                    <a16:rowId xmlns:a16="http://schemas.microsoft.com/office/drawing/2014/main" val="4104719050"/>
                  </a:ext>
                </a:extLst>
              </a:tr>
              <a:tr h="1080000">
                <a:tc>
                  <a:txBody>
                    <a:bodyPr/>
                    <a:lstStyle/>
                    <a:p>
                      <a:pPr algn="ctr"/>
                      <a:r>
                        <a:rPr lang="it-IT" sz="2400">
                          <a:latin typeface="Arial" panose="020B0604020202020204" pitchFamily="34" charset="0"/>
                          <a:cs typeface="Arial" panose="020B0604020202020204" pitchFamily="34" charset="0"/>
                        </a:rPr>
                        <a:t>Engineering and engineering trades</a:t>
                      </a:r>
                    </a:p>
                  </a:txBody>
                  <a:tcPr anchor="ctr"/>
                </a:tc>
                <a:tc>
                  <a:txBody>
                    <a:bodyPr/>
                    <a:lstStyle/>
                    <a:p>
                      <a:pPr algn="ctr"/>
                      <a:r>
                        <a:rPr lang="it-IT" sz="2400">
                          <a:latin typeface="Arial" panose="020B0604020202020204" pitchFamily="34" charset="0"/>
                          <a:cs typeface="Arial" panose="020B0604020202020204" pitchFamily="34" charset="0"/>
                        </a:rPr>
                        <a:t>37.425</a:t>
                      </a:r>
                    </a:p>
                  </a:txBody>
                  <a:tcPr anchor="ctr"/>
                </a:tc>
                <a:tc>
                  <a:txBody>
                    <a:bodyPr/>
                    <a:lstStyle/>
                    <a:p>
                      <a:pPr algn="ctr"/>
                      <a:r>
                        <a:rPr lang="it-IT" sz="2400">
                          <a:latin typeface="Arial" panose="020B0604020202020204" pitchFamily="34" charset="0"/>
                          <a:cs typeface="Arial" panose="020B0604020202020204" pitchFamily="34" charset="0"/>
                        </a:rPr>
                        <a:t>201.887</a:t>
                      </a:r>
                    </a:p>
                  </a:txBody>
                  <a:tcPr anchor="ctr"/>
                </a:tc>
                <a:extLst>
                  <a:ext uri="{0D108BD9-81ED-4DB2-BD59-A6C34878D82A}">
                    <a16:rowId xmlns:a16="http://schemas.microsoft.com/office/drawing/2014/main" val="1667091576"/>
                  </a:ext>
                </a:extLst>
              </a:tr>
              <a:tr h="1080000">
                <a:tc>
                  <a:txBody>
                    <a:bodyPr/>
                    <a:lstStyle/>
                    <a:p>
                      <a:pPr algn="ctr"/>
                      <a:r>
                        <a:rPr lang="it-IT" sz="2400" err="1">
                          <a:latin typeface="Arial" panose="020B0604020202020204" pitchFamily="34" charset="0"/>
                          <a:cs typeface="Arial" panose="020B0604020202020204" pitchFamily="34" charset="0"/>
                        </a:rPr>
                        <a:t>Mathematics</a:t>
                      </a:r>
                      <a:r>
                        <a:rPr lang="it-IT" sz="2400">
                          <a:latin typeface="Arial" panose="020B0604020202020204" pitchFamily="34" charset="0"/>
                          <a:cs typeface="Arial" panose="020B0604020202020204" pitchFamily="34" charset="0"/>
                        </a:rPr>
                        <a:t> and </a:t>
                      </a:r>
                      <a:r>
                        <a:rPr lang="it-IT" sz="2400" err="1">
                          <a:latin typeface="Arial" panose="020B0604020202020204" pitchFamily="34" charset="0"/>
                          <a:cs typeface="Arial" panose="020B0604020202020204" pitchFamily="34" charset="0"/>
                        </a:rPr>
                        <a:t>Statistics</a:t>
                      </a:r>
                      <a:endParaRPr lang="it-IT" sz="2400">
                        <a:latin typeface="Arial" panose="020B0604020202020204" pitchFamily="34" charset="0"/>
                        <a:cs typeface="Arial" panose="020B0604020202020204" pitchFamily="34" charset="0"/>
                      </a:endParaRPr>
                    </a:p>
                  </a:txBody>
                  <a:tcPr anchor="ctr"/>
                </a:tc>
                <a:tc>
                  <a:txBody>
                    <a:bodyPr/>
                    <a:lstStyle/>
                    <a:p>
                      <a:pPr algn="ctr"/>
                      <a:r>
                        <a:rPr lang="it-IT" sz="2400">
                          <a:latin typeface="Arial" panose="020B0604020202020204" pitchFamily="34" charset="0"/>
                          <a:cs typeface="Arial" panose="020B0604020202020204" pitchFamily="34" charset="0"/>
                        </a:rPr>
                        <a:t>3.744</a:t>
                      </a:r>
                    </a:p>
                  </a:txBody>
                  <a:tcPr anchor="ctr"/>
                </a:tc>
                <a:tc>
                  <a:txBody>
                    <a:bodyPr/>
                    <a:lstStyle/>
                    <a:p>
                      <a:pPr algn="ctr"/>
                      <a:r>
                        <a:rPr lang="it-IT" sz="2400">
                          <a:latin typeface="Arial" panose="020B0604020202020204" pitchFamily="34" charset="0"/>
                          <a:cs typeface="Arial" panose="020B0604020202020204" pitchFamily="34" charset="0"/>
                        </a:rPr>
                        <a:t>15.767</a:t>
                      </a:r>
                    </a:p>
                  </a:txBody>
                  <a:tcPr anchor="ctr"/>
                </a:tc>
                <a:extLst>
                  <a:ext uri="{0D108BD9-81ED-4DB2-BD59-A6C34878D82A}">
                    <a16:rowId xmlns:a16="http://schemas.microsoft.com/office/drawing/2014/main" val="1464301433"/>
                  </a:ext>
                </a:extLst>
              </a:tr>
              <a:tr h="669668">
                <a:tc>
                  <a:txBody>
                    <a:bodyPr/>
                    <a:lstStyle/>
                    <a:p>
                      <a:pPr algn="ctr"/>
                      <a:r>
                        <a:rPr lang="it-IT" sz="2800">
                          <a:latin typeface="Arial" panose="020B0604020202020204" pitchFamily="34" charset="0"/>
                          <a:cs typeface="Arial" panose="020B0604020202020204" pitchFamily="34" charset="0"/>
                        </a:rPr>
                        <a:t>TOTAL</a:t>
                      </a:r>
                    </a:p>
                  </a:txBody>
                  <a:tcPr anchor="ctr"/>
                </a:tc>
                <a:tc>
                  <a:txBody>
                    <a:bodyPr/>
                    <a:lstStyle/>
                    <a:p>
                      <a:pPr algn="ctr"/>
                      <a:r>
                        <a:rPr lang="it-IT" sz="2800">
                          <a:latin typeface="Arial" panose="020B0604020202020204" pitchFamily="34" charset="0"/>
                          <a:cs typeface="Arial" panose="020B0604020202020204" pitchFamily="34" charset="0"/>
                        </a:rPr>
                        <a:t>45.102</a:t>
                      </a:r>
                    </a:p>
                  </a:txBody>
                  <a:tcPr anchor="ctr"/>
                </a:tc>
                <a:tc>
                  <a:txBody>
                    <a:bodyPr/>
                    <a:lstStyle/>
                    <a:p>
                      <a:pPr algn="ctr"/>
                      <a:r>
                        <a:rPr lang="it-IT" sz="2800">
                          <a:latin typeface="Arial" panose="020B0604020202020204" pitchFamily="34" charset="0"/>
                          <a:cs typeface="Arial" panose="020B0604020202020204" pitchFamily="34" charset="0"/>
                        </a:rPr>
                        <a:t>250.661</a:t>
                      </a:r>
                    </a:p>
                  </a:txBody>
                  <a:tcPr anchor="ctr"/>
                </a:tc>
                <a:extLst>
                  <a:ext uri="{0D108BD9-81ED-4DB2-BD59-A6C34878D82A}">
                    <a16:rowId xmlns:a16="http://schemas.microsoft.com/office/drawing/2014/main" val="15599121"/>
                  </a:ext>
                </a:extLst>
              </a:tr>
            </a:tbl>
          </a:graphicData>
        </a:graphic>
      </p:graphicFrame>
      <p:sp>
        <p:nvSpPr>
          <p:cNvPr id="24"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Students and graduates in ICT-related disciplines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6" name="Rettangolo 25"/>
          <p:cNvSpPr/>
          <p:nvPr/>
        </p:nvSpPr>
        <p:spPr>
          <a:xfrm>
            <a:off x="14190446" y="3882776"/>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Italian universities generates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 large number of students and graduates in Computer science, Engineering, Statistics, and Mathematics.</a:t>
            </a:r>
          </a:p>
        </p:txBody>
      </p:sp>
    </p:spTree>
    <p:extLst>
      <p:ext uri="{BB962C8B-B14F-4D97-AF65-F5344CB8AC3E}">
        <p14:creationId xmlns:p14="http://schemas.microsoft.com/office/powerpoint/2010/main" val="388201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13</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Elaboration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The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House – Ambrosetti on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SCImago</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OECD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databases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2019.</a:t>
            </a:r>
          </a:p>
        </p:txBody>
      </p:sp>
      <p:graphicFrame>
        <p:nvGraphicFramePr>
          <p:cNvPr id="18" name="Grafico 17" title="Labour cost levels in Information and communication"/>
          <p:cNvGraphicFramePr/>
          <p:nvPr/>
        </p:nvGraphicFramePr>
        <p:xfrm>
          <a:off x="1537114" y="2578908"/>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ttangolo 19"/>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ranks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a:t>
            </a:r>
            <a:r>
              <a:rPr kumimoji="0" lang="en-US" sz="2400" b="1" i="0" u="none" strike="noStrike" kern="1200" cap="none" spc="0" normalizeH="0" baseline="3000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st</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the world for publications per researcher</a:t>
            </a:r>
          </a:p>
        </p:txBody>
      </p:sp>
      <p:grpSp>
        <p:nvGrpSpPr>
          <p:cNvPr id="21" name="Group 8"/>
          <p:cNvGrpSpPr/>
          <p:nvPr/>
        </p:nvGrpSpPr>
        <p:grpSpPr>
          <a:xfrm>
            <a:off x="2656772" y="1287178"/>
            <a:ext cx="13327397" cy="130629"/>
            <a:chOff x="5594142" y="5684880"/>
            <a:chExt cx="13327397" cy="130629"/>
          </a:xfrm>
        </p:grpSpPr>
        <p:cxnSp>
          <p:nvCxnSpPr>
            <p:cNvPr id="2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2" name="Gruppo 31"/>
          <p:cNvGrpSpPr/>
          <p:nvPr/>
        </p:nvGrpSpPr>
        <p:grpSpPr>
          <a:xfrm>
            <a:off x="-137160" y="-137160"/>
            <a:ext cx="3670523" cy="1086702"/>
            <a:chOff x="0" y="0"/>
            <a:chExt cx="3670523" cy="1086702"/>
          </a:xfrm>
        </p:grpSpPr>
        <p:pic>
          <p:nvPicPr>
            <p:cNvPr id="33" name="Immagin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4" name="Picture 11"/>
            <p:cNvPicPr>
              <a:picLocks noChangeAspect="1"/>
            </p:cNvPicPr>
            <p:nvPr/>
          </p:nvPicPr>
          <p:blipFill>
            <a:blip r:embed="rId5"/>
            <a:stretch>
              <a:fillRect/>
            </a:stretch>
          </p:blipFill>
          <p:spPr>
            <a:xfrm>
              <a:off x="1674274" y="312912"/>
              <a:ext cx="882598" cy="441771"/>
            </a:xfrm>
            <a:prstGeom prst="rect">
              <a:avLst/>
            </a:prstGeom>
          </p:spPr>
        </p:pic>
        <p:pic>
          <p:nvPicPr>
            <p:cNvPr id="35" name="Immagin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6" name="Connettore diritto 3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Researchers’ publications</a:t>
            </a:r>
          </a:p>
        </p:txBody>
      </p:sp>
      <p:sp>
        <p:nvSpPr>
          <p:cNvPr id="3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R&amp;D PRODUCTIVITY</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9"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Top 10 Countries for no. of publications per researcher in 1996-2017 </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(absolute value)</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173943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14</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Elaboration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The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House – Ambrosetti on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Patent</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Office database, 2019.</a:t>
            </a:r>
          </a:p>
        </p:txBody>
      </p:sp>
      <p:graphicFrame>
        <p:nvGraphicFramePr>
          <p:cNvPr id="22" name="Grafico 21" title="Labour cost levels in Information and communication"/>
          <p:cNvGraphicFramePr/>
          <p:nvPr/>
        </p:nvGraphicFramePr>
        <p:xfrm>
          <a:off x="1442909" y="2494806"/>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ttangolo 18"/>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is a top player for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very high quality of its research and innovations </a:t>
            </a:r>
          </a:p>
        </p:txBody>
      </p:sp>
      <p:grpSp>
        <p:nvGrpSpPr>
          <p:cNvPr id="20" name="Group 8"/>
          <p:cNvGrpSpPr/>
          <p:nvPr/>
        </p:nvGrpSpPr>
        <p:grpSpPr>
          <a:xfrm>
            <a:off x="2656772" y="1287178"/>
            <a:ext cx="13327397" cy="130629"/>
            <a:chOff x="5594142" y="5684880"/>
            <a:chExt cx="13327397" cy="130629"/>
          </a:xfrm>
        </p:grpSpPr>
        <p:cxnSp>
          <p:nvCxnSpPr>
            <p:cNvPr id="2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2" name="Gruppo 31"/>
          <p:cNvGrpSpPr/>
          <p:nvPr/>
        </p:nvGrpSpPr>
        <p:grpSpPr>
          <a:xfrm>
            <a:off x="-137160" y="-137160"/>
            <a:ext cx="3670523" cy="1086702"/>
            <a:chOff x="0" y="0"/>
            <a:chExt cx="3670523" cy="1086702"/>
          </a:xfrm>
        </p:grpSpPr>
        <p:pic>
          <p:nvPicPr>
            <p:cNvPr id="33" name="Immagin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4" name="Picture 11"/>
            <p:cNvPicPr>
              <a:picLocks noChangeAspect="1"/>
            </p:cNvPicPr>
            <p:nvPr/>
          </p:nvPicPr>
          <p:blipFill>
            <a:blip r:embed="rId5"/>
            <a:stretch>
              <a:fillRect/>
            </a:stretch>
          </p:blipFill>
          <p:spPr>
            <a:xfrm>
              <a:off x="1674274" y="312912"/>
              <a:ext cx="882598" cy="441771"/>
            </a:xfrm>
            <a:prstGeom prst="rect">
              <a:avLst/>
            </a:prstGeom>
          </p:spPr>
        </p:pic>
        <p:pic>
          <p:nvPicPr>
            <p:cNvPr id="35" name="Immagin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6" name="Connettore diritto 3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Increasing quality of research</a:t>
            </a:r>
          </a:p>
        </p:txBody>
      </p:sp>
      <p:sp>
        <p:nvSpPr>
          <p:cNvPr id="3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R&amp;D PRODUCTIVITY</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9"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2018 Patent productivity in top 5 European Countries </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value)</a:t>
            </a:r>
            <a:endParaRPr kumimoji="0" lang="en-GB" sz="20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230840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15</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ranks 7</a:t>
            </a:r>
            <a:r>
              <a:rPr kumimoji="0" lang="en-US" sz="2400" b="0" i="0" u="none" strike="noStrike" kern="1200" cap="none" spc="0" normalizeH="0" baseline="30000" noProof="0">
                <a:ln>
                  <a:noFill/>
                </a:ln>
                <a:solidFill>
                  <a:srgbClr val="70706F"/>
                </a:solidFill>
                <a:effectLst/>
                <a:uLnTx/>
                <a:uFillTx/>
                <a:latin typeface="Arial" panose="020B0604020202020204" pitchFamily="34" charset="0"/>
                <a:ea typeface="+mn-ea"/>
                <a:cs typeface="Arial" panose="020B0604020202020204" pitchFamily="34" charset="0"/>
              </a:rPr>
              <a:t>th </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in the world for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citations in Computer sciences </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in 1996-2018</a:t>
            </a: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SCImago</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n.d.</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SJR — </a:t>
            </a:r>
            <a:r>
              <a:rPr kumimoji="0" lang="en-US"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SCImago</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Journal &amp; Country Rank [Portal]. Retrieved Date you Retrieve, from http://www.scimagojr.com</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30" y="1877471"/>
            <a:ext cx="13436508" cy="6893045"/>
          </a:xfrm>
          <a:prstGeom prst="rect">
            <a:avLst/>
          </a:prstGeom>
        </p:spPr>
      </p:pic>
      <p:sp>
        <p:nvSpPr>
          <p:cNvPr id="3" name="Rettangolo 2"/>
          <p:cNvSpPr/>
          <p:nvPr/>
        </p:nvSpPr>
        <p:spPr>
          <a:xfrm>
            <a:off x="815338" y="6208643"/>
            <a:ext cx="8595362" cy="6429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Citations in computer sciences</a:t>
            </a:r>
          </a:p>
        </p:txBody>
      </p:sp>
      <p:sp>
        <p:nvSpPr>
          <p:cNvPr id="36"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R&amp;D PRODUCTIVITY</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Tree>
    <p:extLst>
      <p:ext uri="{BB962C8B-B14F-4D97-AF65-F5344CB8AC3E}">
        <p14:creationId xmlns:p14="http://schemas.microsoft.com/office/powerpoint/2010/main" val="296770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16</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OECD database.</a:t>
            </a:r>
          </a:p>
        </p:txBody>
      </p:sp>
      <p:graphicFrame>
        <p:nvGraphicFramePr>
          <p:cNvPr id="4" name="Grafico 3" title="Labour cost levels in Information and communication"/>
          <p:cNvGraphicFramePr/>
          <p:nvPr/>
        </p:nvGraphicFramePr>
        <p:xfrm>
          <a:off x="1526406" y="2691276"/>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ttangolo 15"/>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ensures a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high level of commitment  in terms of hours worked and energy</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from its workers</a:t>
            </a:r>
            <a:endPar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Hard working attitude</a:t>
            </a:r>
          </a:p>
        </p:txBody>
      </p:sp>
      <p:sp>
        <p:nvSpPr>
          <p:cNvPr id="36"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WORKING COMMITMENT</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7"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2018 Average annual hours actually worked </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(hours per worker)</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327756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17</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graphicFrame>
        <p:nvGraphicFramePr>
          <p:cNvPr id="15" name="Grafico 14" title="Labour cost levels in Information and communication"/>
          <p:cNvGraphicFramePr/>
          <p:nvPr/>
        </p:nvGraphicFramePr>
        <p:xfrm>
          <a:off x="1526406" y="2691276"/>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ttangolo 16"/>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is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extremely competitive in terms of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labour</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cost</a:t>
            </a:r>
          </a:p>
        </p:txBody>
      </p:sp>
      <p:grpSp>
        <p:nvGrpSpPr>
          <p:cNvPr id="20" name="Group 8"/>
          <p:cNvGrpSpPr/>
          <p:nvPr/>
        </p:nvGrpSpPr>
        <p:grpSpPr>
          <a:xfrm>
            <a:off x="2656772" y="1287178"/>
            <a:ext cx="13327397" cy="130629"/>
            <a:chOff x="5594142" y="5684880"/>
            <a:chExt cx="13327397" cy="130629"/>
          </a:xfrm>
        </p:grpSpPr>
        <p:cxnSp>
          <p:nvCxnSpPr>
            <p:cNvPr id="2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1" name="Gruppo 30"/>
          <p:cNvGrpSpPr/>
          <p:nvPr/>
        </p:nvGrpSpPr>
        <p:grpSpPr>
          <a:xfrm>
            <a:off x="-137160" y="-137160"/>
            <a:ext cx="3670523" cy="1086702"/>
            <a:chOff x="0" y="0"/>
            <a:chExt cx="3670523" cy="1086702"/>
          </a:xfrm>
        </p:grpSpPr>
        <p:pic>
          <p:nvPicPr>
            <p:cNvPr id="32" name="Immagin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3" name="Picture 11"/>
            <p:cNvPicPr>
              <a:picLocks noChangeAspect="1"/>
            </p:cNvPicPr>
            <p:nvPr/>
          </p:nvPicPr>
          <p:blipFill>
            <a:blip r:embed="rId5"/>
            <a:stretch>
              <a:fillRect/>
            </a:stretch>
          </p:blipFill>
          <p:spPr>
            <a:xfrm>
              <a:off x="1674274" y="312912"/>
              <a:ext cx="882598" cy="441771"/>
            </a:xfrm>
            <a:prstGeom prst="rect">
              <a:avLst/>
            </a:prstGeom>
          </p:spPr>
        </p:pic>
        <p:pic>
          <p:nvPicPr>
            <p:cNvPr id="34" name="Immagin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5" name="Connettore diritto 3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Labour</a:t>
            </a: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cost competitiveness</a:t>
            </a:r>
          </a:p>
        </p:txBody>
      </p:sp>
      <p:sp>
        <p:nvSpPr>
          <p:cNvPr id="37"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WORKING COMMITMENT</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8"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2019 Labour cost of employees in the information and communication sector </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(thousand value)</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26954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18</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 name="CasellaDiTesto 1"/>
          <p:cNvSpPr txBox="1"/>
          <p:nvPr/>
        </p:nvSpPr>
        <p:spPr>
          <a:xfrm>
            <a:off x="9324207" y="2659563"/>
            <a:ext cx="8145646" cy="5801588"/>
          </a:xfrm>
          <a:prstGeom prst="rect">
            <a:avLst/>
          </a:prstGeom>
          <a:noFill/>
        </p:spPr>
        <p:txBody>
          <a:bodyPr wrap="square" rtlCol="0">
            <a:spAutoFit/>
          </a:bodyPr>
          <a:lstStyle/>
          <a:p>
            <a:pPr marL="571500" marR="0" lvl="0" indent="-571500" algn="l" defTabSz="1371600" rtl="0" eaLnBrk="1" fontAlgn="auto" latinLnBrk="0" hangingPunct="1">
              <a:lnSpc>
                <a:spcPct val="10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1</a:t>
            </a:r>
            <a:r>
              <a:rPr kumimoji="0" lang="it-IT" sz="4000" b="0" i="0" u="none" strike="noStrike" kern="1200" cap="none" spc="0" normalizeH="0" baseline="30000" noProof="0">
                <a:ln>
                  <a:noFill/>
                </a:ln>
                <a:solidFill>
                  <a:srgbClr val="75787B"/>
                </a:solidFill>
                <a:effectLst/>
                <a:uLnTx/>
                <a:uFillTx/>
                <a:latin typeface="Arial" panose="020B0604020202020204" pitchFamily="34" charset="0"/>
                <a:ea typeface="+mn-ea"/>
                <a:cs typeface="Arial" panose="020B0604020202020204" pitchFamily="34" charset="0"/>
              </a:rPr>
              <a:t>st</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in Europe for </a:t>
            </a:r>
            <a:r>
              <a:rPr kumimoji="0" lang="it-IT" sz="40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no. of </a:t>
            </a:r>
            <a:r>
              <a:rPr kumimoji="0" lang="it-IT" sz="4000" b="1" i="0" u="none" strike="noStrike" kern="1200" cap="none" spc="0" normalizeH="0" baseline="0" noProof="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enterprises</a:t>
            </a:r>
            <a:r>
              <a:rPr kumimoji="0" lang="it-IT" sz="4000" b="0"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(over 3,7 mln)</a:t>
            </a:r>
            <a:b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br>
            <a:r>
              <a:rPr kumimoji="0" lang="it-IT" sz="1800" b="0" i="1"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Followed</a:t>
            </a:r>
            <a:r>
              <a:rPr kumimoji="0" lang="it-IT" sz="1800" b="0" i="1"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by FR (2,8 mln), ES (2,6 mln), DE (2,5 mln), GB (2,1 mln), </a:t>
            </a:r>
            <a:br>
              <a:rPr kumimoji="0" lang="it-IT" sz="1800" b="0" i="1"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br>
            <a:r>
              <a:rPr kumimoji="0" lang="it-IT" sz="1800" b="0" i="1"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NL (1,2 mln)</a:t>
            </a:r>
            <a:endParaRPr kumimoji="0" lang="it-IT" sz="4000" b="0" i="1"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a:p>
            <a:pPr marL="571500" marR="0" lvl="0" indent="-571500" algn="l" defTabSz="1371600" rtl="0" eaLnBrk="1" fontAlgn="auto" latinLnBrk="0" hangingPunct="1">
              <a:lnSpc>
                <a:spcPct val="10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1</a:t>
            </a:r>
            <a:r>
              <a:rPr kumimoji="0" lang="it-IT" sz="4000" b="0" i="0" u="none" strike="noStrike" kern="1200" cap="none" spc="0" normalizeH="0" baseline="30000" noProof="0">
                <a:ln>
                  <a:noFill/>
                </a:ln>
                <a:solidFill>
                  <a:srgbClr val="75787B"/>
                </a:solidFill>
                <a:effectLst/>
                <a:uLnTx/>
                <a:uFillTx/>
                <a:latin typeface="Arial" panose="020B0604020202020204" pitchFamily="34" charset="0"/>
                <a:ea typeface="+mn-ea"/>
                <a:cs typeface="Arial" panose="020B0604020202020204" pitchFamily="34" charset="0"/>
              </a:rPr>
              <a:t>st</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in Europe for</a:t>
            </a:r>
            <a:r>
              <a:rPr kumimoji="0" lang="it-IT" sz="4000" b="0"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it-IT" sz="40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no. of Manufacturing companies</a:t>
            </a:r>
          </a:p>
          <a:p>
            <a:pPr marL="571500" marR="0" lvl="0" indent="-571500" algn="l" defTabSz="1371600" rtl="0" eaLnBrk="1" fontAlgn="auto" latinLnBrk="0" hangingPunct="1">
              <a:lnSpc>
                <a:spcPct val="10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3</a:t>
            </a:r>
            <a:r>
              <a:rPr kumimoji="0" lang="it-IT" sz="4000" b="0" i="0" u="none" strike="noStrike" kern="1200" cap="none" spc="0" normalizeH="0" baseline="30000" noProof="0">
                <a:ln>
                  <a:noFill/>
                </a:ln>
                <a:solidFill>
                  <a:srgbClr val="75787B"/>
                </a:solidFill>
                <a:effectLst/>
                <a:uLnTx/>
                <a:uFillTx/>
                <a:latin typeface="Arial" panose="020B0604020202020204" pitchFamily="34" charset="0"/>
                <a:ea typeface="+mn-ea"/>
                <a:cs typeface="Arial" panose="020B0604020202020204" pitchFamily="34" charset="0"/>
              </a:rPr>
              <a:t>rd</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in Europe for </a:t>
            </a:r>
            <a:r>
              <a:rPr kumimoji="0" lang="it-IT" sz="40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no. of ICT companies</a:t>
            </a:r>
          </a:p>
          <a:p>
            <a:pPr marL="571500" marR="0" lvl="0" indent="-571500" algn="l" defTabSz="1371600" rtl="0" eaLnBrk="1" fontAlgn="auto" latinLnBrk="0" hangingPunct="1">
              <a:lnSpc>
                <a:spcPct val="10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40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Vibrant</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system </a:t>
            </a:r>
            <a:r>
              <a:rPr kumimoji="0" lang="it-IT" sz="40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where</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to startup (over 11K </a:t>
            </a:r>
            <a:r>
              <a:rPr kumimoji="0" lang="it-IT" sz="40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innovative startups</a:t>
            </a:r>
            <a:r>
              <a:rPr kumimoji="0" lang="it-IT" sz="40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t>
            </a:r>
          </a:p>
        </p:txBody>
      </p:sp>
      <p:pic>
        <p:nvPicPr>
          <p:cNvPr id="3" name="Immagin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0608" y="1713111"/>
            <a:ext cx="7604942" cy="7604942"/>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518" y="3948851"/>
            <a:ext cx="344556" cy="230114"/>
          </a:xfrm>
          <a:prstGeom prst="rect">
            <a:avLst/>
          </a:prstGeom>
        </p:spPr>
      </p:pic>
      <p:pic>
        <p:nvPicPr>
          <p:cNvPr id="5" name="Immagin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4031583" y="3948851"/>
            <a:ext cx="345600" cy="230400"/>
          </a:xfrm>
          <a:prstGeom prst="rect">
            <a:avLst/>
          </a:prstGeom>
        </p:spPr>
      </p:pic>
      <p:pic>
        <p:nvPicPr>
          <p:cNvPr id="6" name="Immagin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2647028" y="3948851"/>
            <a:ext cx="345600" cy="230400"/>
          </a:xfrm>
          <a:prstGeom prst="rect">
            <a:avLst/>
          </a:prstGeom>
        </p:spPr>
      </p:pic>
      <p:pic>
        <p:nvPicPr>
          <p:cNvPr id="7" name="Immagine 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5491517" y="3955940"/>
            <a:ext cx="345600" cy="230400"/>
          </a:xfrm>
          <a:prstGeom prst="rect">
            <a:avLst/>
          </a:prstGeom>
        </p:spPr>
      </p:pic>
      <p:pic>
        <p:nvPicPr>
          <p:cNvPr id="8" name="Immagine 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948262" y="4235551"/>
            <a:ext cx="345600" cy="230400"/>
          </a:xfrm>
          <a:prstGeom prst="rect">
            <a:avLst/>
          </a:prstGeom>
        </p:spPr>
      </p:pic>
      <p:grpSp>
        <p:nvGrpSpPr>
          <p:cNvPr id="22" name="Group 8"/>
          <p:cNvGrpSpPr/>
          <p:nvPr/>
        </p:nvGrpSpPr>
        <p:grpSpPr>
          <a:xfrm>
            <a:off x="2656772" y="1287178"/>
            <a:ext cx="13327397" cy="130629"/>
            <a:chOff x="5594142" y="5684880"/>
            <a:chExt cx="13327397" cy="130629"/>
          </a:xfrm>
        </p:grpSpPr>
        <p:cxnSp>
          <p:nvCxnSpPr>
            <p:cNvPr id="3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3" name="Gruppo 32"/>
          <p:cNvGrpSpPr/>
          <p:nvPr/>
        </p:nvGrpSpPr>
        <p:grpSpPr>
          <a:xfrm>
            <a:off x="-137160" y="-137160"/>
            <a:ext cx="3670523" cy="1086702"/>
            <a:chOff x="0" y="0"/>
            <a:chExt cx="3670523" cy="1086702"/>
          </a:xfrm>
        </p:grpSpPr>
        <p:pic>
          <p:nvPicPr>
            <p:cNvPr id="34" name="Immagin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5" name="Picture 11"/>
            <p:cNvPicPr>
              <a:picLocks noChangeAspect="1"/>
            </p:cNvPicPr>
            <p:nvPr/>
          </p:nvPicPr>
          <p:blipFill>
            <a:blip r:embed="rId10"/>
            <a:stretch>
              <a:fillRect/>
            </a:stretch>
          </p:blipFill>
          <p:spPr>
            <a:xfrm>
              <a:off x="1674274" y="312912"/>
              <a:ext cx="882598" cy="441771"/>
            </a:xfrm>
            <a:prstGeom prst="rect">
              <a:avLst/>
            </a:prstGeom>
          </p:spPr>
        </p:pic>
        <p:pic>
          <p:nvPicPr>
            <p:cNvPr id="36" name="Immagin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7" name="Connettore diritto 36"/>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A Country of Entrepreneurs</a:t>
            </a:r>
          </a:p>
        </p:txBody>
      </p:sp>
      <p:sp>
        <p:nvSpPr>
          <p:cNvPr id="39"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ITALIAN ENTREPRENEURSHIP</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Tree>
    <p:extLst>
      <p:ext uri="{BB962C8B-B14F-4D97-AF65-F5344CB8AC3E}">
        <p14:creationId xmlns:p14="http://schemas.microsoft.com/office/powerpoint/2010/main" val="146214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19</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graphicFrame>
        <p:nvGraphicFramePr>
          <p:cNvPr id="8" name="Grafico 7"/>
          <p:cNvGraphicFramePr/>
          <p:nvPr/>
        </p:nvGraphicFramePr>
        <p:xfrm>
          <a:off x="2921217" y="2754399"/>
          <a:ext cx="11818891" cy="633298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ttangolo 16"/>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ranks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3</a:t>
            </a:r>
            <a:r>
              <a:rPr kumimoji="0" lang="en-US" sz="2400" b="1" i="0" u="none" strike="noStrike" kern="1200" cap="none" spc="0" normalizeH="0" baseline="3000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rd</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the EU for no. of companies in the ICT sector</a:t>
            </a:r>
          </a:p>
        </p:txBody>
      </p:sp>
      <p:sp>
        <p:nvSpPr>
          <p:cNvPr id="18" name="CasellaDiTesto 17"/>
          <p:cNvSpPr txBox="1"/>
          <p:nvPr/>
        </p:nvSpPr>
        <p:spPr>
          <a:xfrm>
            <a:off x="13529451" y="3662006"/>
            <a:ext cx="770749" cy="205960"/>
          </a:xfrm>
          <a:prstGeom prst="rect">
            <a:avLst/>
          </a:prstGeom>
          <a:noFill/>
        </p:spPr>
        <p:txBody>
          <a:bodyPr wrap="square" rtlCol="0" anchor="ctr">
            <a:no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61 </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TLC</a:t>
            </a:r>
          </a:p>
        </p:txBody>
      </p:sp>
      <p:sp>
        <p:nvSpPr>
          <p:cNvPr id="20" name="CasellaDiTesto 19"/>
          <p:cNvSpPr txBox="1"/>
          <p:nvPr/>
        </p:nvSpPr>
        <p:spPr>
          <a:xfrm>
            <a:off x="11978940" y="5212908"/>
            <a:ext cx="2245060" cy="430887"/>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62</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Computer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programming</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consultancy</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related</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activities</a:t>
            </a:r>
            <a:endPar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CasellaDiTesto 20"/>
          <p:cNvSpPr txBox="1"/>
          <p:nvPr/>
        </p:nvSpPr>
        <p:spPr>
          <a:xfrm>
            <a:off x="11978940" y="7909759"/>
            <a:ext cx="2245060" cy="261610"/>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63</a:t>
            </a:r>
            <a:r>
              <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Information service </a:t>
            </a:r>
            <a:r>
              <a:rPr kumimoji="0" lang="it-IT" sz="1100" b="0" i="1"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activities</a:t>
            </a:r>
            <a:endParaRPr kumimoji="0" lang="it-IT" sz="11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 name="Group 8"/>
          <p:cNvGrpSpPr/>
          <p:nvPr/>
        </p:nvGrpSpPr>
        <p:grpSpPr>
          <a:xfrm>
            <a:off x="2656772" y="1287178"/>
            <a:ext cx="13327397" cy="130629"/>
            <a:chOff x="5594142" y="5684880"/>
            <a:chExt cx="13327397" cy="130629"/>
          </a:xfrm>
        </p:grpSpPr>
        <p:cxnSp>
          <p:nvCxnSpPr>
            <p:cNvPr id="3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3" name="Gruppo 32"/>
          <p:cNvGrpSpPr/>
          <p:nvPr/>
        </p:nvGrpSpPr>
        <p:grpSpPr>
          <a:xfrm>
            <a:off x="-137160" y="-137160"/>
            <a:ext cx="3670523" cy="1086702"/>
            <a:chOff x="0" y="0"/>
            <a:chExt cx="3670523" cy="1086702"/>
          </a:xfrm>
        </p:grpSpPr>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5" name="Picture 11"/>
            <p:cNvPicPr>
              <a:picLocks noChangeAspect="1"/>
            </p:cNvPicPr>
            <p:nvPr/>
          </p:nvPicPr>
          <p:blipFill>
            <a:blip r:embed="rId5"/>
            <a:stretch>
              <a:fillRect/>
            </a:stretch>
          </p:blipFill>
          <p:spPr>
            <a:xfrm>
              <a:off x="1674274" y="312912"/>
              <a:ext cx="882598" cy="441771"/>
            </a:xfrm>
            <a:prstGeom prst="rect">
              <a:avLst/>
            </a:prstGeom>
          </p:spPr>
        </p:pic>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7" name="Connettore diritto 36"/>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IT Business demography in the EU</a:t>
            </a:r>
          </a:p>
        </p:txBody>
      </p:sp>
      <p:sp>
        <p:nvSpPr>
          <p:cNvPr id="39"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ITALIAN ENTREPRENEURSHIP</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0"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2020 Top EU countries for no. of ICT companies </a:t>
            </a:r>
            <a:r>
              <a:rPr kumimoji="0" lang="en-GB" sz="1800" b="0"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(NACE Codes J 61, 62, 63)</a:t>
            </a:r>
            <a:endParaRPr kumimoji="0" lang="en-GB" sz="2400" b="0"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21141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54782"/>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4800" b="1" spc="150">
                <a:solidFill>
                  <a:schemeClr val="accent5">
                    <a:lumMod val="50000"/>
                  </a:schemeClr>
                </a:solidFill>
                <a:latin typeface="Arial"/>
                <a:ea typeface="Lato" panose="020F0502020204030203" pitchFamily="34" charset="0"/>
                <a:cs typeface="Arial"/>
              </a:rPr>
              <a:t>CONTENTS</a:t>
            </a:r>
            <a:endParaRPr kumimoji="0" lang="it-IT" sz="4800" b="1" i="0" u="none" strike="noStrike" kern="1200" cap="none" spc="150" normalizeH="0" baseline="0" noProof="0">
              <a:ln>
                <a:noFill/>
              </a:ln>
              <a:solidFill>
                <a:schemeClr val="accent5">
                  <a:lumMod val="50000"/>
                </a:schemeClr>
              </a:solidFill>
              <a:effectLst/>
              <a:uLnTx/>
              <a:uFillTx/>
              <a:latin typeface="Arial"/>
              <a:ea typeface="Lato" panose="020F0502020204030203" pitchFamily="34" charset="0"/>
              <a:cs typeface="Arial"/>
            </a:endParaRPr>
          </a:p>
        </p:txBody>
      </p:sp>
      <p:sp>
        <p:nvSpPr>
          <p:cNvPr id="28" name="Подзаголовок 2"/>
          <p:cNvSpPr txBox="1">
            <a:spLocks/>
          </p:cNvSpPr>
          <p:nvPr/>
        </p:nvSpPr>
        <p:spPr>
          <a:xfrm>
            <a:off x="5337716" y="2700263"/>
            <a:ext cx="7965505" cy="5436569"/>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Market outlook</a:t>
            </a:r>
          </a:p>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Talent pool</a:t>
            </a:r>
          </a:p>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Innovation ecosystem</a:t>
            </a:r>
          </a:p>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Government commitment</a:t>
            </a:r>
          </a:p>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Incentives and fiscal benefits</a:t>
            </a:r>
          </a:p>
          <a:p>
            <a:pPr marL="742950" indent="-742950">
              <a:lnSpc>
                <a:spcPct val="150000"/>
              </a:lnSpc>
              <a:spcBef>
                <a:spcPts val="600"/>
              </a:spcBef>
              <a:buClr>
                <a:srgbClr val="75787B"/>
              </a:buClr>
              <a:buSzPct val="80000"/>
              <a:buFont typeface="+mj-lt"/>
              <a:buAutoNum type="arabicPeriod"/>
            </a:pPr>
            <a:r>
              <a:rPr lang="en-US" sz="3600">
                <a:solidFill>
                  <a:schemeClr val="accent5">
                    <a:lumMod val="50000"/>
                  </a:schemeClr>
                </a:solidFill>
                <a:latin typeface="Arial" panose="020B0604020202020204" pitchFamily="34" charset="0"/>
                <a:cs typeface="Arial" panose="020B0604020202020204" pitchFamily="34" charset="0"/>
              </a:rPr>
              <a:t>FDI case studies</a:t>
            </a:r>
          </a:p>
        </p:txBody>
      </p:sp>
    </p:spTree>
    <p:extLst>
      <p:ext uri="{BB962C8B-B14F-4D97-AF65-F5344CB8AC3E}">
        <p14:creationId xmlns:p14="http://schemas.microsoft.com/office/powerpoint/2010/main" val="26800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Over 40% </a:t>
            </a:r>
            <a:r>
              <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of Italian innovative startups (equal to 11.496) are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involved in the IT sector</a:t>
            </a:r>
            <a:endPar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«Report con dati strutturali Startup innovative. 2°trimestre 2020»,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Unioncamere</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MiSE</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InfoCamere</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Lugli</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o </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2020.</a:t>
            </a:r>
          </a:p>
        </p:txBody>
      </p:sp>
      <p:graphicFrame>
        <p:nvGraphicFramePr>
          <p:cNvPr id="4" name="Tabella 3"/>
          <p:cNvGraphicFramePr>
            <a:graphicFrameLocks noGrp="1"/>
          </p:cNvGraphicFramePr>
          <p:nvPr>
            <p:extLst>
              <p:ext uri="{D42A27DB-BD31-4B8C-83A1-F6EECF244321}">
                <p14:modId xmlns:p14="http://schemas.microsoft.com/office/powerpoint/2010/main" val="2977697163"/>
              </p:ext>
            </p:extLst>
          </p:nvPr>
        </p:nvGraphicFramePr>
        <p:xfrm>
          <a:off x="1537114" y="2860192"/>
          <a:ext cx="11417301" cy="4971600"/>
        </p:xfrm>
        <a:graphic>
          <a:graphicData uri="http://schemas.openxmlformats.org/drawingml/2006/table">
            <a:tbl>
              <a:tblPr firstRow="1" lastRow="1" bandRow="1">
                <a:tableStyleId>{5C22544A-7EE6-4342-B048-85BDC9FD1C3A}</a:tableStyleId>
              </a:tblPr>
              <a:tblGrid>
                <a:gridCol w="3805767">
                  <a:extLst>
                    <a:ext uri="{9D8B030D-6E8A-4147-A177-3AD203B41FA5}">
                      <a16:colId xmlns:a16="http://schemas.microsoft.com/office/drawing/2014/main" val="4866596"/>
                    </a:ext>
                  </a:extLst>
                </a:gridCol>
                <a:gridCol w="3805767">
                  <a:extLst>
                    <a:ext uri="{9D8B030D-6E8A-4147-A177-3AD203B41FA5}">
                      <a16:colId xmlns:a16="http://schemas.microsoft.com/office/drawing/2014/main" val="157050427"/>
                    </a:ext>
                  </a:extLst>
                </a:gridCol>
                <a:gridCol w="3805767">
                  <a:extLst>
                    <a:ext uri="{9D8B030D-6E8A-4147-A177-3AD203B41FA5}">
                      <a16:colId xmlns:a16="http://schemas.microsoft.com/office/drawing/2014/main" val="3189124045"/>
                    </a:ext>
                  </a:extLst>
                </a:gridCol>
              </a:tblGrid>
              <a:tr h="370840">
                <a:tc>
                  <a:txBody>
                    <a:bodyPr/>
                    <a:lstStyle/>
                    <a:p>
                      <a:pPr algn="ctr"/>
                      <a:r>
                        <a:rPr lang="it-IT" sz="2800">
                          <a:latin typeface="Arial" panose="020B0604020202020204" pitchFamily="34" charset="0"/>
                          <a:cs typeface="Arial" panose="020B0604020202020204" pitchFamily="34" charset="0"/>
                        </a:rPr>
                        <a:t>IT Sub-Sector</a:t>
                      </a:r>
                    </a:p>
                  </a:txBody>
                  <a:tcPr anchor="ctr"/>
                </a:tc>
                <a:tc>
                  <a:txBody>
                    <a:bodyPr/>
                    <a:lstStyle/>
                    <a:p>
                      <a:pPr algn="ctr"/>
                      <a:r>
                        <a:rPr lang="it-IT" sz="2800" dirty="0">
                          <a:latin typeface="Arial" panose="020B0604020202020204" pitchFamily="34" charset="0"/>
                          <a:cs typeface="Arial" panose="020B0604020202020204" pitchFamily="34" charset="0"/>
                        </a:rPr>
                        <a:t>No. of</a:t>
                      </a:r>
                      <a:r>
                        <a:rPr lang="it-IT" sz="2800" baseline="0" dirty="0">
                          <a:latin typeface="Arial" panose="020B0604020202020204" pitchFamily="34" charset="0"/>
                          <a:cs typeface="Arial" panose="020B0604020202020204" pitchFamily="34" charset="0"/>
                        </a:rPr>
                        <a:t> innovative </a:t>
                      </a:r>
                      <a:r>
                        <a:rPr lang="it-IT" sz="2800" baseline="0" dirty="0" err="1">
                          <a:latin typeface="Arial" panose="020B0604020202020204" pitchFamily="34" charset="0"/>
                          <a:cs typeface="Arial" panose="020B0604020202020204" pitchFamily="34" charset="0"/>
                        </a:rPr>
                        <a:t>startups</a:t>
                      </a:r>
                      <a:r>
                        <a:rPr lang="it-IT" sz="2800" baseline="0" dirty="0">
                          <a:latin typeface="Arial" panose="020B0604020202020204" pitchFamily="34" charset="0"/>
                          <a:cs typeface="Arial" panose="020B0604020202020204" pitchFamily="34" charset="0"/>
                        </a:rPr>
                        <a:t> 2Q 2020</a:t>
                      </a:r>
                      <a:endParaRPr lang="it-IT" sz="2800" dirty="0">
                        <a:latin typeface="Arial" panose="020B0604020202020204" pitchFamily="34" charset="0"/>
                        <a:cs typeface="Arial" panose="020B0604020202020204" pitchFamily="34" charset="0"/>
                      </a:endParaRPr>
                    </a:p>
                  </a:txBody>
                  <a:tcPr anchor="ctr"/>
                </a:tc>
                <a:tc>
                  <a:txBody>
                    <a:bodyPr/>
                    <a:lstStyle/>
                    <a:p>
                      <a:pPr algn="ctr"/>
                      <a:r>
                        <a:rPr lang="en-US" sz="2800">
                          <a:latin typeface="Arial" panose="020B0604020202020204" pitchFamily="34" charset="0"/>
                          <a:cs typeface="Arial" panose="020B0604020202020204" pitchFamily="34" charset="0"/>
                        </a:rPr>
                        <a:t>% of the innovative startups</a:t>
                      </a:r>
                      <a:r>
                        <a:rPr lang="en-US" sz="2800" baseline="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 tot no. of startups</a:t>
                      </a:r>
                      <a:r>
                        <a:rPr lang="en-US" sz="2800" baseline="0">
                          <a:latin typeface="Arial" panose="020B0604020202020204" pitchFamily="34" charset="0"/>
                          <a:cs typeface="Arial" panose="020B0604020202020204" pitchFamily="34" charset="0"/>
                        </a:rPr>
                        <a:t> in Italy</a:t>
                      </a:r>
                      <a:endParaRPr lang="it-IT" sz="2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8940264"/>
                  </a:ext>
                </a:extLst>
              </a:tr>
              <a:tr h="1440000">
                <a:tc>
                  <a:txBody>
                    <a:bodyPr/>
                    <a:lstStyle/>
                    <a:p>
                      <a:r>
                        <a:rPr lang="it-IT" sz="2400">
                          <a:latin typeface="Arial" panose="020B0604020202020204" pitchFamily="34" charset="0"/>
                          <a:cs typeface="Arial" panose="020B0604020202020204" pitchFamily="34" charset="0"/>
                        </a:rPr>
                        <a:t>(J</a:t>
                      </a:r>
                      <a:r>
                        <a:rPr lang="it-IT" sz="2400" baseline="0">
                          <a:latin typeface="Arial" panose="020B0604020202020204" pitchFamily="34" charset="0"/>
                          <a:cs typeface="Arial" panose="020B0604020202020204" pitchFamily="34" charset="0"/>
                        </a:rPr>
                        <a:t> 62) Software production, IT consulting and </a:t>
                      </a:r>
                      <a:r>
                        <a:rPr lang="it-IT" sz="2400" baseline="0" err="1">
                          <a:latin typeface="Arial" panose="020B0604020202020204" pitchFamily="34" charset="0"/>
                          <a:cs typeface="Arial" panose="020B0604020202020204" pitchFamily="34" charset="0"/>
                        </a:rPr>
                        <a:t>related</a:t>
                      </a:r>
                      <a:r>
                        <a:rPr lang="it-IT" sz="2400" baseline="0">
                          <a:latin typeface="Arial" panose="020B0604020202020204" pitchFamily="34" charset="0"/>
                          <a:cs typeface="Arial" panose="020B0604020202020204" pitchFamily="34" charset="0"/>
                        </a:rPr>
                        <a:t> </a:t>
                      </a:r>
                      <a:r>
                        <a:rPr lang="it-IT" sz="2400" baseline="0" err="1">
                          <a:latin typeface="Arial" panose="020B0604020202020204" pitchFamily="34" charset="0"/>
                          <a:cs typeface="Arial" panose="020B0604020202020204" pitchFamily="34" charset="0"/>
                        </a:rPr>
                        <a:t>activities</a:t>
                      </a:r>
                      <a:endParaRPr lang="it-IT" sz="2400">
                        <a:latin typeface="Arial" panose="020B0604020202020204" pitchFamily="34" charset="0"/>
                        <a:cs typeface="Arial" panose="020B0604020202020204" pitchFamily="34" charset="0"/>
                      </a:endParaRPr>
                    </a:p>
                  </a:txBody>
                  <a:tcPr anchor="ctr"/>
                </a:tc>
                <a:tc>
                  <a:txBody>
                    <a:bodyPr/>
                    <a:lstStyle/>
                    <a:p>
                      <a:pPr algn="r"/>
                      <a:r>
                        <a:rPr lang="it-IT" sz="2400">
                          <a:latin typeface="Arial" panose="020B0604020202020204" pitchFamily="34" charset="0"/>
                          <a:cs typeface="Arial" panose="020B0604020202020204" pitchFamily="34" charset="0"/>
                        </a:rPr>
                        <a:t>4.093</a:t>
                      </a:r>
                      <a:endParaRPr lang="it-IT" sz="2400" dirty="0">
                        <a:latin typeface="Arial" panose="020B0604020202020204" pitchFamily="34" charset="0"/>
                        <a:cs typeface="Arial" panose="020B0604020202020204" pitchFamily="34" charset="0"/>
                      </a:endParaRPr>
                    </a:p>
                  </a:txBody>
                  <a:tcPr anchor="ctr"/>
                </a:tc>
                <a:tc>
                  <a:txBody>
                    <a:bodyPr/>
                    <a:lstStyle/>
                    <a:p>
                      <a:pPr algn="r"/>
                      <a:r>
                        <a:rPr lang="it-IT" sz="2400">
                          <a:latin typeface="Arial" panose="020B0604020202020204" pitchFamily="34" charset="0"/>
                          <a:cs typeface="Arial" panose="020B0604020202020204" pitchFamily="34" charset="0"/>
                        </a:rPr>
                        <a:t>35,60</a:t>
                      </a:r>
                      <a:endParaRPr lang="it-IT"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85720112"/>
                  </a:ext>
                </a:extLst>
              </a:tr>
              <a:tr h="1440000">
                <a:tc>
                  <a:txBody>
                    <a:bodyPr/>
                    <a:lstStyle/>
                    <a:p>
                      <a:r>
                        <a:rPr lang="it-IT" sz="2400">
                          <a:latin typeface="Arial" panose="020B0604020202020204" pitchFamily="34" charset="0"/>
                          <a:cs typeface="Arial" panose="020B0604020202020204" pitchFamily="34" charset="0"/>
                        </a:rPr>
                        <a:t>(J 63) Information service </a:t>
                      </a:r>
                      <a:r>
                        <a:rPr lang="it-IT" sz="2400" err="1">
                          <a:latin typeface="Arial" panose="020B0604020202020204" pitchFamily="34" charset="0"/>
                          <a:cs typeface="Arial" panose="020B0604020202020204" pitchFamily="34" charset="0"/>
                        </a:rPr>
                        <a:t>activities</a:t>
                      </a:r>
                      <a:r>
                        <a:rPr lang="it-IT" sz="2400">
                          <a:latin typeface="Arial" panose="020B0604020202020204" pitchFamily="34" charset="0"/>
                          <a:cs typeface="Arial" panose="020B0604020202020204" pitchFamily="34" charset="0"/>
                        </a:rPr>
                        <a:t> and </a:t>
                      </a:r>
                      <a:r>
                        <a:rPr lang="it-IT" sz="2400" err="1">
                          <a:latin typeface="Arial" panose="020B0604020202020204" pitchFamily="34" charset="0"/>
                          <a:cs typeface="Arial" panose="020B0604020202020204" pitchFamily="34" charset="0"/>
                        </a:rPr>
                        <a:t>other</a:t>
                      </a:r>
                      <a:r>
                        <a:rPr lang="it-IT" sz="2400">
                          <a:latin typeface="Arial" panose="020B0604020202020204" pitchFamily="34" charset="0"/>
                          <a:cs typeface="Arial" panose="020B0604020202020204" pitchFamily="34" charset="0"/>
                        </a:rPr>
                        <a:t> IT </a:t>
                      </a:r>
                      <a:r>
                        <a:rPr lang="it-IT" sz="2400" err="1">
                          <a:latin typeface="Arial" panose="020B0604020202020204" pitchFamily="34" charset="0"/>
                          <a:cs typeface="Arial" panose="020B0604020202020204" pitchFamily="34" charset="0"/>
                        </a:rPr>
                        <a:t>services</a:t>
                      </a:r>
                      <a:endParaRPr lang="it-IT" sz="2400">
                        <a:latin typeface="Arial" panose="020B0604020202020204" pitchFamily="34" charset="0"/>
                        <a:cs typeface="Arial" panose="020B0604020202020204" pitchFamily="34" charset="0"/>
                      </a:endParaRPr>
                    </a:p>
                  </a:txBody>
                  <a:tcPr anchor="ctr"/>
                </a:tc>
                <a:tc>
                  <a:txBody>
                    <a:bodyPr/>
                    <a:lstStyle/>
                    <a:p>
                      <a:pPr algn="r"/>
                      <a:r>
                        <a:rPr lang="it-IT" sz="2400">
                          <a:latin typeface="Arial" panose="020B0604020202020204" pitchFamily="34" charset="0"/>
                          <a:cs typeface="Arial" panose="020B0604020202020204" pitchFamily="34" charset="0"/>
                        </a:rPr>
                        <a:t>1.032</a:t>
                      </a:r>
                      <a:endParaRPr lang="it-IT" sz="2400" dirty="0">
                        <a:latin typeface="Arial" panose="020B0604020202020204" pitchFamily="34" charset="0"/>
                        <a:cs typeface="Arial" panose="020B0604020202020204" pitchFamily="34" charset="0"/>
                      </a:endParaRPr>
                    </a:p>
                  </a:txBody>
                  <a:tcPr anchor="ctr"/>
                </a:tc>
                <a:tc>
                  <a:txBody>
                    <a:bodyPr/>
                    <a:lstStyle/>
                    <a:p>
                      <a:pPr algn="r"/>
                      <a:r>
                        <a:rPr lang="it-IT" sz="2400">
                          <a:latin typeface="Arial" panose="020B0604020202020204" pitchFamily="34" charset="0"/>
                          <a:cs typeface="Arial" panose="020B0604020202020204" pitchFamily="34" charset="0"/>
                        </a:rPr>
                        <a:t>8,98</a:t>
                      </a:r>
                      <a:endParaRPr lang="it-IT"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72808911"/>
                  </a:ext>
                </a:extLst>
              </a:tr>
              <a:tr h="720000">
                <a:tc>
                  <a:txBody>
                    <a:bodyPr/>
                    <a:lstStyle/>
                    <a:p>
                      <a:pPr algn="ctr"/>
                      <a:r>
                        <a:rPr lang="it-IT" sz="2800">
                          <a:latin typeface="Arial" panose="020B0604020202020204" pitchFamily="34" charset="0"/>
                          <a:cs typeface="Arial" panose="020B0604020202020204" pitchFamily="34" charset="0"/>
                        </a:rPr>
                        <a:t>TOTAL</a:t>
                      </a:r>
                    </a:p>
                  </a:txBody>
                  <a:tcPr anchor="ctr"/>
                </a:tc>
                <a:tc>
                  <a:txBody>
                    <a:bodyPr/>
                    <a:lstStyle/>
                    <a:p>
                      <a:pPr algn="r"/>
                      <a:r>
                        <a:rPr lang="it-IT" sz="2800">
                          <a:latin typeface="Arial" panose="020B0604020202020204" pitchFamily="34" charset="0"/>
                          <a:cs typeface="Arial" panose="020B0604020202020204" pitchFamily="34" charset="0"/>
                        </a:rPr>
                        <a:t>5.125</a:t>
                      </a:r>
                      <a:endParaRPr lang="it-IT" sz="2800" dirty="0">
                        <a:latin typeface="Arial" panose="020B0604020202020204" pitchFamily="34" charset="0"/>
                        <a:cs typeface="Arial" panose="020B0604020202020204" pitchFamily="34" charset="0"/>
                      </a:endParaRPr>
                    </a:p>
                  </a:txBody>
                  <a:tcPr anchor="ctr"/>
                </a:tc>
                <a:tc>
                  <a:txBody>
                    <a:bodyPr/>
                    <a:lstStyle/>
                    <a:p>
                      <a:pPr algn="r"/>
                      <a:r>
                        <a:rPr lang="it-IT" sz="2800" dirty="0">
                          <a:latin typeface="Arial" panose="020B0604020202020204" pitchFamily="34" charset="0"/>
                          <a:cs typeface="Arial" panose="020B0604020202020204" pitchFamily="34" charset="0"/>
                        </a:rPr>
                        <a:t>44,58</a:t>
                      </a:r>
                    </a:p>
                  </a:txBody>
                  <a:tcPr anchor="ctr"/>
                </a:tc>
                <a:extLst>
                  <a:ext uri="{0D108BD9-81ED-4DB2-BD59-A6C34878D82A}">
                    <a16:rowId xmlns:a16="http://schemas.microsoft.com/office/drawing/2014/main" val="490100776"/>
                  </a:ext>
                </a:extLst>
              </a:tr>
            </a:tbl>
          </a:graphicData>
        </a:graphic>
      </p:graphicFrame>
      <p:grpSp>
        <p:nvGrpSpPr>
          <p:cNvPr id="17" name="Group 8"/>
          <p:cNvGrpSpPr/>
          <p:nvPr/>
        </p:nvGrpSpPr>
        <p:grpSpPr>
          <a:xfrm>
            <a:off x="2656772" y="1287178"/>
            <a:ext cx="13327397" cy="130629"/>
            <a:chOff x="5594142" y="5684880"/>
            <a:chExt cx="13327397" cy="130629"/>
          </a:xfrm>
        </p:grpSpPr>
        <p:cxnSp>
          <p:nvCxnSpPr>
            <p:cNvPr id="18"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2" name="Gruppo 21"/>
          <p:cNvGrpSpPr/>
          <p:nvPr/>
        </p:nvGrpSpPr>
        <p:grpSpPr>
          <a:xfrm>
            <a:off x="-137160" y="-137160"/>
            <a:ext cx="3670523" cy="1086702"/>
            <a:chOff x="0" y="0"/>
            <a:chExt cx="3670523" cy="1086702"/>
          </a:xfrm>
        </p:grpSpPr>
        <p:pic>
          <p:nvPicPr>
            <p:cNvPr id="30" name="Immagin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1" name="Picture 11"/>
            <p:cNvPicPr>
              <a:picLocks noChangeAspect="1"/>
            </p:cNvPicPr>
            <p:nvPr/>
          </p:nvPicPr>
          <p:blipFill>
            <a:blip r:embed="rId4"/>
            <a:stretch>
              <a:fillRect/>
            </a:stretch>
          </p:blipFill>
          <p:spPr>
            <a:xfrm>
              <a:off x="1674274" y="312912"/>
              <a:ext cx="882598" cy="441771"/>
            </a:xfrm>
            <a:prstGeom prst="rect">
              <a:avLst/>
            </a:prstGeom>
          </p:spPr>
        </p:pic>
        <p:pic>
          <p:nvPicPr>
            <p:cNvPr id="32" name="Immagin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3" name="Connettore diritto 3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IT Startups – 2Q 2020</a:t>
            </a:r>
          </a:p>
        </p:txBody>
      </p:sp>
      <p:sp>
        <p:nvSpPr>
          <p:cNvPr id="35"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ITALIAN ENTREPRENEURSHIP</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19"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Innovative </a:t>
            </a:r>
            <a:r>
              <a:rPr kumimoji="0" lang="en-GB" sz="2200" b="1" i="0" u="none" strike="noStrike" kern="1200" cap="none" spc="0" normalizeH="0" baseline="0" noProof="0" err="1">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startups</a:t>
            </a: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in IT-related fields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33598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21</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Elaboration</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on OECD database.</a:t>
            </a:r>
          </a:p>
        </p:txBody>
      </p:sp>
      <p:graphicFrame>
        <p:nvGraphicFramePr>
          <p:cNvPr id="15" name="Grafico 14" title="Labour cost levels in Information and communication"/>
          <p:cNvGraphicFramePr/>
          <p:nvPr/>
        </p:nvGraphicFramePr>
        <p:xfrm>
          <a:off x="1526406" y="2609911"/>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ttangolo 18"/>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ranks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a:t>
            </a:r>
            <a:r>
              <a:rPr kumimoji="0" lang="en-US" sz="2400" b="1" i="0" u="none" strike="noStrike" kern="1200" cap="none" spc="0" normalizeH="0" baseline="3000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st</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the world for loyalty of employees towards their main employer</a:t>
            </a:r>
          </a:p>
        </p:txBody>
      </p:sp>
      <p:grpSp>
        <p:nvGrpSpPr>
          <p:cNvPr id="20" name="Group 8"/>
          <p:cNvGrpSpPr/>
          <p:nvPr/>
        </p:nvGrpSpPr>
        <p:grpSpPr>
          <a:xfrm>
            <a:off x="2656772" y="1287178"/>
            <a:ext cx="13327397" cy="130629"/>
            <a:chOff x="5594142" y="5684880"/>
            <a:chExt cx="13327397" cy="130629"/>
          </a:xfrm>
        </p:grpSpPr>
        <p:cxnSp>
          <p:nvCxnSpPr>
            <p:cNvPr id="2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1" name="Gruppo 30"/>
          <p:cNvGrpSpPr/>
          <p:nvPr/>
        </p:nvGrpSpPr>
        <p:grpSpPr>
          <a:xfrm>
            <a:off x="-137160" y="-137160"/>
            <a:ext cx="3670523" cy="1086702"/>
            <a:chOff x="0" y="0"/>
            <a:chExt cx="3670523" cy="1086702"/>
          </a:xfrm>
        </p:grpSpPr>
        <p:pic>
          <p:nvPicPr>
            <p:cNvPr id="32" name="Immagin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3" name="Picture 11"/>
            <p:cNvPicPr>
              <a:picLocks noChangeAspect="1"/>
            </p:cNvPicPr>
            <p:nvPr/>
          </p:nvPicPr>
          <p:blipFill>
            <a:blip r:embed="rId5"/>
            <a:stretch>
              <a:fillRect/>
            </a:stretch>
          </p:blipFill>
          <p:spPr>
            <a:xfrm>
              <a:off x="1674274" y="312912"/>
              <a:ext cx="882598" cy="441771"/>
            </a:xfrm>
            <a:prstGeom prst="rect">
              <a:avLst/>
            </a:prstGeom>
          </p:spPr>
        </p:pic>
        <p:pic>
          <p:nvPicPr>
            <p:cNvPr id="34" name="Immagin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5" name="Connettore diritto 3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Employees’ loyalty to companies</a:t>
            </a:r>
          </a:p>
        </p:txBody>
      </p:sp>
      <p:sp>
        <p:nvSpPr>
          <p:cNvPr id="37"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LOYALTY</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8"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2018 Employment by job tenure intervals at European level </a:t>
            </a:r>
            <a:r>
              <a:rPr kumimoji="0" lang="en-GB" sz="18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(average tenure in years)</a:t>
            </a:r>
            <a:endParaRPr kumimoji="0" lang="en-GB" sz="24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174100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t="7476" b="7278"/>
          <a:stretch/>
        </p:blipFill>
        <p:spPr>
          <a:xfrm>
            <a:off x="-1" y="0"/>
            <a:ext cx="18288001"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1177394"/>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Innovation Ecosystem</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332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23</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pic>
        <p:nvPicPr>
          <p:cNvPr id="3" name="Immagin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6948" y="2187141"/>
            <a:ext cx="5234520" cy="5234520"/>
          </a:xfrm>
          <a:prstGeom prst="rect">
            <a:avLst/>
          </a:prstGeom>
        </p:spPr>
      </p:pic>
      <p:sp>
        <p:nvSpPr>
          <p:cNvPr id="29" name="CasellaDiTesto 28"/>
          <p:cNvSpPr txBox="1"/>
          <p:nvPr/>
        </p:nvSpPr>
        <p:spPr>
          <a:xfrm>
            <a:off x="13906300" y="1614670"/>
            <a:ext cx="3169430" cy="1160263"/>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RESEARCH &amp; DEVELOPMENT INSTITUTES</a:t>
            </a:r>
          </a:p>
        </p:txBody>
      </p:sp>
      <p:sp>
        <p:nvSpPr>
          <p:cNvPr id="30" name="Triangolo isoscele 29"/>
          <p:cNvSpPr/>
          <p:nvPr/>
        </p:nvSpPr>
        <p:spPr>
          <a:xfrm rot="5400000">
            <a:off x="13113560" y="1942801"/>
            <a:ext cx="648000" cy="504000"/>
          </a:xfrm>
          <a:prstGeom prst="triangl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35" name="CasellaDiTesto 34"/>
          <p:cNvSpPr txBox="1"/>
          <p:nvPr/>
        </p:nvSpPr>
        <p:spPr>
          <a:xfrm>
            <a:off x="1572686" y="1954177"/>
            <a:ext cx="3069152" cy="481249"/>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UNIVERSITY ECOSYSTEM</a:t>
            </a:r>
          </a:p>
        </p:txBody>
      </p:sp>
      <p:sp>
        <p:nvSpPr>
          <p:cNvPr id="36" name="Triangolo isoscele 35"/>
          <p:cNvSpPr/>
          <p:nvPr/>
        </p:nvSpPr>
        <p:spPr>
          <a:xfrm rot="5400000">
            <a:off x="996686" y="1942801"/>
            <a:ext cx="648000" cy="50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42" name="Triangolo isoscele 41"/>
          <p:cNvSpPr/>
          <p:nvPr/>
        </p:nvSpPr>
        <p:spPr>
          <a:xfrm rot="5400000">
            <a:off x="12599884" y="1942801"/>
            <a:ext cx="648000" cy="504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Immagin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14" y="3504497"/>
            <a:ext cx="2274366" cy="1511985"/>
          </a:xfrm>
          <a:prstGeom prst="rect">
            <a:avLst/>
          </a:prstGeom>
        </p:spPr>
      </p:pic>
      <p:pic>
        <p:nvPicPr>
          <p:cNvPr id="45" name="Immagine 44"/>
          <p:cNvPicPr>
            <a:picLocks noChangeAspect="1"/>
          </p:cNvPicPr>
          <p:nvPr/>
        </p:nvPicPr>
        <p:blipFill>
          <a:blip r:embed="rId4"/>
          <a:stretch>
            <a:fillRect/>
          </a:stretch>
        </p:blipFill>
        <p:spPr>
          <a:xfrm>
            <a:off x="13689558" y="3875950"/>
            <a:ext cx="2528781" cy="1690932"/>
          </a:xfrm>
          <a:prstGeom prst="rect">
            <a:avLst/>
          </a:prstGeom>
        </p:spPr>
      </p:pic>
      <p:pic>
        <p:nvPicPr>
          <p:cNvPr id="46" name="Immagine 45"/>
          <p:cNvPicPr>
            <a:picLocks noChangeAspect="1"/>
          </p:cNvPicPr>
          <p:nvPr/>
        </p:nvPicPr>
        <p:blipFill rotWithShape="1">
          <a:blip r:embed="rId5" cstate="print">
            <a:extLst>
              <a:ext uri="{28A0092B-C50C-407E-A947-70E740481C1C}">
                <a14:useLocalDpi xmlns:a14="http://schemas.microsoft.com/office/drawing/2010/main" val="0"/>
              </a:ext>
            </a:extLst>
          </a:blip>
          <a:srcRect l="23691" r="11895"/>
          <a:stretch/>
        </p:blipFill>
        <p:spPr>
          <a:xfrm>
            <a:off x="2786613" y="4095345"/>
            <a:ext cx="2308079" cy="1532682"/>
          </a:xfrm>
          <a:prstGeom prst="rect">
            <a:avLst/>
          </a:prstGeom>
        </p:spPr>
      </p:pic>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9" name="Gruppo 48"/>
          <p:cNvGrpSpPr/>
          <p:nvPr/>
        </p:nvGrpSpPr>
        <p:grpSpPr>
          <a:xfrm>
            <a:off x="-137160" y="-137160"/>
            <a:ext cx="3670523" cy="1086702"/>
            <a:chOff x="0" y="0"/>
            <a:chExt cx="3670523" cy="1086702"/>
          </a:xfrm>
        </p:grpSpPr>
        <p:pic>
          <p:nvPicPr>
            <p:cNvPr id="50" name="Immagin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51" name="Picture 11"/>
            <p:cNvPicPr>
              <a:picLocks noChangeAspect="1"/>
            </p:cNvPicPr>
            <p:nvPr/>
          </p:nvPicPr>
          <p:blipFill>
            <a:blip r:embed="rId7"/>
            <a:stretch>
              <a:fillRect/>
            </a:stretch>
          </p:blipFill>
          <p:spPr>
            <a:xfrm>
              <a:off x="1674274" y="312912"/>
              <a:ext cx="882598" cy="441771"/>
            </a:xfrm>
            <a:prstGeom prst="rect">
              <a:avLst/>
            </a:prstGeom>
          </p:spPr>
        </p:pic>
        <p:pic>
          <p:nvPicPr>
            <p:cNvPr id="52" name="Immagin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53" name="Connettore diritto 5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Key</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players</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55"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INNOVATION ECOSYSTEM</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1" name="Rettangolo 40"/>
          <p:cNvSpPr/>
          <p:nvPr/>
        </p:nvSpPr>
        <p:spPr>
          <a:xfrm>
            <a:off x="1068685" y="2812401"/>
            <a:ext cx="4895314" cy="427746"/>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16 science and tech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universities</a:t>
            </a:r>
            <a:endParaRPr kumimoji="0" lang="it-IT" sz="2000" b="1"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p:txBody>
      </p:sp>
      <p:sp>
        <p:nvSpPr>
          <p:cNvPr id="56" name="Rettangolo 55"/>
          <p:cNvSpPr/>
          <p:nvPr/>
        </p:nvSpPr>
        <p:spPr>
          <a:xfrm>
            <a:off x="12670094" y="2812401"/>
            <a:ext cx="4895314" cy="907941"/>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10 CNR Centers</a:t>
            </a:r>
          </a:p>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5 tech centers of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excellence</a:t>
            </a:r>
            <a:endParaRPr kumimoji="0" lang="it-IT" sz="2000" b="1"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p:txBody>
      </p:sp>
      <p:grpSp>
        <p:nvGrpSpPr>
          <p:cNvPr id="2" name="Gruppo 1"/>
          <p:cNvGrpSpPr/>
          <p:nvPr/>
        </p:nvGrpSpPr>
        <p:grpSpPr>
          <a:xfrm>
            <a:off x="2044045" y="6138659"/>
            <a:ext cx="4895314" cy="3649152"/>
            <a:chOff x="2044045" y="6138659"/>
            <a:chExt cx="4895314" cy="3649152"/>
          </a:xfrm>
        </p:grpSpPr>
        <p:sp>
          <p:nvSpPr>
            <p:cNvPr id="37" name="CasellaDiTesto 36"/>
            <p:cNvSpPr txBox="1"/>
            <p:nvPr/>
          </p:nvSpPr>
          <p:spPr>
            <a:xfrm>
              <a:off x="2548045" y="6140687"/>
              <a:ext cx="3895438" cy="643944"/>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INDUSTRY 4.0 COMPETENCE CENTERS</a:t>
              </a:r>
            </a:p>
          </p:txBody>
        </p:sp>
        <p:sp>
          <p:nvSpPr>
            <p:cNvPr id="39" name="Triangolo isoscele 38"/>
            <p:cNvSpPr/>
            <p:nvPr/>
          </p:nvSpPr>
          <p:spPr>
            <a:xfrm rot="5400000">
              <a:off x="1972045" y="6210659"/>
              <a:ext cx="648000" cy="504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Immagin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2474" y="7660522"/>
              <a:ext cx="2850452" cy="2127289"/>
            </a:xfrm>
            <a:prstGeom prst="rect">
              <a:avLst/>
            </a:prstGeom>
          </p:spPr>
        </p:pic>
        <p:sp>
          <p:nvSpPr>
            <p:cNvPr id="57" name="Rettangolo 56"/>
            <p:cNvSpPr/>
            <p:nvPr/>
          </p:nvSpPr>
          <p:spPr>
            <a:xfrm>
              <a:off x="2044045" y="7040148"/>
              <a:ext cx="4895314" cy="427746"/>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8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competence</a:t>
              </a: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centers</a:t>
              </a:r>
              <a:endParaRPr kumimoji="0" lang="it-IT" sz="2000" b="1"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p:txBody>
        </p:sp>
      </p:grpSp>
      <p:grpSp>
        <p:nvGrpSpPr>
          <p:cNvPr id="4" name="Gruppo 3"/>
          <p:cNvGrpSpPr/>
          <p:nvPr/>
        </p:nvGrpSpPr>
        <p:grpSpPr>
          <a:xfrm>
            <a:off x="12212894" y="6138659"/>
            <a:ext cx="4895314" cy="3575240"/>
            <a:chOff x="11984294" y="6153899"/>
            <a:chExt cx="4895314" cy="3575240"/>
          </a:xfrm>
        </p:grpSpPr>
        <p:sp>
          <p:nvSpPr>
            <p:cNvPr id="38" name="CasellaDiTesto 37"/>
            <p:cNvSpPr txBox="1"/>
            <p:nvPr/>
          </p:nvSpPr>
          <p:spPr>
            <a:xfrm>
              <a:off x="13267224" y="6155926"/>
              <a:ext cx="3069152" cy="1219507"/>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SCIENCE PARKS &amp; INCUBATORS AND ACCELERATORS</a:t>
              </a:r>
            </a:p>
          </p:txBody>
        </p:sp>
        <p:sp>
          <p:nvSpPr>
            <p:cNvPr id="40" name="Triangolo isoscele 39"/>
            <p:cNvSpPr/>
            <p:nvPr/>
          </p:nvSpPr>
          <p:spPr>
            <a:xfrm rot="5400000">
              <a:off x="12427759" y="6225899"/>
              <a:ext cx="648000" cy="504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33" name="Triangolo isoscele 32"/>
            <p:cNvSpPr/>
            <p:nvPr/>
          </p:nvSpPr>
          <p:spPr>
            <a:xfrm rot="5400000">
              <a:off x="11912294" y="6225899"/>
              <a:ext cx="648000" cy="504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pic>
          <p:nvPicPr>
            <p:cNvPr id="47" name="Immagin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18815" y="8285072"/>
              <a:ext cx="2528781" cy="1444067"/>
            </a:xfrm>
            <a:prstGeom prst="rect">
              <a:avLst/>
            </a:prstGeom>
          </p:spPr>
        </p:pic>
        <p:sp>
          <p:nvSpPr>
            <p:cNvPr id="58" name="Rettangolo 57"/>
            <p:cNvSpPr/>
            <p:nvPr/>
          </p:nvSpPr>
          <p:spPr>
            <a:xfrm>
              <a:off x="11984294" y="7335211"/>
              <a:ext cx="4895314" cy="907941"/>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8 science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parks</a:t>
              </a:r>
              <a:endPar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138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incubators</a:t>
              </a:r>
              <a:r>
                <a:rPr kumimoji="0" lang="it-IT" sz="20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and </a:t>
              </a:r>
              <a:r>
                <a:rPr kumimoji="0" lang="it-IT" sz="20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accelerators</a:t>
              </a:r>
              <a:endParaRPr kumimoji="0" lang="it-IT" sz="2000" b="1"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p:txBody>
        </p:sp>
      </p:grpSp>
    </p:spTree>
    <p:extLst>
      <p:ext uri="{BB962C8B-B14F-4D97-AF65-F5344CB8AC3E}">
        <p14:creationId xmlns:p14="http://schemas.microsoft.com/office/powerpoint/2010/main" val="171309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24</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23"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Science and </a:t>
            </a:r>
            <a:b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Tech Universities</a:t>
            </a:r>
            <a:endParaRPr kumimoji="0" lang="ru-RU"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57" name="Rettangolo 56"/>
          <p:cNvSpPr/>
          <p:nvPr/>
        </p:nvSpPr>
        <p:spPr>
          <a:xfrm>
            <a:off x="1081218" y="4221251"/>
            <a:ext cx="5950329" cy="1421928"/>
          </a:xfrm>
          <a:prstGeom prst="rect">
            <a:avLst/>
          </a:prstGeom>
        </p:spPr>
        <p:txBody>
          <a:bodyPr wrap="square">
            <a:sp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In general,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Italian</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universities</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improve</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their</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positions in the </a:t>
            </a:r>
            <a:r>
              <a:rPr kumimoji="0" lang="it-IT" sz="2400" b="1" i="0" u="none" strike="noStrike" kern="1200" cap="none" spc="0" normalizeH="0" baseline="0" noProof="0">
                <a:ln>
                  <a:noFill/>
                </a:ln>
                <a:solidFill>
                  <a:schemeClr val="accent5">
                    <a:lumMod val="50000"/>
                  </a:schemeClr>
                </a:solidFill>
                <a:effectLst/>
                <a:uLnTx/>
                <a:uFillTx/>
                <a:latin typeface="Arial" pitchFamily="127" charset="0"/>
                <a:ea typeface="ＭＳ Ｐゴシック" pitchFamily="127" charset="-128"/>
                <a:cs typeface="+mn-cs"/>
              </a:rPr>
              <a:t>World </a:t>
            </a:r>
            <a:r>
              <a:rPr kumimoji="0" lang="it-IT" sz="2400" b="1" i="0" u="none" strike="noStrike" kern="1200" cap="none" spc="0" normalizeH="0" baseline="0" noProof="0" err="1">
                <a:ln>
                  <a:noFill/>
                </a:ln>
                <a:solidFill>
                  <a:schemeClr val="accent5">
                    <a:lumMod val="50000"/>
                  </a:schemeClr>
                </a:solidFill>
                <a:effectLst/>
                <a:uLnTx/>
                <a:uFillTx/>
                <a:latin typeface="Arial" pitchFamily="127" charset="0"/>
                <a:ea typeface="ＭＳ Ｐゴシック" pitchFamily="127" charset="-128"/>
                <a:cs typeface="+mn-cs"/>
              </a:rPr>
              <a:t>University</a:t>
            </a:r>
            <a:r>
              <a:rPr kumimoji="0" lang="it-IT" sz="2400" b="1" i="0" u="none" strike="noStrike" kern="1200" cap="none" spc="0" normalizeH="0" baseline="0" noProof="0">
                <a:ln>
                  <a:noFill/>
                </a:ln>
                <a:solidFill>
                  <a:schemeClr val="accent5">
                    <a:lumMod val="50000"/>
                  </a:schemeClr>
                </a:solidFill>
                <a:effectLst/>
                <a:uLnTx/>
                <a:uFillTx/>
                <a:latin typeface="Arial" pitchFamily="127" charset="0"/>
                <a:ea typeface="ＭＳ Ｐゴシック" pitchFamily="127" charset="-128"/>
                <a:cs typeface="+mn-cs"/>
              </a:rPr>
              <a:t> Ranking</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4 more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than</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 last </a:t>
            </a:r>
            <a:r>
              <a:rPr kumimoji="0" lang="it-IT" sz="2400" b="0" i="0" u="none" strike="noStrike" kern="1200" cap="none" spc="0" normalizeH="0" baseline="0" noProof="0" err="1">
                <a:ln>
                  <a:noFill/>
                </a:ln>
                <a:solidFill>
                  <a:srgbClr val="75787B"/>
                </a:solidFill>
                <a:effectLst/>
                <a:uLnTx/>
                <a:uFillTx/>
                <a:latin typeface="Arial" pitchFamily="127" charset="0"/>
                <a:ea typeface="ＭＳ Ｐゴシック" pitchFamily="127" charset="-128"/>
                <a:cs typeface="+mn-cs"/>
              </a:rPr>
              <a:t>year</a:t>
            </a:r>
            <a:r>
              <a:rPr kumimoji="0" lang="it-IT" sz="2400" b="0"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rPr>
              <a:t>!</a:t>
            </a:r>
            <a:endParaRPr kumimoji="0" lang="it-IT" sz="2400" b="1" i="0" u="none" strike="noStrike" kern="1200" cap="none" spc="0" normalizeH="0" baseline="0" noProof="0">
              <a:ln>
                <a:noFill/>
              </a:ln>
              <a:solidFill>
                <a:srgbClr val="75787B"/>
              </a:solidFill>
              <a:effectLst/>
              <a:uLnTx/>
              <a:uFillTx/>
              <a:latin typeface="Arial" pitchFamily="127" charset="0"/>
              <a:ea typeface="ＭＳ Ｐゴシック" pitchFamily="127" charset="-128"/>
              <a:cs typeface="+mn-cs"/>
            </a:endParaRPr>
          </a:p>
        </p:txBody>
      </p:sp>
      <p:pic>
        <p:nvPicPr>
          <p:cNvPr id="67" name="Immagine 66"/>
          <p:cNvPicPr>
            <a:picLocks noChangeAspect="1"/>
          </p:cNvPicPr>
          <p:nvPr/>
        </p:nvPicPr>
        <p:blipFill rotWithShape="1">
          <a:blip r:embed="rId3">
            <a:extLst>
              <a:ext uri="{28A0092B-C50C-407E-A947-70E740481C1C}">
                <a14:useLocalDpi xmlns:a14="http://schemas.microsoft.com/office/drawing/2010/main" val="0"/>
              </a:ext>
            </a:extLst>
          </a:blip>
          <a:srcRect l="4970" t="5019" r="4077" b="33247"/>
          <a:stretch/>
        </p:blipFill>
        <p:spPr>
          <a:xfrm>
            <a:off x="2771917" y="3052138"/>
            <a:ext cx="2568932" cy="719446"/>
          </a:xfrm>
          <a:prstGeom prst="rect">
            <a:avLst/>
          </a:prstGeom>
        </p:spPr>
      </p:pic>
      <p:pic>
        <p:nvPicPr>
          <p:cNvPr id="61" name="Immagin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576" y="6092034"/>
            <a:ext cx="928607" cy="610150"/>
          </a:xfrm>
          <a:prstGeom prst="rect">
            <a:avLst/>
          </a:prstGeom>
        </p:spPr>
      </p:pic>
      <p:pic>
        <p:nvPicPr>
          <p:cNvPr id="62" name="Immagin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080" y="7133035"/>
            <a:ext cx="1614370" cy="515851"/>
          </a:xfrm>
          <a:prstGeom prst="rect">
            <a:avLst/>
          </a:prstGeom>
        </p:spPr>
      </p:pic>
      <p:pic>
        <p:nvPicPr>
          <p:cNvPr id="63" name="Immagin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8379" y="6208720"/>
            <a:ext cx="1389580" cy="388080"/>
          </a:xfrm>
          <a:prstGeom prst="rect">
            <a:avLst/>
          </a:prstGeom>
        </p:spPr>
      </p:pic>
      <p:pic>
        <p:nvPicPr>
          <p:cNvPr id="64" name="Immagin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2324" y="6093280"/>
            <a:ext cx="1251856" cy="599931"/>
          </a:xfrm>
          <a:prstGeom prst="rect">
            <a:avLst/>
          </a:prstGeom>
        </p:spPr>
      </p:pic>
      <p:pic>
        <p:nvPicPr>
          <p:cNvPr id="65" name="Immagine 6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8378" y="7081927"/>
            <a:ext cx="922302" cy="609642"/>
          </a:xfrm>
          <a:prstGeom prst="rect">
            <a:avLst/>
          </a:prstGeom>
        </p:spPr>
      </p:pic>
      <p:pic>
        <p:nvPicPr>
          <p:cNvPr id="66" name="Immagin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643" y="7194209"/>
            <a:ext cx="888587" cy="403588"/>
          </a:xfrm>
          <a:prstGeom prst="rect">
            <a:avLst/>
          </a:prstGeom>
        </p:spPr>
      </p:pic>
      <p:sp>
        <p:nvSpPr>
          <p:cNvPr id="68" name="CasellaDiTesto 67"/>
          <p:cNvSpPr txBox="1"/>
          <p:nvPr/>
        </p:nvSpPr>
        <p:spPr>
          <a:xfrm>
            <a:off x="2742453" y="8192567"/>
            <a:ext cx="2627990" cy="461665"/>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..and </a:t>
            </a:r>
            <a:r>
              <a:rPr kumimoji="0" lang="it-IT" sz="2400" b="0" i="0" u="none" strike="noStrike" kern="120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many</a:t>
            </a:r>
            <a:r>
              <a:rPr kumimoji="0" lang="it-IT"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more</a:t>
            </a:r>
          </a:p>
        </p:txBody>
      </p:sp>
      <p:pic>
        <p:nvPicPr>
          <p:cNvPr id="56" name="Immagine 55"/>
          <p:cNvPicPr>
            <a:picLocks noChangeAspect="1"/>
          </p:cNvPicPr>
          <p:nvPr/>
        </p:nvPicPr>
        <p:blipFill>
          <a:blip r:embed="rId10"/>
          <a:stretch>
            <a:fillRect/>
          </a:stretch>
        </p:blipFill>
        <p:spPr>
          <a:xfrm>
            <a:off x="9807026" y="1831281"/>
            <a:ext cx="6507213" cy="7542704"/>
          </a:xfrm>
          <a:prstGeom prst="rect">
            <a:avLst/>
          </a:prstGeom>
        </p:spPr>
      </p:pic>
      <p:sp>
        <p:nvSpPr>
          <p:cNvPr id="58" name="Ovale 57"/>
          <p:cNvSpPr/>
          <p:nvPr/>
        </p:nvSpPr>
        <p:spPr>
          <a:xfrm>
            <a:off x="10762711" y="3072685"/>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e 75"/>
          <p:cNvSpPr/>
          <p:nvPr/>
        </p:nvSpPr>
        <p:spPr>
          <a:xfrm>
            <a:off x="11627329" y="2797944"/>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e 76"/>
          <p:cNvSpPr/>
          <p:nvPr/>
        </p:nvSpPr>
        <p:spPr>
          <a:xfrm>
            <a:off x="12267677" y="3496438"/>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e 77"/>
          <p:cNvSpPr/>
          <p:nvPr/>
        </p:nvSpPr>
        <p:spPr>
          <a:xfrm>
            <a:off x="13950640" y="5964146"/>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e 78"/>
          <p:cNvSpPr/>
          <p:nvPr/>
        </p:nvSpPr>
        <p:spPr>
          <a:xfrm>
            <a:off x="14295761" y="8270761"/>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80" name="Ovale 79"/>
          <p:cNvSpPr/>
          <p:nvPr/>
        </p:nvSpPr>
        <p:spPr>
          <a:xfrm>
            <a:off x="14833130" y="5723593"/>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e 99"/>
          <p:cNvSpPr/>
          <p:nvPr/>
        </p:nvSpPr>
        <p:spPr>
          <a:xfrm>
            <a:off x="12949843" y="5292709"/>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e 100"/>
          <p:cNvSpPr/>
          <p:nvPr/>
        </p:nvSpPr>
        <p:spPr>
          <a:xfrm>
            <a:off x="13460697" y="5066081"/>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e 101"/>
          <p:cNvSpPr/>
          <p:nvPr/>
        </p:nvSpPr>
        <p:spPr>
          <a:xfrm>
            <a:off x="12165329" y="4308116"/>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3" name="CasellaDiTesto 102"/>
          <p:cNvSpPr txBox="1"/>
          <p:nvPr/>
        </p:nvSpPr>
        <p:spPr>
          <a:xfrm>
            <a:off x="9978795" y="1769156"/>
            <a:ext cx="1940673" cy="34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Politecnico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Milan</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04" name="Connettore diritto 103"/>
          <p:cNvCxnSpPr>
            <a:cxnSpLocks/>
            <a:stCxn id="103" idx="2"/>
            <a:endCxn id="76" idx="1"/>
          </p:cNvCxnSpPr>
          <p:nvPr/>
        </p:nvCxnSpPr>
        <p:spPr>
          <a:xfrm>
            <a:off x="10949132" y="2111599"/>
            <a:ext cx="708174" cy="71520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5" name="CasellaDiTesto 104"/>
          <p:cNvSpPr txBox="1"/>
          <p:nvPr/>
        </p:nvSpPr>
        <p:spPr>
          <a:xfrm>
            <a:off x="7946967" y="2541133"/>
            <a:ext cx="2043676"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Politecnico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Turin</a:t>
            </a:r>
          </a:p>
        </p:txBody>
      </p:sp>
      <p:cxnSp>
        <p:nvCxnSpPr>
          <p:cNvPr id="106" name="Connettore diritto 105"/>
          <p:cNvCxnSpPr>
            <a:cxnSpLocks/>
            <a:stCxn id="105" idx="3"/>
            <a:endCxn id="58" idx="1"/>
          </p:cNvCxnSpPr>
          <p:nvPr/>
        </p:nvCxnSpPr>
        <p:spPr>
          <a:xfrm>
            <a:off x="9990643" y="2712354"/>
            <a:ext cx="802045" cy="389191"/>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7" name="CasellaDiTesto 106"/>
          <p:cNvSpPr txBox="1"/>
          <p:nvPr/>
        </p:nvSpPr>
        <p:spPr>
          <a:xfrm>
            <a:off x="13084722" y="3492730"/>
            <a:ext cx="2355801"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Bologna</a:t>
            </a:r>
          </a:p>
        </p:txBody>
      </p:sp>
      <p:sp>
        <p:nvSpPr>
          <p:cNvPr id="108" name="CasellaDiTesto 107"/>
          <p:cNvSpPr txBox="1"/>
          <p:nvPr/>
        </p:nvSpPr>
        <p:spPr>
          <a:xfrm>
            <a:off x="14262622" y="4830041"/>
            <a:ext cx="2374796"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L’Aquila</a:t>
            </a:r>
          </a:p>
        </p:txBody>
      </p:sp>
      <p:sp>
        <p:nvSpPr>
          <p:cNvPr id="109" name="CasellaDiTesto 108"/>
          <p:cNvSpPr txBox="1"/>
          <p:nvPr/>
        </p:nvSpPr>
        <p:spPr>
          <a:xfrm>
            <a:off x="15297051" y="5381150"/>
            <a:ext cx="1864036"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Politecnico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Bari</a:t>
            </a:r>
          </a:p>
        </p:txBody>
      </p:sp>
      <p:sp>
        <p:nvSpPr>
          <p:cNvPr id="110" name="CasellaDiTesto 109"/>
          <p:cNvSpPr txBox="1"/>
          <p:nvPr/>
        </p:nvSpPr>
        <p:spPr>
          <a:xfrm>
            <a:off x="9033789" y="5416428"/>
            <a:ext cx="3261374" cy="34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La Sapienza,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Rome</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sp>
        <p:nvSpPr>
          <p:cNvPr id="111" name="CasellaDiTesto 110"/>
          <p:cNvSpPr txBox="1"/>
          <p:nvPr/>
        </p:nvSpPr>
        <p:spPr>
          <a:xfrm>
            <a:off x="8100757" y="4461405"/>
            <a:ext cx="3558034" cy="34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Scuola</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Superiore</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Sant’Anna</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Pisa</a:t>
            </a:r>
          </a:p>
        </p:txBody>
      </p:sp>
      <p:cxnSp>
        <p:nvCxnSpPr>
          <p:cNvPr id="112" name="Connettore diritto 111"/>
          <p:cNvCxnSpPr>
            <a:cxnSpLocks/>
            <a:stCxn id="77" idx="6"/>
            <a:endCxn id="107" idx="1"/>
          </p:cNvCxnSpPr>
          <p:nvPr/>
        </p:nvCxnSpPr>
        <p:spPr>
          <a:xfrm>
            <a:off x="12472372" y="3594972"/>
            <a:ext cx="612350" cy="6898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3" name="Connettore diritto 112"/>
          <p:cNvCxnSpPr>
            <a:cxnSpLocks/>
            <a:stCxn id="111" idx="3"/>
            <a:endCxn id="102" idx="2"/>
          </p:cNvCxnSpPr>
          <p:nvPr/>
        </p:nvCxnSpPr>
        <p:spPr>
          <a:xfrm flipV="1">
            <a:off x="11658791" y="4406650"/>
            <a:ext cx="506538" cy="22597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4" name="Connettore diritto 113"/>
          <p:cNvCxnSpPr>
            <a:cxnSpLocks/>
            <a:stCxn id="110" idx="3"/>
            <a:endCxn id="100" idx="2"/>
          </p:cNvCxnSpPr>
          <p:nvPr/>
        </p:nvCxnSpPr>
        <p:spPr>
          <a:xfrm flipV="1">
            <a:off x="12295163" y="5391243"/>
            <a:ext cx="654680" cy="19640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5" name="Connettore diritto 114"/>
          <p:cNvCxnSpPr>
            <a:cxnSpLocks/>
            <a:stCxn id="108" idx="1"/>
            <a:endCxn id="101" idx="7"/>
          </p:cNvCxnSpPr>
          <p:nvPr/>
        </p:nvCxnSpPr>
        <p:spPr>
          <a:xfrm flipH="1">
            <a:off x="13635415" y="5001263"/>
            <a:ext cx="627207" cy="93678"/>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6" name="Connettore diritto 115"/>
          <p:cNvCxnSpPr>
            <a:cxnSpLocks/>
            <a:stCxn id="80" idx="7"/>
            <a:endCxn id="109" idx="1"/>
          </p:cNvCxnSpPr>
          <p:nvPr/>
        </p:nvCxnSpPr>
        <p:spPr>
          <a:xfrm flipV="1">
            <a:off x="15007848" y="5552371"/>
            <a:ext cx="289202" cy="200081"/>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7" name="Connettore diritto 116"/>
          <p:cNvCxnSpPr>
            <a:cxnSpLocks/>
            <a:stCxn id="79" idx="6"/>
            <a:endCxn id="120" idx="1"/>
          </p:cNvCxnSpPr>
          <p:nvPr/>
        </p:nvCxnSpPr>
        <p:spPr>
          <a:xfrm>
            <a:off x="14500456" y="8369295"/>
            <a:ext cx="507392" cy="5584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8" name="Connettore diritto 117"/>
          <p:cNvCxnSpPr>
            <a:cxnSpLocks/>
            <a:stCxn id="119" idx="0"/>
            <a:endCxn id="78" idx="3"/>
          </p:cNvCxnSpPr>
          <p:nvPr/>
        </p:nvCxnSpPr>
        <p:spPr>
          <a:xfrm flipV="1">
            <a:off x="12990696" y="6132353"/>
            <a:ext cx="989921" cy="55281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19" name="CasellaDiTesto 118"/>
          <p:cNvSpPr txBox="1"/>
          <p:nvPr/>
        </p:nvSpPr>
        <p:spPr>
          <a:xfrm>
            <a:off x="11478696" y="6685166"/>
            <a:ext cx="3024000" cy="34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Federico II, Naples</a:t>
            </a:r>
          </a:p>
        </p:txBody>
      </p:sp>
      <p:sp>
        <p:nvSpPr>
          <p:cNvPr id="120" name="CasellaDiTesto 119"/>
          <p:cNvSpPr txBox="1"/>
          <p:nvPr/>
        </p:nvSpPr>
        <p:spPr>
          <a:xfrm>
            <a:off x="15007848" y="8253922"/>
            <a:ext cx="2484289"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Catania</a:t>
            </a:r>
          </a:p>
        </p:txBody>
      </p:sp>
      <p:sp>
        <p:nvSpPr>
          <p:cNvPr id="121" name="Ovale 120"/>
          <p:cNvSpPr/>
          <p:nvPr/>
        </p:nvSpPr>
        <p:spPr>
          <a:xfrm>
            <a:off x="12611742" y="2993272"/>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2" name="CasellaDiTesto 121"/>
          <p:cNvSpPr txBox="1"/>
          <p:nvPr/>
        </p:nvSpPr>
        <p:spPr>
          <a:xfrm>
            <a:off x="13812310" y="3008079"/>
            <a:ext cx="2355801"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Padova</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23" name="Connettore diritto 122"/>
          <p:cNvCxnSpPr>
            <a:cxnSpLocks/>
            <a:stCxn id="121" idx="6"/>
            <a:endCxn id="122" idx="1"/>
          </p:cNvCxnSpPr>
          <p:nvPr/>
        </p:nvCxnSpPr>
        <p:spPr>
          <a:xfrm>
            <a:off x="12816437" y="3091806"/>
            <a:ext cx="995873" cy="8749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5" name="Ovale 124"/>
          <p:cNvSpPr/>
          <p:nvPr/>
        </p:nvSpPr>
        <p:spPr>
          <a:xfrm>
            <a:off x="12295163" y="2402407"/>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6" name="CasellaDiTesto 125"/>
          <p:cNvSpPr txBox="1"/>
          <p:nvPr/>
        </p:nvSpPr>
        <p:spPr>
          <a:xfrm>
            <a:off x="11809150" y="1295534"/>
            <a:ext cx="213119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Trento</a:t>
            </a:r>
          </a:p>
        </p:txBody>
      </p:sp>
      <p:cxnSp>
        <p:nvCxnSpPr>
          <p:cNvPr id="127" name="Connettore diritto 126"/>
          <p:cNvCxnSpPr>
            <a:cxnSpLocks/>
            <a:stCxn id="126" idx="2"/>
            <a:endCxn id="125" idx="7"/>
          </p:cNvCxnSpPr>
          <p:nvPr/>
        </p:nvCxnSpPr>
        <p:spPr>
          <a:xfrm flipH="1">
            <a:off x="12469881" y="1634088"/>
            <a:ext cx="404864" cy="79717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8" name="Ovale 127"/>
          <p:cNvSpPr/>
          <p:nvPr/>
        </p:nvSpPr>
        <p:spPr>
          <a:xfrm>
            <a:off x="11125536" y="7075272"/>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9" name="CasellaDiTesto 128"/>
          <p:cNvSpPr txBox="1"/>
          <p:nvPr/>
        </p:nvSpPr>
        <p:spPr>
          <a:xfrm>
            <a:off x="8100757" y="6543720"/>
            <a:ext cx="225271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Cagliari</a:t>
            </a:r>
            <a:endPar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30" name="Connettore diritto 129"/>
          <p:cNvCxnSpPr>
            <a:cxnSpLocks/>
            <a:stCxn id="129" idx="3"/>
            <a:endCxn id="128" idx="1"/>
          </p:cNvCxnSpPr>
          <p:nvPr/>
        </p:nvCxnSpPr>
        <p:spPr>
          <a:xfrm>
            <a:off x="10353468" y="6712997"/>
            <a:ext cx="802045" cy="39113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1" name="Ovale 130"/>
          <p:cNvSpPr/>
          <p:nvPr/>
        </p:nvSpPr>
        <p:spPr>
          <a:xfrm>
            <a:off x="11098857" y="3639515"/>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32" name="CasellaDiTesto 131"/>
          <p:cNvSpPr txBox="1"/>
          <p:nvPr/>
        </p:nvSpPr>
        <p:spPr>
          <a:xfrm>
            <a:off x="7837892" y="3790877"/>
            <a:ext cx="22320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Genova</a:t>
            </a:r>
            <a:endPar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33" name="Connettore diritto 132"/>
          <p:cNvCxnSpPr>
            <a:cxnSpLocks/>
            <a:stCxn id="132" idx="3"/>
            <a:endCxn id="131" idx="3"/>
          </p:cNvCxnSpPr>
          <p:nvPr/>
        </p:nvCxnSpPr>
        <p:spPr>
          <a:xfrm flipV="1">
            <a:off x="10069892" y="3807722"/>
            <a:ext cx="1058942" cy="15243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4" name="Ovale 133"/>
          <p:cNvSpPr/>
          <p:nvPr/>
        </p:nvSpPr>
        <p:spPr>
          <a:xfrm>
            <a:off x="13460697" y="2765898"/>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35" name="CasellaDiTesto 134"/>
          <p:cNvSpPr txBox="1"/>
          <p:nvPr/>
        </p:nvSpPr>
        <p:spPr>
          <a:xfrm>
            <a:off x="14001606" y="2362085"/>
            <a:ext cx="2374796"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Trieste</a:t>
            </a:r>
          </a:p>
        </p:txBody>
      </p:sp>
      <p:cxnSp>
        <p:nvCxnSpPr>
          <p:cNvPr id="136" name="Connettore diritto 135"/>
          <p:cNvCxnSpPr>
            <a:cxnSpLocks/>
            <a:stCxn id="135" idx="1"/>
            <a:endCxn id="134" idx="7"/>
          </p:cNvCxnSpPr>
          <p:nvPr/>
        </p:nvCxnSpPr>
        <p:spPr>
          <a:xfrm flipH="1">
            <a:off x="13635416" y="2533306"/>
            <a:ext cx="366191" cy="261451"/>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7" name="Ovale 136"/>
          <p:cNvSpPr/>
          <p:nvPr/>
        </p:nvSpPr>
        <p:spPr>
          <a:xfrm>
            <a:off x="14935477" y="7167537"/>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38" name="CasellaDiTesto 137"/>
          <p:cNvSpPr txBox="1"/>
          <p:nvPr/>
        </p:nvSpPr>
        <p:spPr>
          <a:xfrm>
            <a:off x="11043606" y="7470720"/>
            <a:ext cx="3261374" cy="34244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Calabria, </a:t>
            </a:r>
            <a:r>
              <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Cosenza</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39" name="Connettore diritto 138"/>
          <p:cNvCxnSpPr>
            <a:cxnSpLocks/>
            <a:stCxn id="138" idx="3"/>
            <a:endCxn id="137" idx="2"/>
          </p:cNvCxnSpPr>
          <p:nvPr/>
        </p:nvCxnSpPr>
        <p:spPr>
          <a:xfrm flipV="1">
            <a:off x="14304980" y="7266071"/>
            <a:ext cx="630497" cy="375871"/>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40" name="Ovale 139"/>
          <p:cNvSpPr/>
          <p:nvPr/>
        </p:nvSpPr>
        <p:spPr>
          <a:xfrm>
            <a:off x="13256002" y="4305319"/>
            <a:ext cx="204695" cy="19706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1" name="CasellaDiTesto 140"/>
          <p:cNvSpPr txBox="1"/>
          <p:nvPr/>
        </p:nvSpPr>
        <p:spPr>
          <a:xfrm>
            <a:off x="14060785" y="4165435"/>
            <a:ext cx="2355801" cy="34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University of Ancona</a:t>
            </a:r>
          </a:p>
        </p:txBody>
      </p:sp>
      <p:cxnSp>
        <p:nvCxnSpPr>
          <p:cNvPr id="142" name="Connettore diritto 141"/>
          <p:cNvCxnSpPr>
            <a:cxnSpLocks/>
            <a:stCxn id="140" idx="6"/>
            <a:endCxn id="141" idx="1"/>
          </p:cNvCxnSpPr>
          <p:nvPr/>
        </p:nvCxnSpPr>
        <p:spPr>
          <a:xfrm flipV="1">
            <a:off x="13460697" y="4336657"/>
            <a:ext cx="600088" cy="6719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43" name="CasellaDiTesto 142"/>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QS World University Rankings by Subject 2020</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70" name="Triangolo isoscele 69"/>
          <p:cNvSpPr/>
          <p:nvPr/>
        </p:nvSpPr>
        <p:spPr>
          <a:xfrm rot="5400000">
            <a:off x="996686" y="1286815"/>
            <a:ext cx="648000" cy="50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uppo 70"/>
          <p:cNvGrpSpPr/>
          <p:nvPr/>
        </p:nvGrpSpPr>
        <p:grpSpPr>
          <a:xfrm>
            <a:off x="-137160" y="-137160"/>
            <a:ext cx="3670523" cy="1086702"/>
            <a:chOff x="0" y="0"/>
            <a:chExt cx="3670523" cy="1086702"/>
          </a:xfrm>
        </p:grpSpPr>
        <p:pic>
          <p:nvPicPr>
            <p:cNvPr id="72" name="Immagine 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3" name="Picture 11"/>
            <p:cNvPicPr>
              <a:picLocks noChangeAspect="1"/>
            </p:cNvPicPr>
            <p:nvPr/>
          </p:nvPicPr>
          <p:blipFill>
            <a:blip r:embed="rId12"/>
            <a:stretch>
              <a:fillRect/>
            </a:stretch>
          </p:blipFill>
          <p:spPr>
            <a:xfrm>
              <a:off x="1674274" y="312912"/>
              <a:ext cx="882598" cy="441771"/>
            </a:xfrm>
            <a:prstGeom prst="rect">
              <a:avLst/>
            </a:prstGeom>
          </p:spPr>
        </p:pic>
        <p:pic>
          <p:nvPicPr>
            <p:cNvPr id="74" name="Immagine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5" name="Connettore diritto 7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UNIVERSITY NETWORK</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Tree>
    <p:extLst>
      <p:ext uri="{BB962C8B-B14F-4D97-AF65-F5344CB8AC3E}">
        <p14:creationId xmlns:p14="http://schemas.microsoft.com/office/powerpoint/2010/main" val="302157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25</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pic>
        <p:nvPicPr>
          <p:cNvPr id="56" name="Immagine 55"/>
          <p:cNvPicPr>
            <a:picLocks noChangeAspect="1"/>
          </p:cNvPicPr>
          <p:nvPr/>
        </p:nvPicPr>
        <p:blipFill>
          <a:blip r:embed="rId3"/>
          <a:stretch>
            <a:fillRect/>
          </a:stretch>
        </p:blipFill>
        <p:spPr>
          <a:xfrm>
            <a:off x="9807026" y="1831281"/>
            <a:ext cx="6507213" cy="7542704"/>
          </a:xfrm>
          <a:prstGeom prst="rect">
            <a:avLst/>
          </a:prstGeom>
        </p:spPr>
      </p:pic>
      <p:sp>
        <p:nvSpPr>
          <p:cNvPr id="58" name="Ovale 57"/>
          <p:cNvSpPr/>
          <p:nvPr/>
        </p:nvSpPr>
        <p:spPr>
          <a:xfrm>
            <a:off x="10762711" y="3072685"/>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e 75"/>
          <p:cNvSpPr/>
          <p:nvPr/>
        </p:nvSpPr>
        <p:spPr>
          <a:xfrm>
            <a:off x="11547379" y="2739987"/>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e 77"/>
          <p:cNvSpPr/>
          <p:nvPr/>
        </p:nvSpPr>
        <p:spPr>
          <a:xfrm>
            <a:off x="13950640" y="5964146"/>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e 78"/>
          <p:cNvSpPr/>
          <p:nvPr/>
        </p:nvSpPr>
        <p:spPr>
          <a:xfrm>
            <a:off x="14295761" y="8270761"/>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e 99"/>
          <p:cNvSpPr/>
          <p:nvPr/>
        </p:nvSpPr>
        <p:spPr>
          <a:xfrm>
            <a:off x="12949843" y="5292709"/>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e 101"/>
          <p:cNvSpPr/>
          <p:nvPr/>
        </p:nvSpPr>
        <p:spPr>
          <a:xfrm>
            <a:off x="12165329" y="4308116"/>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3" name="CasellaDiTesto 102"/>
          <p:cNvSpPr txBox="1"/>
          <p:nvPr/>
        </p:nvSpPr>
        <p:spPr>
          <a:xfrm>
            <a:off x="9497501" y="1014040"/>
            <a:ext cx="1940673"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STIIMA</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(Manufacturing 4.0)</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Milan</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04" name="Connettore diritto 103"/>
          <p:cNvCxnSpPr>
            <a:cxnSpLocks/>
            <a:stCxn id="103" idx="2"/>
            <a:endCxn id="76" idx="1"/>
          </p:cNvCxnSpPr>
          <p:nvPr/>
        </p:nvCxnSpPr>
        <p:spPr>
          <a:xfrm>
            <a:off x="10467838" y="1783481"/>
            <a:ext cx="1109518" cy="98536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5" name="CasellaDiTesto 104"/>
          <p:cNvSpPr txBox="1"/>
          <p:nvPr/>
        </p:nvSpPr>
        <p:spPr>
          <a:xfrm>
            <a:off x="7598105" y="2512877"/>
            <a:ext cx="2215183"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IEIIT</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(Information &amp; </a:t>
            </a:r>
            <a:r>
              <a:rPr kumimoji="0" lang="en-US"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Telcom</a:t>
            </a: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Turin</a:t>
            </a:r>
            <a:endPar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06" name="Connettore diritto 105"/>
          <p:cNvCxnSpPr>
            <a:cxnSpLocks/>
            <a:stCxn id="105" idx="3"/>
            <a:endCxn id="58" idx="1"/>
          </p:cNvCxnSpPr>
          <p:nvPr/>
        </p:nvCxnSpPr>
        <p:spPr>
          <a:xfrm>
            <a:off x="9813288" y="2897598"/>
            <a:ext cx="979400" cy="203947"/>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10" name="CasellaDiTesto 109"/>
          <p:cNvSpPr txBox="1"/>
          <p:nvPr/>
        </p:nvSpPr>
        <p:spPr>
          <a:xfrm>
            <a:off x="11063269" y="5092604"/>
            <a:ext cx="1249561" cy="98488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IAC</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(Computing application)</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Rome</a:t>
            </a:r>
            <a:endPar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sp>
        <p:nvSpPr>
          <p:cNvPr id="111" name="CasellaDiTesto 110"/>
          <p:cNvSpPr txBox="1"/>
          <p:nvPr/>
        </p:nvSpPr>
        <p:spPr>
          <a:xfrm>
            <a:off x="8390114" y="5014804"/>
            <a:ext cx="2604247"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ISTI</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(Information science &amp; tech)</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Pisa</a:t>
            </a:r>
            <a:endPar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13" name="Connettore diritto 112"/>
          <p:cNvCxnSpPr>
            <a:cxnSpLocks/>
            <a:stCxn id="111" idx="3"/>
            <a:endCxn id="102" idx="2"/>
          </p:cNvCxnSpPr>
          <p:nvPr/>
        </p:nvCxnSpPr>
        <p:spPr>
          <a:xfrm flipV="1">
            <a:off x="10994361" y="4406650"/>
            <a:ext cx="1170968" cy="99287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4" name="Connettore diritto 113"/>
          <p:cNvCxnSpPr>
            <a:cxnSpLocks/>
            <a:stCxn id="110" idx="3"/>
            <a:endCxn id="100" idx="2"/>
          </p:cNvCxnSpPr>
          <p:nvPr/>
        </p:nvCxnSpPr>
        <p:spPr>
          <a:xfrm flipV="1">
            <a:off x="12312830" y="5391243"/>
            <a:ext cx="637013" cy="19380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7" name="Connettore diritto 116"/>
          <p:cNvCxnSpPr>
            <a:cxnSpLocks/>
            <a:stCxn id="79" idx="6"/>
            <a:endCxn id="120" idx="1"/>
          </p:cNvCxnSpPr>
          <p:nvPr/>
        </p:nvCxnSpPr>
        <p:spPr>
          <a:xfrm>
            <a:off x="14500456" y="8369295"/>
            <a:ext cx="507392" cy="269348"/>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8" name="Connettore diritto 117"/>
          <p:cNvCxnSpPr>
            <a:cxnSpLocks/>
            <a:stCxn id="116" idx="0"/>
            <a:endCxn id="78" idx="3"/>
          </p:cNvCxnSpPr>
          <p:nvPr/>
        </p:nvCxnSpPr>
        <p:spPr>
          <a:xfrm flipV="1">
            <a:off x="13693027" y="6132353"/>
            <a:ext cx="287590" cy="686657"/>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0" name="CasellaDiTesto 119"/>
          <p:cNvSpPr txBox="1"/>
          <p:nvPr/>
        </p:nvSpPr>
        <p:spPr>
          <a:xfrm>
            <a:off x="15007848" y="8253922"/>
            <a:ext cx="2484289"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IMM</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(Microelectronics)</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Catania</a:t>
            </a:r>
          </a:p>
        </p:txBody>
      </p:sp>
      <p:sp>
        <p:nvSpPr>
          <p:cNvPr id="125" name="Ovale 124"/>
          <p:cNvSpPr/>
          <p:nvPr/>
        </p:nvSpPr>
        <p:spPr>
          <a:xfrm>
            <a:off x="11556150" y="3021693"/>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6" name="CasellaDiTesto 125"/>
          <p:cNvSpPr txBox="1"/>
          <p:nvPr/>
        </p:nvSpPr>
        <p:spPr>
          <a:xfrm>
            <a:off x="7549802" y="1789213"/>
            <a:ext cx="2742230"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IMATI</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(Applied Mathematics and IT)</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Pavia</a:t>
            </a:r>
            <a:endParaRPr kumimoji="0" lang="en-US"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27" name="Connettore diritto 126"/>
          <p:cNvCxnSpPr>
            <a:cxnSpLocks/>
            <a:stCxn id="126" idx="3"/>
            <a:endCxn id="125" idx="1"/>
          </p:cNvCxnSpPr>
          <p:nvPr/>
        </p:nvCxnSpPr>
        <p:spPr>
          <a:xfrm>
            <a:off x="10292032" y="2173934"/>
            <a:ext cx="1294095" cy="87661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2" name="CasellaDiTesto 131"/>
          <p:cNvSpPr txBox="1"/>
          <p:nvPr/>
        </p:nvSpPr>
        <p:spPr>
          <a:xfrm>
            <a:off x="8813058" y="4327692"/>
            <a:ext cx="2546323"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IIT</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(Informatics &amp; Telematics)</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Pisa</a:t>
            </a:r>
            <a:endParaRPr kumimoji="0" lang="en-US" sz="16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33" name="Connettore diritto 132"/>
          <p:cNvCxnSpPr>
            <a:cxnSpLocks/>
            <a:stCxn id="132" idx="3"/>
            <a:endCxn id="102" idx="2"/>
          </p:cNvCxnSpPr>
          <p:nvPr/>
        </p:nvCxnSpPr>
        <p:spPr>
          <a:xfrm flipV="1">
            <a:off x="11359381" y="4406650"/>
            <a:ext cx="805948" cy="30576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7" name="Ovale 136"/>
          <p:cNvSpPr/>
          <p:nvPr/>
        </p:nvSpPr>
        <p:spPr>
          <a:xfrm>
            <a:off x="14935477" y="7167537"/>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139" name="Connettore diritto 138"/>
          <p:cNvCxnSpPr>
            <a:cxnSpLocks/>
            <a:stCxn id="112" idx="1"/>
            <a:endCxn id="137" idx="6"/>
          </p:cNvCxnSpPr>
          <p:nvPr/>
        </p:nvCxnSpPr>
        <p:spPr>
          <a:xfrm flipH="1" flipV="1">
            <a:off x="15140172" y="7266071"/>
            <a:ext cx="385790" cy="1208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71" name="CasellaDiTesto 70"/>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CNR website</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63" name="CasellaDiTesto 62"/>
          <p:cNvSpPr txBox="1"/>
          <p:nvPr/>
        </p:nvSpPr>
        <p:spPr>
          <a:xfrm>
            <a:off x="12133622" y="6040933"/>
            <a:ext cx="1319692"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IASI</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(Informatics)</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Rome</a:t>
            </a:r>
          </a:p>
        </p:txBody>
      </p:sp>
      <p:cxnSp>
        <p:nvCxnSpPr>
          <p:cNvPr id="64" name="Connettore diritto 63"/>
          <p:cNvCxnSpPr>
            <a:cxnSpLocks/>
            <a:stCxn id="63" idx="0"/>
            <a:endCxn id="100" idx="2"/>
          </p:cNvCxnSpPr>
          <p:nvPr/>
        </p:nvCxnSpPr>
        <p:spPr>
          <a:xfrm flipV="1">
            <a:off x="12793468" y="5391243"/>
            <a:ext cx="156375" cy="64969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4" name="CasellaDiTesto 83"/>
          <p:cNvSpPr txBox="1"/>
          <p:nvPr/>
        </p:nvSpPr>
        <p:spPr>
          <a:xfrm>
            <a:off x="10717712" y="1640627"/>
            <a:ext cx="1940673"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Cefriel</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Milan</a:t>
            </a:r>
            <a:endParaRPr kumimoji="0" lang="en-US"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85" name="Connettore diritto 84"/>
          <p:cNvCxnSpPr>
            <a:cxnSpLocks/>
            <a:stCxn id="84" idx="2"/>
            <a:endCxn id="66" idx="0"/>
          </p:cNvCxnSpPr>
          <p:nvPr/>
        </p:nvCxnSpPr>
        <p:spPr>
          <a:xfrm>
            <a:off x="11688049" y="2194625"/>
            <a:ext cx="35420" cy="53841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9" name="CasellaDiTesto 88"/>
          <p:cNvSpPr txBox="1"/>
          <p:nvPr/>
        </p:nvSpPr>
        <p:spPr>
          <a:xfrm>
            <a:off x="7162800" y="3365532"/>
            <a:ext cx="2827843"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Istituto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Superiore</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M.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Boella</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Turin</a:t>
            </a:r>
            <a:endParaRPr kumimoji="0" lang="en-US"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90" name="Connettore diritto 89"/>
          <p:cNvCxnSpPr>
            <a:cxnSpLocks/>
            <a:stCxn id="89" idx="3"/>
            <a:endCxn id="65" idx="2"/>
          </p:cNvCxnSpPr>
          <p:nvPr/>
        </p:nvCxnSpPr>
        <p:spPr>
          <a:xfrm flipV="1">
            <a:off x="9990643" y="3252989"/>
            <a:ext cx="764158" cy="38954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92" name="Ovale 91"/>
          <p:cNvSpPr/>
          <p:nvPr/>
        </p:nvSpPr>
        <p:spPr>
          <a:xfrm>
            <a:off x="12295163" y="2402407"/>
            <a:ext cx="204695" cy="197067"/>
          </a:xfrm>
          <a:prstGeom prst="ellips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3" name="CasellaDiTesto 92"/>
          <p:cNvSpPr txBox="1"/>
          <p:nvPr/>
        </p:nvSpPr>
        <p:spPr>
          <a:xfrm>
            <a:off x="13099022" y="1530382"/>
            <a:ext cx="2767132"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Bruno Kessler Foundation</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Trento</a:t>
            </a:r>
            <a:endParaRPr kumimoji="0" lang="en-US"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94" name="Connettore diritto 93"/>
          <p:cNvCxnSpPr>
            <a:cxnSpLocks/>
            <a:stCxn id="93" idx="1"/>
            <a:endCxn id="92" idx="7"/>
          </p:cNvCxnSpPr>
          <p:nvPr/>
        </p:nvCxnSpPr>
        <p:spPr>
          <a:xfrm flipH="1">
            <a:off x="12469881" y="1807381"/>
            <a:ext cx="629141" cy="62388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95" name="Ovale 94"/>
          <p:cNvSpPr/>
          <p:nvPr/>
        </p:nvSpPr>
        <p:spPr>
          <a:xfrm>
            <a:off x="11098857" y="3639515"/>
            <a:ext cx="204695" cy="197067"/>
          </a:xfrm>
          <a:prstGeom prst="ellips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6" name="CasellaDiTesto 95"/>
          <p:cNvSpPr txBox="1"/>
          <p:nvPr/>
        </p:nvSpPr>
        <p:spPr>
          <a:xfrm>
            <a:off x="7210471" y="3989138"/>
            <a:ext cx="3167707"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Italian Institute of Technology</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Genoa</a:t>
            </a:r>
            <a:endParaRPr kumimoji="0" lang="en-US"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97" name="Connettore diritto 96"/>
          <p:cNvCxnSpPr>
            <a:cxnSpLocks/>
            <a:stCxn id="96" idx="3"/>
            <a:endCxn id="95" idx="3"/>
          </p:cNvCxnSpPr>
          <p:nvPr/>
        </p:nvCxnSpPr>
        <p:spPr>
          <a:xfrm flipV="1">
            <a:off x="10378178" y="3807722"/>
            <a:ext cx="750656" cy="45841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4" name="Ovale 123"/>
          <p:cNvSpPr/>
          <p:nvPr/>
        </p:nvSpPr>
        <p:spPr>
          <a:xfrm>
            <a:off x="11125536" y="7075272"/>
            <a:ext cx="204695" cy="197067"/>
          </a:xfrm>
          <a:prstGeom prst="ellips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3" name="CasellaDiTesto 142"/>
          <p:cNvSpPr txBox="1"/>
          <p:nvPr/>
        </p:nvSpPr>
        <p:spPr>
          <a:xfrm>
            <a:off x="8161978" y="7090600"/>
            <a:ext cx="2252711"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CRS4</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Cagliari</a:t>
            </a:r>
            <a:endParaRPr kumimoji="0" lang="en-US"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44" name="Connettore diritto 143"/>
          <p:cNvCxnSpPr>
            <a:cxnSpLocks/>
            <a:stCxn id="143" idx="3"/>
            <a:endCxn id="124" idx="2"/>
          </p:cNvCxnSpPr>
          <p:nvPr/>
        </p:nvCxnSpPr>
        <p:spPr>
          <a:xfrm flipV="1">
            <a:off x="10414689" y="7173806"/>
            <a:ext cx="710847" cy="19379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45" name="Rettangolo 144"/>
          <p:cNvSpPr/>
          <p:nvPr/>
        </p:nvSpPr>
        <p:spPr>
          <a:xfrm>
            <a:off x="1093658" y="2722462"/>
            <a:ext cx="6295659" cy="4148741"/>
          </a:xfrm>
          <a:prstGeom prst="rect">
            <a:avLst/>
          </a:prstGeom>
        </p:spPr>
        <p:txBody>
          <a:bodyPr wrap="square">
            <a:noAutofit/>
          </a:bodyPr>
          <a:lstStyle/>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National Research Council (CNR)</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is the largest public research institution in Italy, the only one under the Research Ministry performing multidisciplinary activities, through several institutes.</a:t>
            </a:r>
            <a:b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E.g.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Italian Institute of Technology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accounts for over 13,000 publications, over 200 European projects, over 40 ERC projects, over 900 active patent applications, 22 established startups. Also, it accounts for 11 IIT research centers in Italy and 2 outstations located abroad (MIT and Harvard in the US).</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Italy is also characterized by several other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IT centers of excellence</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some of which are indicated in the map.</a:t>
            </a:r>
          </a:p>
        </p:txBody>
      </p:sp>
      <p:sp>
        <p:nvSpPr>
          <p:cNvPr id="61" name="Triangolo isoscele 60"/>
          <p:cNvSpPr/>
          <p:nvPr/>
        </p:nvSpPr>
        <p:spPr>
          <a:xfrm rot="5400000">
            <a:off x="1124186" y="2876380"/>
            <a:ext cx="463361" cy="29852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62" name="Triangolo isoscele 61"/>
          <p:cNvSpPr/>
          <p:nvPr/>
        </p:nvSpPr>
        <p:spPr>
          <a:xfrm rot="5400000">
            <a:off x="1124186" y="8560237"/>
            <a:ext cx="463361" cy="298528"/>
          </a:xfrm>
          <a:prstGeom prst="triangle">
            <a:avLst/>
          </a:prstGeom>
          <a:solidFill>
            <a:srgbClr val="C9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65" name="Ovale 64"/>
          <p:cNvSpPr/>
          <p:nvPr/>
        </p:nvSpPr>
        <p:spPr>
          <a:xfrm>
            <a:off x="10754801" y="3154455"/>
            <a:ext cx="204695" cy="197067"/>
          </a:xfrm>
          <a:prstGeom prst="ellips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e 65"/>
          <p:cNvSpPr/>
          <p:nvPr/>
        </p:nvSpPr>
        <p:spPr>
          <a:xfrm>
            <a:off x="11621121" y="2733040"/>
            <a:ext cx="204695" cy="197067"/>
          </a:xfrm>
          <a:prstGeom prst="ellips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8" name="Triangolo isoscele 67"/>
          <p:cNvSpPr/>
          <p:nvPr/>
        </p:nvSpPr>
        <p:spPr>
          <a:xfrm rot="5400000">
            <a:off x="451182" y="1286815"/>
            <a:ext cx="648000" cy="504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112" name="CasellaDiTesto 111"/>
          <p:cNvSpPr txBox="1"/>
          <p:nvPr/>
        </p:nvSpPr>
        <p:spPr>
          <a:xfrm>
            <a:off x="15525962" y="6893434"/>
            <a:ext cx="2449125"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ICAR</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(Computing and Networks)</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Cosenza</a:t>
            </a:r>
          </a:p>
        </p:txBody>
      </p:sp>
      <p:sp>
        <p:nvSpPr>
          <p:cNvPr id="116" name="CasellaDiTesto 115"/>
          <p:cNvSpPr txBox="1"/>
          <p:nvPr/>
        </p:nvSpPr>
        <p:spPr>
          <a:xfrm>
            <a:off x="12790121" y="6819010"/>
            <a:ext cx="1805812" cy="9848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IREA</a:t>
            </a:r>
            <a:b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(Environmental electromagnetism)</a:t>
            </a:r>
            <a:b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Naples</a:t>
            </a:r>
          </a:p>
        </p:txBody>
      </p:sp>
      <p:sp>
        <p:nvSpPr>
          <p:cNvPr id="67"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R&amp;D Centers </a:t>
            </a:r>
            <a:b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of excellence</a:t>
            </a:r>
            <a:endParaRPr kumimoji="0" lang="ru-RU"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grpSp>
        <p:nvGrpSpPr>
          <p:cNvPr id="69" name="Gruppo 68"/>
          <p:cNvGrpSpPr/>
          <p:nvPr/>
        </p:nvGrpSpPr>
        <p:grpSpPr>
          <a:xfrm>
            <a:off x="-137160" y="-137160"/>
            <a:ext cx="3670523" cy="1086702"/>
            <a:chOff x="0" y="0"/>
            <a:chExt cx="3670523" cy="1086702"/>
          </a:xfrm>
        </p:grpSpPr>
        <p:pic>
          <p:nvPicPr>
            <p:cNvPr id="70" name="Immagin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2" name="Picture 11"/>
            <p:cNvPicPr>
              <a:picLocks noChangeAspect="1"/>
            </p:cNvPicPr>
            <p:nvPr/>
          </p:nvPicPr>
          <p:blipFill>
            <a:blip r:embed="rId5"/>
            <a:stretch>
              <a:fillRect/>
            </a:stretch>
          </p:blipFill>
          <p:spPr>
            <a:xfrm>
              <a:off x="1674274" y="312912"/>
              <a:ext cx="882598" cy="441771"/>
            </a:xfrm>
            <a:prstGeom prst="rect">
              <a:avLst/>
            </a:prstGeom>
          </p:spPr>
        </p:pic>
        <p:pic>
          <p:nvPicPr>
            <p:cNvPr id="73" name="Immagin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4" name="Connettore diritto 7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5" name="Заголовок 1"/>
          <p:cNvSpPr txBox="1">
            <a:spLocks/>
          </p:cNvSpPr>
          <p:nvPr/>
        </p:nvSpPr>
        <p:spPr>
          <a:xfrm>
            <a:off x="13807440" y="152931"/>
            <a:ext cx="390404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R&amp;D INSTITUTES AND CENTERS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77" name="Triangolo isoscele 76"/>
          <p:cNvSpPr/>
          <p:nvPr/>
        </p:nvSpPr>
        <p:spPr>
          <a:xfrm rot="5400000">
            <a:off x="996686" y="1286815"/>
            <a:ext cx="648000" cy="504000"/>
          </a:xfrm>
          <a:prstGeom prst="triangle">
            <a:avLst/>
          </a:prstGeom>
          <a:solidFill>
            <a:srgbClr val="C91617"/>
          </a:solidFill>
          <a:ln>
            <a:solidFill>
              <a:srgbClr val="C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996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26</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pic>
        <p:nvPicPr>
          <p:cNvPr id="56" name="Immagine 55"/>
          <p:cNvPicPr>
            <a:picLocks noChangeAspect="1"/>
          </p:cNvPicPr>
          <p:nvPr/>
        </p:nvPicPr>
        <p:blipFill>
          <a:blip r:embed="rId3"/>
          <a:stretch>
            <a:fillRect/>
          </a:stretch>
        </p:blipFill>
        <p:spPr>
          <a:xfrm>
            <a:off x="9807026" y="1831281"/>
            <a:ext cx="6507213" cy="7542704"/>
          </a:xfrm>
          <a:prstGeom prst="rect">
            <a:avLst/>
          </a:prstGeom>
        </p:spPr>
      </p:pic>
      <p:sp>
        <p:nvSpPr>
          <p:cNvPr id="102" name="Ovale 101"/>
          <p:cNvSpPr/>
          <p:nvPr/>
        </p:nvSpPr>
        <p:spPr>
          <a:xfrm>
            <a:off x="12165329" y="4308116"/>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11" name="CasellaDiTesto 110"/>
          <p:cNvSpPr txBox="1"/>
          <p:nvPr/>
        </p:nvSpPr>
        <p:spPr>
          <a:xfrm>
            <a:off x="8100757" y="4461405"/>
            <a:ext cx="3558034"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Navacchio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Tech Park,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Pisa</a:t>
            </a:r>
          </a:p>
        </p:txBody>
      </p:sp>
      <p:cxnSp>
        <p:nvCxnSpPr>
          <p:cNvPr id="113" name="Connettore diritto 112"/>
          <p:cNvCxnSpPr>
            <a:cxnSpLocks/>
            <a:stCxn id="111" idx="3"/>
            <a:endCxn id="102" idx="2"/>
          </p:cNvCxnSpPr>
          <p:nvPr/>
        </p:nvCxnSpPr>
        <p:spPr>
          <a:xfrm flipV="1">
            <a:off x="11658791" y="4406650"/>
            <a:ext cx="506538" cy="33175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1" name="Ovale 120"/>
          <p:cNvSpPr/>
          <p:nvPr/>
        </p:nvSpPr>
        <p:spPr>
          <a:xfrm>
            <a:off x="12850297" y="2843972"/>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2" name="CasellaDiTesto 121"/>
          <p:cNvSpPr txBox="1"/>
          <p:nvPr/>
        </p:nvSpPr>
        <p:spPr>
          <a:xfrm>
            <a:off x="13668171" y="2966310"/>
            <a:ext cx="1236411"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Vega Park,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Venezia</a:t>
            </a:r>
            <a:endParaRPr kumimoji="0" lang="en-US" sz="14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23" name="Connettore diritto 122"/>
          <p:cNvCxnSpPr>
            <a:cxnSpLocks/>
            <a:stCxn id="121" idx="6"/>
            <a:endCxn id="122" idx="1"/>
          </p:cNvCxnSpPr>
          <p:nvPr/>
        </p:nvCxnSpPr>
        <p:spPr>
          <a:xfrm>
            <a:off x="13054992" y="2942506"/>
            <a:ext cx="613179" cy="30080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5" name="Ovale 124"/>
          <p:cNvSpPr/>
          <p:nvPr/>
        </p:nvSpPr>
        <p:spPr>
          <a:xfrm>
            <a:off x="12365408" y="2177625"/>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6" name="CasellaDiTesto 125"/>
          <p:cNvSpPr txBox="1"/>
          <p:nvPr/>
        </p:nvSpPr>
        <p:spPr>
          <a:xfrm>
            <a:off x="12906780" y="1459914"/>
            <a:ext cx="1631567" cy="553998"/>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Noi</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Tech Park,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Bolzano</a:t>
            </a:r>
            <a:endParaRPr kumimoji="0" lang="en-US" sz="16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27" name="Connettore diritto 126"/>
          <p:cNvCxnSpPr>
            <a:cxnSpLocks/>
            <a:stCxn id="126" idx="1"/>
            <a:endCxn id="125" idx="7"/>
          </p:cNvCxnSpPr>
          <p:nvPr/>
        </p:nvCxnSpPr>
        <p:spPr>
          <a:xfrm flipH="1">
            <a:off x="12540126" y="1736913"/>
            <a:ext cx="366654" cy="46957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4" name="Ovale 133"/>
          <p:cNvSpPr/>
          <p:nvPr/>
        </p:nvSpPr>
        <p:spPr>
          <a:xfrm>
            <a:off x="13183507" y="2493465"/>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35" name="CasellaDiTesto 134"/>
          <p:cNvSpPr txBox="1"/>
          <p:nvPr/>
        </p:nvSpPr>
        <p:spPr>
          <a:xfrm>
            <a:off x="13932308" y="2309336"/>
            <a:ext cx="2111007"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Friuli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Innovazione</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Udine</a:t>
            </a:r>
            <a:endParaRPr kumimoji="0" lang="en-US" sz="16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36" name="Connettore diritto 135"/>
          <p:cNvCxnSpPr>
            <a:cxnSpLocks/>
            <a:stCxn id="135" idx="1"/>
            <a:endCxn id="134" idx="6"/>
          </p:cNvCxnSpPr>
          <p:nvPr/>
        </p:nvCxnSpPr>
        <p:spPr>
          <a:xfrm flipH="1">
            <a:off x="13388202" y="2586335"/>
            <a:ext cx="544106" cy="566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71" name="CasellaDiTesto 70"/>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https://www.ventureup.it/venture/incubatori-acceleratori/#documentazione</a:t>
            </a:r>
          </a:p>
        </p:txBody>
      </p:sp>
      <p:sp>
        <p:nvSpPr>
          <p:cNvPr id="72" name="Ovale 71"/>
          <p:cNvSpPr/>
          <p:nvPr/>
        </p:nvSpPr>
        <p:spPr>
          <a:xfrm>
            <a:off x="11125536" y="7075272"/>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3" name="CasellaDiTesto 72"/>
          <p:cNvSpPr txBox="1"/>
          <p:nvPr/>
        </p:nvSpPr>
        <p:spPr>
          <a:xfrm>
            <a:off x="8100757" y="6543720"/>
            <a:ext cx="2252711"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Sardegna</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Ricerche</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Cagliari</a:t>
            </a:r>
            <a:endParaRPr kumimoji="0" lang="en-US" sz="16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74" name="Connettore diritto 73"/>
          <p:cNvCxnSpPr>
            <a:cxnSpLocks/>
            <a:stCxn id="73" idx="3"/>
            <a:endCxn id="72" idx="1"/>
          </p:cNvCxnSpPr>
          <p:nvPr/>
        </p:nvCxnSpPr>
        <p:spPr>
          <a:xfrm>
            <a:off x="10353468" y="6820719"/>
            <a:ext cx="802045" cy="28341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4" name="Ovale 83"/>
          <p:cNvSpPr/>
          <p:nvPr/>
        </p:nvSpPr>
        <p:spPr>
          <a:xfrm>
            <a:off x="11556150" y="3021693"/>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85" name="CasellaDiTesto 84"/>
          <p:cNvSpPr txBox="1"/>
          <p:nvPr/>
        </p:nvSpPr>
        <p:spPr>
          <a:xfrm>
            <a:off x="8159047" y="2259868"/>
            <a:ext cx="2131190"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Tech Park,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400" i="1">
                <a:solidFill>
                  <a:prstClr val="black"/>
                </a:solidFill>
                <a:latin typeface="Arial" pitchFamily="127" charset="0"/>
                <a:ea typeface="ＭＳ Ｐゴシック" pitchFamily="127" charset="-128"/>
              </a:rPr>
              <a:t>Pavia</a:t>
            </a:r>
          </a:p>
        </p:txBody>
      </p:sp>
      <p:cxnSp>
        <p:nvCxnSpPr>
          <p:cNvPr id="86" name="Connettore diritto 85"/>
          <p:cNvCxnSpPr>
            <a:cxnSpLocks/>
            <a:stCxn id="85" idx="3"/>
            <a:endCxn id="84" idx="1"/>
          </p:cNvCxnSpPr>
          <p:nvPr/>
        </p:nvCxnSpPr>
        <p:spPr>
          <a:xfrm>
            <a:off x="10290237" y="2536867"/>
            <a:ext cx="1295890" cy="51368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7" name="Ovale 86"/>
          <p:cNvSpPr/>
          <p:nvPr/>
        </p:nvSpPr>
        <p:spPr>
          <a:xfrm>
            <a:off x="11556150" y="2567227"/>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88" name="CasellaDiTesto 87"/>
          <p:cNvSpPr txBox="1"/>
          <p:nvPr/>
        </p:nvSpPr>
        <p:spPr>
          <a:xfrm>
            <a:off x="8866421" y="1764825"/>
            <a:ext cx="2131190"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ComoNExT</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Como</a:t>
            </a:r>
            <a:endParaRPr kumimoji="0" lang="en-US" sz="16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89" name="Connettore diritto 88"/>
          <p:cNvCxnSpPr>
            <a:cxnSpLocks/>
            <a:stCxn id="88" idx="3"/>
            <a:endCxn id="87" idx="1"/>
          </p:cNvCxnSpPr>
          <p:nvPr/>
        </p:nvCxnSpPr>
        <p:spPr>
          <a:xfrm>
            <a:off x="10997611" y="2041824"/>
            <a:ext cx="588516" cy="55426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4" name="Ovale 123"/>
          <p:cNvSpPr/>
          <p:nvPr/>
        </p:nvSpPr>
        <p:spPr>
          <a:xfrm>
            <a:off x="11828602" y="2721533"/>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3" name="CasellaDiTesto 142"/>
          <p:cNvSpPr txBox="1"/>
          <p:nvPr/>
        </p:nvSpPr>
        <p:spPr>
          <a:xfrm>
            <a:off x="10451381" y="1146822"/>
            <a:ext cx="1874042"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Kilometro</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Rosso,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Bergamo</a:t>
            </a:r>
            <a:endParaRPr kumimoji="0" lang="en-US" sz="16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144" name="Connettore diritto 143"/>
          <p:cNvCxnSpPr>
            <a:cxnSpLocks/>
            <a:stCxn id="143" idx="2"/>
            <a:endCxn id="124" idx="0"/>
          </p:cNvCxnSpPr>
          <p:nvPr/>
        </p:nvCxnSpPr>
        <p:spPr>
          <a:xfrm>
            <a:off x="11388402" y="1700820"/>
            <a:ext cx="542548" cy="102071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39" name="Triangolo isoscele 38"/>
          <p:cNvSpPr/>
          <p:nvPr/>
        </p:nvSpPr>
        <p:spPr>
          <a:xfrm rot="5400000">
            <a:off x="734269" y="2839933"/>
            <a:ext cx="463361" cy="29852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40" name="Triangolo isoscele 39"/>
          <p:cNvSpPr/>
          <p:nvPr/>
        </p:nvSpPr>
        <p:spPr>
          <a:xfrm rot="5400000">
            <a:off x="727946" y="5895225"/>
            <a:ext cx="463361" cy="298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e 40"/>
          <p:cNvSpPr>
            <a:spLocks noChangeAspect="1"/>
          </p:cNvSpPr>
          <p:nvPr/>
        </p:nvSpPr>
        <p:spPr>
          <a:xfrm>
            <a:off x="13496903" y="5049645"/>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2" name="Ovale 41"/>
          <p:cNvSpPr>
            <a:spLocks noChangeAspect="1"/>
          </p:cNvSpPr>
          <p:nvPr/>
        </p:nvSpPr>
        <p:spPr>
          <a:xfrm>
            <a:off x="14687930" y="6187162"/>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3" name="Ovale 42"/>
          <p:cNvSpPr>
            <a:spLocks noChangeAspect="1"/>
          </p:cNvSpPr>
          <p:nvPr/>
        </p:nvSpPr>
        <p:spPr>
          <a:xfrm>
            <a:off x="14922506" y="6970120"/>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4" name="Ovale 43"/>
          <p:cNvSpPr>
            <a:spLocks noChangeAspect="1"/>
          </p:cNvSpPr>
          <p:nvPr/>
        </p:nvSpPr>
        <p:spPr>
          <a:xfrm>
            <a:off x="13964313" y="5811313"/>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5" name="Ovale 44"/>
          <p:cNvSpPr>
            <a:spLocks noChangeAspect="1"/>
          </p:cNvSpPr>
          <p:nvPr/>
        </p:nvSpPr>
        <p:spPr>
          <a:xfrm>
            <a:off x="13298903" y="2142636"/>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6" name="Ovale 45"/>
          <p:cNvSpPr>
            <a:spLocks noChangeAspect="1"/>
          </p:cNvSpPr>
          <p:nvPr/>
        </p:nvSpPr>
        <p:spPr>
          <a:xfrm>
            <a:off x="12112593" y="3489831"/>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47" name="Ovale 46"/>
          <p:cNvSpPr>
            <a:spLocks noChangeAspect="1"/>
          </p:cNvSpPr>
          <p:nvPr/>
        </p:nvSpPr>
        <p:spPr>
          <a:xfrm>
            <a:off x="12828601" y="5189461"/>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48" name="Ovale 47"/>
          <p:cNvSpPr>
            <a:spLocks noChangeAspect="1"/>
          </p:cNvSpPr>
          <p:nvPr/>
        </p:nvSpPr>
        <p:spPr>
          <a:xfrm>
            <a:off x="10946024" y="3675680"/>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e 53"/>
          <p:cNvSpPr>
            <a:spLocks noChangeAspect="1"/>
          </p:cNvSpPr>
          <p:nvPr/>
        </p:nvSpPr>
        <p:spPr>
          <a:xfrm>
            <a:off x="11212022" y="2676826"/>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36</a:t>
            </a:r>
          </a:p>
        </p:txBody>
      </p:sp>
      <p:sp>
        <p:nvSpPr>
          <p:cNvPr id="57" name="Ovale 56"/>
          <p:cNvSpPr>
            <a:spLocks noChangeAspect="1"/>
          </p:cNvSpPr>
          <p:nvPr/>
        </p:nvSpPr>
        <p:spPr>
          <a:xfrm>
            <a:off x="13167060" y="4249582"/>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58" name="Ovale 57"/>
          <p:cNvSpPr>
            <a:spLocks noChangeAspect="1"/>
          </p:cNvSpPr>
          <p:nvPr/>
        </p:nvSpPr>
        <p:spPr>
          <a:xfrm>
            <a:off x="10563810" y="3137929"/>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59" name="Ovale 58"/>
          <p:cNvSpPr>
            <a:spLocks noChangeAspect="1"/>
          </p:cNvSpPr>
          <p:nvPr/>
        </p:nvSpPr>
        <p:spPr>
          <a:xfrm>
            <a:off x="14755069" y="5551305"/>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0" name="Ovale 59"/>
          <p:cNvSpPr>
            <a:spLocks noChangeAspect="1"/>
          </p:cNvSpPr>
          <p:nvPr/>
        </p:nvSpPr>
        <p:spPr>
          <a:xfrm>
            <a:off x="10973378" y="6292045"/>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61" name="Ovale 60"/>
          <p:cNvSpPr>
            <a:spLocks noChangeAspect="1"/>
          </p:cNvSpPr>
          <p:nvPr/>
        </p:nvSpPr>
        <p:spPr>
          <a:xfrm>
            <a:off x="13614310" y="8133846"/>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2" name="Ovale 61"/>
          <p:cNvSpPr>
            <a:spLocks noChangeAspect="1"/>
          </p:cNvSpPr>
          <p:nvPr/>
        </p:nvSpPr>
        <p:spPr>
          <a:xfrm>
            <a:off x="12152627" y="2340739"/>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63" name="Ovale 62"/>
          <p:cNvSpPr>
            <a:spLocks noChangeAspect="1"/>
          </p:cNvSpPr>
          <p:nvPr/>
        </p:nvSpPr>
        <p:spPr>
          <a:xfrm>
            <a:off x="12213091" y="4494911"/>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64" name="Ovale 63"/>
          <p:cNvSpPr>
            <a:spLocks noChangeAspect="1"/>
          </p:cNvSpPr>
          <p:nvPr/>
        </p:nvSpPr>
        <p:spPr>
          <a:xfrm>
            <a:off x="10226195" y="2588476"/>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5" name="Ovale 64"/>
          <p:cNvSpPr>
            <a:spLocks noChangeAspect="1"/>
          </p:cNvSpPr>
          <p:nvPr/>
        </p:nvSpPr>
        <p:spPr>
          <a:xfrm>
            <a:off x="12767391" y="4534035"/>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6" name="Ovale 65"/>
          <p:cNvSpPr>
            <a:spLocks noChangeAspect="1"/>
          </p:cNvSpPr>
          <p:nvPr/>
        </p:nvSpPr>
        <p:spPr>
          <a:xfrm>
            <a:off x="12382029" y="2908780"/>
            <a:ext cx="396000" cy="3812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7"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Innovation</a:t>
            </a:r>
            <a:b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Hubs</a:t>
            </a:r>
            <a:endParaRPr kumimoji="0" lang="ru-RU"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grpSp>
        <p:nvGrpSpPr>
          <p:cNvPr id="68" name="Gruppo 67"/>
          <p:cNvGrpSpPr/>
          <p:nvPr/>
        </p:nvGrpSpPr>
        <p:grpSpPr>
          <a:xfrm>
            <a:off x="-137160" y="-137160"/>
            <a:ext cx="3670523" cy="1086702"/>
            <a:chOff x="0" y="0"/>
            <a:chExt cx="3670523" cy="1086702"/>
          </a:xfrm>
        </p:grpSpPr>
        <p:pic>
          <p:nvPicPr>
            <p:cNvPr id="69" name="Immagin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0" name="Picture 11"/>
            <p:cNvPicPr>
              <a:picLocks noChangeAspect="1"/>
            </p:cNvPicPr>
            <p:nvPr/>
          </p:nvPicPr>
          <p:blipFill>
            <a:blip r:embed="rId5"/>
            <a:stretch>
              <a:fillRect/>
            </a:stretch>
          </p:blipFill>
          <p:spPr>
            <a:xfrm>
              <a:off x="1674274" y="312912"/>
              <a:ext cx="882598" cy="441771"/>
            </a:xfrm>
            <a:prstGeom prst="rect">
              <a:avLst/>
            </a:prstGeom>
          </p:spPr>
        </p:pic>
        <p:pic>
          <p:nvPicPr>
            <p:cNvPr id="75" name="Immagin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6" name="Connettore diritto 7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7" name="Triangolo isoscele 76"/>
          <p:cNvSpPr/>
          <p:nvPr/>
        </p:nvSpPr>
        <p:spPr>
          <a:xfrm rot="5400000">
            <a:off x="451182" y="1286815"/>
            <a:ext cx="648000" cy="504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78" name="Triangolo isoscele 77"/>
          <p:cNvSpPr/>
          <p:nvPr/>
        </p:nvSpPr>
        <p:spPr>
          <a:xfrm rot="5400000">
            <a:off x="996686" y="1286815"/>
            <a:ext cx="648000" cy="504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ttangolo 78"/>
          <p:cNvSpPr/>
          <p:nvPr/>
        </p:nvSpPr>
        <p:spPr>
          <a:xfrm>
            <a:off x="1093658" y="2722462"/>
            <a:ext cx="6295659" cy="5120412"/>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
                <a:srgbClr val="4472C4">
                  <a:lumMod val="50000"/>
                </a:srgbClr>
              </a:buClr>
              <a:buSzPct val="80000"/>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Science parks</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Transform results of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basic research into</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market applications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and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promote tech transfer </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Provide companies with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co-working spaces, labs, networking activity</a:t>
            </a:r>
            <a:r>
              <a:rPr kumimoji="0" lang="en-US" sz="2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etc. </a:t>
            </a:r>
          </a:p>
          <a:p>
            <a:pPr marL="0" marR="0" lvl="0" indent="0" algn="l" defTabSz="1371600" rtl="0" eaLnBrk="1" fontAlgn="auto" latinLnBrk="0" hangingPunct="1">
              <a:lnSpc>
                <a:spcPct val="120000"/>
              </a:lnSpc>
              <a:spcBef>
                <a:spcPts val="0"/>
              </a:spcBef>
              <a:spcAft>
                <a:spcPts val="0"/>
              </a:spcAft>
              <a:buClr>
                <a:srgbClr val="4472C4">
                  <a:lumMod val="50000"/>
                </a:srgbClr>
              </a:buClr>
              <a:buSzPct val="80000"/>
              <a:buFontTx/>
              <a:buNone/>
              <a:tabLst/>
              <a:defRPr/>
            </a:pPr>
            <a:endParaRPr kumimoji="0" lang="en-US" sz="2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20000"/>
              </a:lnSpc>
              <a:spcBef>
                <a:spcPts val="0"/>
              </a:spcBef>
              <a:spcAft>
                <a:spcPts val="0"/>
              </a:spcAft>
              <a:buClr>
                <a:srgbClr val="4472C4">
                  <a:lumMod val="50000"/>
                </a:srgbClr>
              </a:buClr>
              <a:buSzPct val="80000"/>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Incubators and Accelerators</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138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spread throughout Italy</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Incubators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support the creation of startups</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Accelerators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boost startups’ business</a:t>
            </a:r>
          </a:p>
        </p:txBody>
      </p:sp>
      <p:sp>
        <p:nvSpPr>
          <p:cNvPr id="80" name="Заголовок 1"/>
          <p:cNvSpPr txBox="1">
            <a:spLocks/>
          </p:cNvSpPr>
          <p:nvPr/>
        </p:nvSpPr>
        <p:spPr>
          <a:xfrm>
            <a:off x="13496904" y="152931"/>
            <a:ext cx="4214580"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SCIENCE PARKS and </a:t>
            </a:r>
            <a:b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b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INCUBATORS AND ACCELERATORS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81" name="Ovale 80"/>
          <p:cNvSpPr/>
          <p:nvPr/>
        </p:nvSpPr>
        <p:spPr>
          <a:xfrm>
            <a:off x="15048721" y="5876127"/>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82" name="CasellaDiTesto 81"/>
          <p:cNvSpPr txBox="1"/>
          <p:nvPr/>
        </p:nvSpPr>
        <p:spPr>
          <a:xfrm>
            <a:off x="15481000" y="5380084"/>
            <a:ext cx="1773844" cy="553998"/>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Tecnopolis</a:t>
            </a:r>
            <a:r>
              <a:rPr kumimoji="0" lang="en-US"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PST,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Bari</a:t>
            </a:r>
            <a:endParaRPr kumimoji="0" lang="en-US" sz="140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cxnSp>
        <p:nvCxnSpPr>
          <p:cNvPr id="83" name="Connettore diritto 82"/>
          <p:cNvCxnSpPr>
            <a:cxnSpLocks/>
            <a:stCxn id="82" idx="1"/>
            <a:endCxn id="81" idx="7"/>
          </p:cNvCxnSpPr>
          <p:nvPr/>
        </p:nvCxnSpPr>
        <p:spPr>
          <a:xfrm flipH="1">
            <a:off x="15223439" y="5657083"/>
            <a:ext cx="257561" cy="24790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6934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27</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pic>
        <p:nvPicPr>
          <p:cNvPr id="77" name="Immagine 76"/>
          <p:cNvPicPr>
            <a:picLocks noChangeAspect="1"/>
          </p:cNvPicPr>
          <p:nvPr/>
        </p:nvPicPr>
        <p:blipFill>
          <a:blip r:embed="rId3"/>
          <a:stretch>
            <a:fillRect/>
          </a:stretch>
        </p:blipFill>
        <p:spPr>
          <a:xfrm>
            <a:off x="9807026" y="1831281"/>
            <a:ext cx="6507213" cy="7542704"/>
          </a:xfrm>
          <a:prstGeom prst="rect">
            <a:avLst/>
          </a:prstGeom>
        </p:spPr>
      </p:pic>
      <p:sp>
        <p:nvSpPr>
          <p:cNvPr id="78" name="Ovale 77"/>
          <p:cNvSpPr/>
          <p:nvPr/>
        </p:nvSpPr>
        <p:spPr>
          <a:xfrm>
            <a:off x="10762711" y="3072685"/>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79" name="Ovale 78"/>
          <p:cNvSpPr/>
          <p:nvPr/>
        </p:nvSpPr>
        <p:spPr>
          <a:xfrm>
            <a:off x="11627329" y="2797944"/>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0" name="Ovale 79"/>
          <p:cNvSpPr/>
          <p:nvPr/>
        </p:nvSpPr>
        <p:spPr>
          <a:xfrm>
            <a:off x="12267677" y="3496438"/>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1" name="Ovale 80"/>
          <p:cNvSpPr/>
          <p:nvPr/>
        </p:nvSpPr>
        <p:spPr>
          <a:xfrm>
            <a:off x="13950640" y="5964146"/>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90" name="Ovale 89"/>
          <p:cNvSpPr/>
          <p:nvPr/>
        </p:nvSpPr>
        <p:spPr>
          <a:xfrm>
            <a:off x="12949843" y="5292709"/>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92" name="Ovale 91"/>
          <p:cNvSpPr/>
          <p:nvPr/>
        </p:nvSpPr>
        <p:spPr>
          <a:xfrm>
            <a:off x="12165329" y="4308116"/>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cxnSp>
        <p:nvCxnSpPr>
          <p:cNvPr id="94" name="Connettore diritto 93"/>
          <p:cNvCxnSpPr>
            <a:cxnSpLocks/>
            <a:stCxn id="151" idx="2"/>
            <a:endCxn id="79" idx="1"/>
          </p:cNvCxnSpPr>
          <p:nvPr/>
        </p:nvCxnSpPr>
        <p:spPr>
          <a:xfrm>
            <a:off x="10709531" y="1952375"/>
            <a:ext cx="947775" cy="87442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96" name="Connettore diritto 95"/>
          <p:cNvCxnSpPr>
            <a:cxnSpLocks/>
            <a:stCxn id="150" idx="3"/>
            <a:endCxn id="78" idx="1"/>
          </p:cNvCxnSpPr>
          <p:nvPr/>
        </p:nvCxnSpPr>
        <p:spPr>
          <a:xfrm>
            <a:off x="9728481" y="2469801"/>
            <a:ext cx="1064207" cy="63174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03" name="Connettore diritto 102"/>
          <p:cNvCxnSpPr>
            <a:cxnSpLocks/>
            <a:stCxn id="80" idx="6"/>
            <a:endCxn id="153" idx="1"/>
          </p:cNvCxnSpPr>
          <p:nvPr/>
        </p:nvCxnSpPr>
        <p:spPr>
          <a:xfrm>
            <a:off x="12472372" y="3594972"/>
            <a:ext cx="1328090" cy="27194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04" name="Connettore diritto 103"/>
          <p:cNvCxnSpPr>
            <a:cxnSpLocks/>
            <a:stCxn id="148" idx="3"/>
            <a:endCxn id="92" idx="2"/>
          </p:cNvCxnSpPr>
          <p:nvPr/>
        </p:nvCxnSpPr>
        <p:spPr>
          <a:xfrm flipV="1">
            <a:off x="11454096" y="4406650"/>
            <a:ext cx="711233" cy="405338"/>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05" name="Connettore diritto 104"/>
          <p:cNvCxnSpPr>
            <a:cxnSpLocks/>
            <a:stCxn id="147" idx="3"/>
            <a:endCxn id="90" idx="2"/>
          </p:cNvCxnSpPr>
          <p:nvPr/>
        </p:nvCxnSpPr>
        <p:spPr>
          <a:xfrm flipV="1">
            <a:off x="10718746" y="5391243"/>
            <a:ext cx="2231097" cy="415498"/>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09" name="Connettore diritto 108"/>
          <p:cNvCxnSpPr>
            <a:cxnSpLocks/>
            <a:stCxn id="61" idx="0"/>
            <a:endCxn id="81" idx="3"/>
          </p:cNvCxnSpPr>
          <p:nvPr/>
        </p:nvCxnSpPr>
        <p:spPr>
          <a:xfrm flipV="1">
            <a:off x="13154538" y="6132353"/>
            <a:ext cx="826079" cy="69529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14" name="Ovale 113"/>
          <p:cNvSpPr/>
          <p:nvPr/>
        </p:nvSpPr>
        <p:spPr>
          <a:xfrm>
            <a:off x="12611742" y="2993272"/>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cxnSp>
        <p:nvCxnSpPr>
          <p:cNvPr id="116" name="Connettore diritto 115"/>
          <p:cNvCxnSpPr>
            <a:cxnSpLocks/>
            <a:stCxn id="114" idx="6"/>
            <a:endCxn id="152" idx="1"/>
          </p:cNvCxnSpPr>
          <p:nvPr/>
        </p:nvCxnSpPr>
        <p:spPr>
          <a:xfrm flipV="1">
            <a:off x="12816437" y="2821486"/>
            <a:ext cx="1338898" cy="27032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0" name="Ovale 129"/>
          <p:cNvSpPr/>
          <p:nvPr/>
        </p:nvSpPr>
        <p:spPr>
          <a:xfrm>
            <a:off x="11098857" y="3639515"/>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cxnSp>
        <p:nvCxnSpPr>
          <p:cNvPr id="132" name="Connettore diritto 131"/>
          <p:cNvCxnSpPr>
            <a:cxnSpLocks/>
            <a:stCxn id="149" idx="3"/>
            <a:endCxn id="130" idx="3"/>
          </p:cNvCxnSpPr>
          <p:nvPr/>
        </p:nvCxnSpPr>
        <p:spPr>
          <a:xfrm>
            <a:off x="9921311" y="3742412"/>
            <a:ext cx="1207523" cy="6531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61" name="CasellaDiTesto 60"/>
          <p:cNvSpPr txBox="1"/>
          <p:nvPr/>
        </p:nvSpPr>
        <p:spPr>
          <a:xfrm>
            <a:off x="11714718" y="6827652"/>
            <a:ext cx="287964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Industry</a:t>
            </a: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Federico II </a:t>
            </a: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University</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Naples</a:t>
            </a:r>
            <a:endPar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sp>
        <p:nvSpPr>
          <p:cNvPr id="147" name="CasellaDiTesto 146"/>
          <p:cNvSpPr txBox="1"/>
          <p:nvPr/>
        </p:nvSpPr>
        <p:spPr>
          <a:xfrm>
            <a:off x="7816296" y="5391242"/>
            <a:ext cx="290245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Cyber 4.0</a:t>
            </a:r>
            <a:b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Cybersecurity</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endPar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La Sapienza </a:t>
            </a: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University</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Roma</a:t>
            </a:r>
          </a:p>
        </p:txBody>
      </p:sp>
      <p:sp>
        <p:nvSpPr>
          <p:cNvPr id="148" name="CasellaDiTesto 147"/>
          <p:cNvSpPr txBox="1"/>
          <p:nvPr/>
        </p:nvSpPr>
        <p:spPr>
          <a:xfrm>
            <a:off x="8359961" y="4304156"/>
            <a:ext cx="309413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ARTES 4.0</a:t>
            </a:r>
            <a:b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(Advanced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Robotics</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and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enabling</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digital</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Technologies &amp; Systems)</a:t>
            </a:r>
            <a:endPar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SS Sant’Anna, </a:t>
            </a:r>
            <a:r>
              <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Pisa</a:t>
            </a:r>
          </a:p>
        </p:txBody>
      </p:sp>
      <p:sp>
        <p:nvSpPr>
          <p:cNvPr id="149" name="CasellaDiTesto 148"/>
          <p:cNvSpPr txBox="1"/>
          <p:nvPr/>
        </p:nvSpPr>
        <p:spPr>
          <a:xfrm>
            <a:off x="7381527" y="3234580"/>
            <a:ext cx="2539784"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Start 4.0</a:t>
            </a:r>
            <a:b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Safety</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and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Optimization</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of Strategic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Infrastructures</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endPar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CNR, </a:t>
            </a:r>
            <a:r>
              <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Genova</a:t>
            </a:r>
          </a:p>
        </p:txBody>
      </p:sp>
      <p:sp>
        <p:nvSpPr>
          <p:cNvPr id="150" name="CasellaDiTesto 149"/>
          <p:cNvSpPr txBox="1"/>
          <p:nvPr/>
        </p:nvSpPr>
        <p:spPr>
          <a:xfrm>
            <a:off x="7695498" y="2177413"/>
            <a:ext cx="203298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Manufacturing 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Polytechnic</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Turin</a:t>
            </a:r>
            <a:endPar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sp>
        <p:nvSpPr>
          <p:cNvPr id="151" name="CasellaDiTesto 150"/>
          <p:cNvSpPr txBox="1"/>
          <p:nvPr/>
        </p:nvSpPr>
        <p:spPr>
          <a:xfrm>
            <a:off x="9723952" y="1367600"/>
            <a:ext cx="197115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Made in </a:t>
            </a:r>
            <a:r>
              <a:rPr kumimoji="0" lang="it-IT" sz="1600" b="1"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Italy</a:t>
            </a: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Polytechnic</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Milan</a:t>
            </a:r>
          </a:p>
        </p:txBody>
      </p:sp>
      <p:sp>
        <p:nvSpPr>
          <p:cNvPr id="152" name="CasellaDiTesto 151"/>
          <p:cNvSpPr txBox="1"/>
          <p:nvPr/>
        </p:nvSpPr>
        <p:spPr>
          <a:xfrm>
            <a:off x="14155335" y="2313654"/>
            <a:ext cx="2715981"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SMACT </a:t>
            </a:r>
            <a:b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b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(Social, Mobile, Analytics, Cloud,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Things</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University</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Padua</a:t>
            </a:r>
            <a:endPar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p:txBody>
      </p:sp>
      <p:sp>
        <p:nvSpPr>
          <p:cNvPr id="153" name="CasellaDiTesto 152"/>
          <p:cNvSpPr txBox="1"/>
          <p:nvPr/>
        </p:nvSpPr>
        <p:spPr>
          <a:xfrm>
            <a:off x="13800462" y="3359085"/>
            <a:ext cx="2555822"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BI-REX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(Big Data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Innovation</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&amp;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Research</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400" b="1" i="1"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Excellence</a:t>
            </a:r>
            <a:r>
              <a:rPr kumimoji="0" lang="it-IT" sz="14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a:t>
            </a:r>
            <a:endParaRPr kumimoji="0" lang="it-IT" sz="1200" b="1"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err="1">
                <a:ln>
                  <a:noFill/>
                </a:ln>
                <a:solidFill>
                  <a:prstClr val="black"/>
                </a:solidFill>
                <a:effectLst/>
                <a:uLnTx/>
                <a:uFillTx/>
                <a:latin typeface="Arial" pitchFamily="127" charset="0"/>
                <a:ea typeface="ＭＳ Ｐゴシック" pitchFamily="127" charset="-128"/>
                <a:cs typeface="+mn-cs"/>
              </a:rPr>
              <a:t>University</a:t>
            </a:r>
            <a:r>
              <a:rPr kumimoji="0" lang="it-IT" sz="16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 </a:t>
            </a:r>
            <a:r>
              <a:rPr kumimoji="0" lang="it-IT" sz="1600" b="0" i="1" u="none" strike="noStrike" kern="1200" cap="none" spc="0" normalizeH="0" baseline="0" noProof="0">
                <a:ln>
                  <a:noFill/>
                </a:ln>
                <a:solidFill>
                  <a:prstClr val="black"/>
                </a:solidFill>
                <a:effectLst/>
                <a:uLnTx/>
                <a:uFillTx/>
                <a:latin typeface="Arial" pitchFamily="127" charset="0"/>
                <a:ea typeface="ＭＳ Ｐゴシック" pitchFamily="127" charset="-128"/>
                <a:cs typeface="+mn-cs"/>
              </a:rPr>
              <a:t>Bologna</a:t>
            </a:r>
          </a:p>
        </p:txBody>
      </p:sp>
      <p:sp>
        <p:nvSpPr>
          <p:cNvPr id="39"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Competence</a:t>
            </a:r>
            <a:b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Centers</a:t>
            </a:r>
            <a:endParaRPr kumimoji="0" lang="ru-RU"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40" name="Triangolo isoscele 39"/>
          <p:cNvSpPr/>
          <p:nvPr/>
        </p:nvSpPr>
        <p:spPr>
          <a:xfrm rot="5400000">
            <a:off x="996686" y="1286815"/>
            <a:ext cx="648000" cy="50400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uppo 40"/>
          <p:cNvGrpSpPr/>
          <p:nvPr/>
        </p:nvGrpSpPr>
        <p:grpSpPr>
          <a:xfrm>
            <a:off x="-137160" y="-137160"/>
            <a:ext cx="3670523" cy="1086702"/>
            <a:chOff x="0" y="0"/>
            <a:chExt cx="3670523" cy="1086702"/>
          </a:xfrm>
        </p:grpSpPr>
        <p:pic>
          <p:nvPicPr>
            <p:cNvPr id="42" name="Immagin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43" name="Picture 11"/>
            <p:cNvPicPr>
              <a:picLocks noChangeAspect="1"/>
            </p:cNvPicPr>
            <p:nvPr/>
          </p:nvPicPr>
          <p:blipFill>
            <a:blip r:embed="rId5"/>
            <a:stretch>
              <a:fillRect/>
            </a:stretch>
          </p:blipFill>
          <p:spPr>
            <a:xfrm>
              <a:off x="1674274" y="312912"/>
              <a:ext cx="882598" cy="441771"/>
            </a:xfrm>
            <a:prstGeom prst="rect">
              <a:avLst/>
            </a:prstGeom>
          </p:spPr>
        </p:pic>
        <p:pic>
          <p:nvPicPr>
            <p:cNvPr id="44" name="Immagin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5" name="Connettore diritto 4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Заголовок 1"/>
          <p:cNvSpPr txBox="1">
            <a:spLocks/>
          </p:cNvSpPr>
          <p:nvPr/>
        </p:nvSpPr>
        <p:spPr>
          <a:xfrm>
            <a:off x="12611742" y="152931"/>
            <a:ext cx="5099741"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INDUSTRY 4.0 COMPETENCE CENTERS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7" name="Rettangolo 46"/>
          <p:cNvSpPr/>
          <p:nvPr/>
        </p:nvSpPr>
        <p:spPr>
          <a:xfrm>
            <a:off x="1093658" y="2722462"/>
            <a:ext cx="6295659" cy="5120412"/>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Created under the Ministry of Economic Development, the competence centers represent specialized hubs supporting companies in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adoption of smart technologies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thanks to many services, such as: </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Training</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Testing</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Technology scouting</a:t>
            </a: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Project funding</a:t>
            </a:r>
          </a:p>
        </p:txBody>
      </p:sp>
    </p:spTree>
    <p:extLst>
      <p:ext uri="{BB962C8B-B14F-4D97-AF65-F5344CB8AC3E}">
        <p14:creationId xmlns:p14="http://schemas.microsoft.com/office/powerpoint/2010/main" val="120931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28</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3451643" y="2131098"/>
            <a:ext cx="11857630" cy="5223928"/>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Set up in 2009,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Directorate-General for the Fight against Counterfeiting – Italian Paten and Trademark Office </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inherited the competences of the Italian Patent and Trademark Office – which with over 130 years of history has its roots in Italian creativity, tradition and excellence – and incorporated the competences related to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Fight against Counterfeiting to protect Italian enterprises and their intangible capital</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endPar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2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20000"/>
              </a:lnSpc>
              <a:spcBef>
                <a:spcPts val="0"/>
              </a:spcBef>
              <a:spcAft>
                <a:spcPts val="600"/>
              </a:spcAft>
              <a:buClrTx/>
              <a:buSzTx/>
              <a:buFontTx/>
              <a:buNone/>
              <a:tabLst/>
              <a:defRPr/>
            </a:pP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The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Italian</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Patent</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and Trademark Office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provides</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you</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with </a:t>
            </a:r>
            <a:r>
              <a:rPr kumimoji="0" lang="it-IT"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many</a:t>
            </a:r>
            <a:r>
              <a:rPr kumimoji="0" lang="it-IT"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it-IT"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services</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such</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mn-ea"/>
                <a:cs typeface="Arial" panose="020B0604020202020204" pitchFamily="34" charset="0"/>
              </a:rPr>
              <a:t>as</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t>
            </a: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Anti-</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counterfeiting</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hotline</a:t>
            </a:r>
            <a:endPar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endParaRP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Online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filing</a:t>
            </a:r>
            <a:r>
              <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2400" b="0" i="0" u="none" strike="noStrike" kern="1200" cap="none" spc="0" normalizeH="0" baseline="0" noProof="0" err="1">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rPr>
              <a:t>assistance</a:t>
            </a:r>
            <a:endParaRPr kumimoji="0" lang="it-IT" sz="2400" b="0" i="0" u="none" strike="noStrike" kern="1200" cap="none" spc="0" normalizeH="0" baseline="0" noProof="0">
              <a:ln>
                <a:noFill/>
              </a:ln>
              <a:solidFill>
                <a:srgbClr val="70706F"/>
              </a:solidFill>
              <a:effectLst/>
              <a:uLnTx/>
              <a:uFillTx/>
              <a:latin typeface="Arial" panose="020B0604020202020204" pitchFamily="34" charset="0"/>
              <a:ea typeface="ＭＳ Ｐゴシック" pitchFamily="127" charset="-128"/>
              <a:cs typeface="Arial" panose="020B0604020202020204" pitchFamily="34" charset="0"/>
            </a:endParaRP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Recognition of the professional qualification</a:t>
            </a: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Contact an expert</a:t>
            </a: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https://uibm.mise.gov.it/index.php/it/oranizzazione; </a:t>
            </a:r>
            <a:r>
              <a:rPr kumimoji="0" lang="de-DE"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REPORT_UIBM_inglese_web.pdf.</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Safe</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IP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environment</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33"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IP PROTECTION</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pic>
        <p:nvPicPr>
          <p:cNvPr id="1028" name="Picture 4" descr="Domanda di brevetto internazionale PCT | SIB">
            <a:extLst>
              <a:ext uri="{FF2B5EF4-FFF2-40B4-BE49-F238E27FC236}">
                <a16:creationId xmlns:a16="http://schemas.microsoft.com/office/drawing/2014/main" id="{B4CDC26F-F3FE-4E75-9605-063031D166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7982" y="5964965"/>
            <a:ext cx="4478375" cy="296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85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29</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https://www.wipo.int/ipstats/en/statistics/country_profile/profile.jsp?code=IT; https://www.wipo.int/members/en/details.jsp?country_id=84.</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368" y="2113102"/>
            <a:ext cx="15612846" cy="6726098"/>
          </a:xfrm>
          <a:prstGeom prst="rect">
            <a:avLst/>
          </a:prstGeom>
        </p:spPr>
      </p:pic>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5"/>
            <a:stretch>
              <a:fillRect/>
            </a:stretch>
          </p:blipFill>
          <p:spPr>
            <a:xfrm>
              <a:off x="1674274" y="312912"/>
              <a:ext cx="882598" cy="441771"/>
            </a:xfrm>
            <a:prstGeom prst="rect">
              <a:avLst/>
            </a:prstGeom>
          </p:spPr>
        </p:pic>
        <p:pic>
          <p:nvPicPr>
            <p:cNvPr id="30" name="Immagin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IP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filing</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trends</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33"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IP PROTECTION</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3" name="CasellaDiTesto 2"/>
          <p:cNvSpPr txBox="1"/>
          <p:nvPr/>
        </p:nvSpPr>
        <p:spPr>
          <a:xfrm>
            <a:off x="1338368" y="8969663"/>
            <a:ext cx="6339677" cy="400110"/>
          </a:xfrm>
          <a:prstGeom prst="rect">
            <a:avLst/>
          </a:prstGeom>
          <a:noFill/>
          <a:ln w="28575">
            <a:solidFill>
              <a:schemeClr val="accent5">
                <a:lumMod val="50000"/>
              </a:schemeClr>
            </a:solidFill>
            <a:prstDash val="sysDash"/>
          </a:ln>
        </p:spPr>
        <p:txBody>
          <a:bodyPr wrap="square" rtlCol="0">
            <a:spAutoFit/>
          </a:bodyPr>
          <a:lstStyle/>
          <a:p>
            <a:r>
              <a:rPr lang="it-IT" sz="2000" b="1" dirty="0">
                <a:solidFill>
                  <a:schemeClr val="accent5">
                    <a:lumMod val="50000"/>
                  </a:schemeClr>
                </a:solidFill>
                <a:latin typeface="Arial" panose="020B0604020202020204" pitchFamily="34" charset="0"/>
                <a:cs typeface="Arial" panose="020B0604020202020204" pitchFamily="34" charset="0"/>
              </a:rPr>
              <a:t>+21,7% of </a:t>
            </a:r>
            <a:r>
              <a:rPr lang="it-IT" sz="2000" b="1" dirty="0" err="1">
                <a:solidFill>
                  <a:schemeClr val="accent5">
                    <a:lumMod val="50000"/>
                  </a:schemeClr>
                </a:solidFill>
                <a:latin typeface="Arial" panose="020B0604020202020204" pitchFamily="34" charset="0"/>
                <a:cs typeface="Arial" panose="020B0604020202020204" pitchFamily="34" charset="0"/>
              </a:rPr>
              <a:t>patent</a:t>
            </a:r>
            <a:r>
              <a:rPr lang="it-IT" sz="2000" b="1" dirty="0">
                <a:solidFill>
                  <a:schemeClr val="accent5">
                    <a:lumMod val="50000"/>
                  </a:schemeClr>
                </a:solidFill>
                <a:latin typeface="Arial" panose="020B0604020202020204" pitchFamily="34" charset="0"/>
                <a:cs typeface="Arial" panose="020B0604020202020204" pitchFamily="34" charset="0"/>
              </a:rPr>
              <a:t> </a:t>
            </a:r>
            <a:r>
              <a:rPr lang="it-IT" sz="2000" b="1" dirty="0" err="1">
                <a:solidFill>
                  <a:schemeClr val="accent5">
                    <a:lumMod val="50000"/>
                  </a:schemeClr>
                </a:solidFill>
                <a:latin typeface="Arial" panose="020B0604020202020204" pitchFamily="34" charset="0"/>
                <a:cs typeface="Arial" panose="020B0604020202020204" pitchFamily="34" charset="0"/>
              </a:rPr>
              <a:t>growth</a:t>
            </a:r>
            <a:r>
              <a:rPr lang="it-IT" sz="2000" b="1" dirty="0">
                <a:solidFill>
                  <a:schemeClr val="accent5">
                    <a:lumMod val="50000"/>
                  </a:schemeClr>
                </a:solidFill>
                <a:latin typeface="Arial" panose="020B0604020202020204" pitchFamily="34" charset="0"/>
                <a:cs typeface="Arial" panose="020B0604020202020204" pitchFamily="34" charset="0"/>
              </a:rPr>
              <a:t> in the 2009-2018 </a:t>
            </a:r>
            <a:r>
              <a:rPr lang="it-IT" sz="2000" b="1" dirty="0" err="1">
                <a:solidFill>
                  <a:schemeClr val="accent5">
                    <a:lumMod val="50000"/>
                  </a:schemeClr>
                </a:solidFill>
                <a:latin typeface="Arial" panose="020B0604020202020204" pitchFamily="34" charset="0"/>
                <a:cs typeface="Arial" panose="020B0604020202020204" pitchFamily="34" charset="0"/>
              </a:rPr>
              <a:t>timespan</a:t>
            </a:r>
            <a:endParaRPr lang="it-IT" sz="20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6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4800" b="1" spc="150">
                <a:solidFill>
                  <a:schemeClr val="accent5">
                    <a:lumMod val="50000"/>
                  </a:schemeClr>
                </a:solidFill>
                <a:latin typeface="Arial"/>
                <a:ea typeface="Lato" panose="020F0502020204030203" pitchFamily="34" charset="0"/>
                <a:cs typeface="Arial"/>
              </a:rPr>
              <a:t>IT IN ITALY: KEY FACTS</a:t>
            </a:r>
            <a:endParaRPr kumimoji="0" lang="it-IT" sz="4800" b="1" i="0" u="none" strike="noStrike" kern="1200" cap="none" spc="150" normalizeH="0" baseline="0" noProof="0">
              <a:ln>
                <a:noFill/>
              </a:ln>
              <a:solidFill>
                <a:schemeClr val="accent5">
                  <a:lumMod val="50000"/>
                </a:schemeClr>
              </a:solidFill>
              <a:effectLst/>
              <a:uLnTx/>
              <a:uFillTx/>
              <a:latin typeface="Arial"/>
              <a:ea typeface="Lato" panose="020F0502020204030203" pitchFamily="34" charset="0"/>
              <a:cs typeface="Arial"/>
            </a:endParaRPr>
          </a:p>
        </p:txBody>
      </p:sp>
      <p:graphicFrame>
        <p:nvGraphicFramePr>
          <p:cNvPr id="13" name="Diagram 3"/>
          <p:cNvGraphicFramePr>
            <a:graphicFrameLocks/>
          </p:cNvGraphicFramePr>
          <p:nvPr>
            <p:extLst>
              <p:ext uri="{D42A27DB-BD31-4B8C-83A1-F6EECF244321}">
                <p14:modId xmlns:p14="http://schemas.microsoft.com/office/powerpoint/2010/main" val="714637492"/>
              </p:ext>
            </p:extLst>
          </p:nvPr>
        </p:nvGraphicFramePr>
        <p:xfrm>
          <a:off x="217490" y="1406008"/>
          <a:ext cx="17776521" cy="824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1390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t="7476" b="7278"/>
          <a:stretch/>
        </p:blipFill>
        <p:spPr>
          <a:xfrm>
            <a:off x="-1" y="0"/>
            <a:ext cx="18288001"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1177394"/>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Government commitment</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7349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10">
            <a:extLst>
              <a:ext uri="{FF2B5EF4-FFF2-40B4-BE49-F238E27FC236}">
                <a16:creationId xmlns:a16="http://schemas.microsoft.com/office/drawing/2014/main" id="{E94D4311-4978-49C2-BCB9-5AFD82145168}"/>
              </a:ext>
            </a:extLst>
          </p:cNvPr>
          <p:cNvPicPr>
            <a:picLocks noChangeAspect="1"/>
          </p:cNvPicPr>
          <p:nvPr/>
        </p:nvPicPr>
        <p:blipFill>
          <a:blip r:embed="rId2"/>
          <a:stretch>
            <a:fillRect/>
          </a:stretch>
        </p:blipFill>
        <p:spPr>
          <a:xfrm>
            <a:off x="7797800" y="3251200"/>
            <a:ext cx="3048000" cy="3022600"/>
          </a:xfrm>
          <a:prstGeom prst="rect">
            <a:avLst/>
          </a:prstGeom>
        </p:spPr>
      </p:pic>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31</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35" name="CasellaDiTesto 34"/>
          <p:cNvSpPr txBox="1"/>
          <p:nvPr/>
        </p:nvSpPr>
        <p:spPr>
          <a:xfrm>
            <a:off x="1868250" y="1757585"/>
            <a:ext cx="5022722" cy="987189"/>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2014-2020 </a:t>
            </a:r>
            <a:b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DIGITAL GROWTH STRATEGY</a:t>
            </a: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9" name="Gruppo 48"/>
          <p:cNvGrpSpPr/>
          <p:nvPr/>
        </p:nvGrpSpPr>
        <p:grpSpPr>
          <a:xfrm>
            <a:off x="-137160" y="-137160"/>
            <a:ext cx="3670523" cy="1086702"/>
            <a:chOff x="0" y="0"/>
            <a:chExt cx="3670523" cy="1086702"/>
          </a:xfrm>
        </p:grpSpPr>
        <p:pic>
          <p:nvPicPr>
            <p:cNvPr id="50" name="Immagin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51" name="Picture 11"/>
            <p:cNvPicPr>
              <a:picLocks noChangeAspect="1"/>
            </p:cNvPicPr>
            <p:nvPr/>
          </p:nvPicPr>
          <p:blipFill>
            <a:blip r:embed="rId4"/>
            <a:stretch>
              <a:fillRect/>
            </a:stretch>
          </p:blipFill>
          <p:spPr>
            <a:xfrm>
              <a:off x="1674274" y="312912"/>
              <a:ext cx="882598" cy="441771"/>
            </a:xfrm>
            <a:prstGeom prst="rect">
              <a:avLst/>
            </a:prstGeom>
          </p:spPr>
        </p:pic>
        <p:pic>
          <p:nvPicPr>
            <p:cNvPr id="52" name="Immagin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53" name="Connettore diritto 5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National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innovation</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&amp; </a:t>
            </a:r>
            <a:r>
              <a:rPr lang="it-IT" sz="4800" b="1" spc="150" err="1">
                <a:solidFill>
                  <a:srgbClr val="75787B"/>
                </a:solidFill>
                <a:latin typeface="Arial"/>
                <a:ea typeface="Lato" panose="020F0502020204030203" pitchFamily="34" charset="0"/>
                <a:cs typeface="Arial"/>
              </a:rPr>
              <a:t>digital</a:t>
            </a:r>
            <a:r>
              <a:rPr lang="it-IT" sz="4800" b="1" spc="150">
                <a:solidFill>
                  <a:srgbClr val="75787B"/>
                </a:solidFill>
                <a:latin typeface="Arial"/>
                <a:ea typeface="Lato" panose="020F0502020204030203" pitchFamily="34" charset="0"/>
                <a:cs typeface="Arial"/>
              </a:rPr>
              <a: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strategy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55"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GOVERNMENT COMMITMENT</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59" name="CasellaDiTesto 58"/>
          <p:cNvSpPr txBox="1"/>
          <p:nvPr/>
        </p:nvSpPr>
        <p:spPr>
          <a:xfrm>
            <a:off x="11408373" y="1757585"/>
            <a:ext cx="5123678" cy="987189"/>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NATIONAL PLAN FOR </a:t>
            </a:r>
            <a:b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ULTRA BROADBAND</a:t>
            </a:r>
          </a:p>
        </p:txBody>
      </p:sp>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10" y="1885956"/>
            <a:ext cx="1547310" cy="766654"/>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0420" y="2756832"/>
            <a:ext cx="2882559" cy="617691"/>
          </a:xfrm>
          <a:prstGeom prst="rect">
            <a:avLst/>
          </a:prstGeom>
        </p:spPr>
      </p:pic>
      <p:grpSp>
        <p:nvGrpSpPr>
          <p:cNvPr id="2" name="Gruppo 1"/>
          <p:cNvGrpSpPr/>
          <p:nvPr/>
        </p:nvGrpSpPr>
        <p:grpSpPr>
          <a:xfrm>
            <a:off x="6427288" y="7766522"/>
            <a:ext cx="5786361" cy="2115016"/>
            <a:chOff x="6819519" y="8145219"/>
            <a:chExt cx="5786361" cy="2115016"/>
          </a:xfrm>
        </p:grpSpPr>
        <p:pic>
          <p:nvPicPr>
            <p:cNvPr id="25" name="Immagin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519" y="8145219"/>
              <a:ext cx="1510663" cy="1789182"/>
            </a:xfrm>
            <a:prstGeom prst="rect">
              <a:avLst/>
            </a:prstGeom>
          </p:spPr>
        </p:pic>
        <p:sp>
          <p:nvSpPr>
            <p:cNvPr id="60" name="CasellaDiTesto 59"/>
            <p:cNvSpPr txBox="1"/>
            <p:nvPr/>
          </p:nvSpPr>
          <p:spPr>
            <a:xfrm>
              <a:off x="8298255" y="8145219"/>
              <a:ext cx="2656876" cy="483310"/>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TRANSITION </a:t>
              </a:r>
              <a:r>
                <a:rPr kumimoji="0" lang="en-GB"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4.0</a:t>
              </a:r>
            </a:p>
          </p:txBody>
        </p:sp>
        <p:sp>
          <p:nvSpPr>
            <p:cNvPr id="62" name="Rettangolo 61"/>
            <p:cNvSpPr/>
            <p:nvPr/>
          </p:nvSpPr>
          <p:spPr>
            <a:xfrm>
              <a:off x="8330182" y="8628528"/>
              <a:ext cx="4275698" cy="1631707"/>
            </a:xfrm>
            <a:prstGeom prst="rect">
              <a:avLst/>
            </a:prstGeom>
          </p:spPr>
          <p:txBody>
            <a:bodyPr wrap="square" anchor="t">
              <a:noAutofit/>
            </a:bodyPr>
            <a:lstStyle/>
            <a:p>
              <a:pPr marL="342900" indent="-342900">
                <a:lnSpc>
                  <a:spcPct val="120000"/>
                </a:lnSpc>
                <a:buClr>
                  <a:srgbClr val="4472C4">
                    <a:lumMod val="50000"/>
                  </a:srgbClr>
                </a:buClr>
                <a:buSzPct val="80000"/>
                <a:buFont typeface="Wingdings" panose="05000000000000000000" pitchFamily="2" charset="2"/>
                <a:buChar char="Ø"/>
                <a:defRPr/>
              </a:pPr>
              <a:r>
                <a:rPr lang="en-US" sz="2200" dirty="0">
                  <a:solidFill>
                    <a:srgbClr val="75787B"/>
                  </a:solidFill>
                  <a:latin typeface="Arial"/>
                  <a:cs typeface="Arial"/>
                </a:rPr>
                <a:t>A new </a:t>
              </a:r>
              <a:r>
                <a:rPr lang="en-US" sz="2200" b="1" dirty="0">
                  <a:solidFill>
                    <a:srgbClr val="75787B"/>
                  </a:solidFill>
                  <a:latin typeface="Arial"/>
                  <a:cs typeface="Arial"/>
                </a:rPr>
                <a:t>industrial policy to boost innovation </a:t>
              </a:r>
              <a:r>
                <a:rPr lang="en-US" sz="2200" dirty="0">
                  <a:solidFill>
                    <a:srgbClr val="75787B"/>
                  </a:solidFill>
                  <a:latin typeface="Arial"/>
                  <a:cs typeface="Arial"/>
                </a:rPr>
                <a:t>throughout the national economy and the manufacturing processes</a:t>
              </a:r>
              <a:endParaRPr lang="it-IT" sz="2200" b="0" i="0" u="none" strike="noStrike" kern="1200" cap="none" spc="0" normalizeH="0" baseline="0" noProof="0" dirty="0">
                <a:ln>
                  <a:noFill/>
                </a:ln>
                <a:solidFill>
                  <a:srgbClr val="75787B"/>
                </a:solidFill>
                <a:effectLst/>
                <a:uLnTx/>
                <a:uFillTx/>
                <a:latin typeface="Arial"/>
                <a:cs typeface="Arial"/>
              </a:endParaRPr>
            </a:p>
          </p:txBody>
        </p:sp>
      </p:grpSp>
      <p:sp>
        <p:nvSpPr>
          <p:cNvPr id="61" name="CasellaDiTesto 60"/>
          <p:cNvSpPr txBox="1"/>
          <p:nvPr/>
        </p:nvSpPr>
        <p:spPr>
          <a:xfrm>
            <a:off x="13255657" y="4763121"/>
            <a:ext cx="4547005" cy="383575"/>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2025 INNOVATION STRATEGY</a:t>
            </a:r>
          </a:p>
        </p:txBody>
      </p:sp>
      <p:pic>
        <p:nvPicPr>
          <p:cNvPr id="7" name="Immagine 6"/>
          <p:cNvPicPr>
            <a:picLocks noChangeAspect="1"/>
          </p:cNvPicPr>
          <p:nvPr/>
        </p:nvPicPr>
        <p:blipFill rotWithShape="1">
          <a:blip r:embed="rId9" cstate="print">
            <a:extLst>
              <a:ext uri="{28A0092B-C50C-407E-A947-70E740481C1C}">
                <a14:useLocalDpi xmlns:a14="http://schemas.microsoft.com/office/drawing/2010/main" val="0"/>
              </a:ext>
            </a:extLst>
          </a:blip>
          <a:srcRect b="24539"/>
          <a:stretch/>
        </p:blipFill>
        <p:spPr>
          <a:xfrm>
            <a:off x="14286062" y="5275200"/>
            <a:ext cx="2486194" cy="793711"/>
          </a:xfrm>
          <a:prstGeom prst="rect">
            <a:avLst/>
          </a:prstGeom>
        </p:spPr>
      </p:pic>
      <p:sp>
        <p:nvSpPr>
          <p:cNvPr id="63" name="Rettangolo 62"/>
          <p:cNvSpPr/>
          <p:nvPr/>
        </p:nvSpPr>
        <p:spPr>
          <a:xfrm>
            <a:off x="13035666" y="6080771"/>
            <a:ext cx="4986986" cy="2924683"/>
          </a:xfrm>
          <a:prstGeom prst="rect">
            <a:avLst/>
          </a:prstGeom>
        </p:spPr>
        <p:txBody>
          <a:bodyPr wrap="square" anchor="t">
            <a:noAutofit/>
          </a:bodyPr>
          <a:lstStyle/>
          <a:p>
            <a:pPr marL="342900" indent="-342900">
              <a:lnSpc>
                <a:spcPct val="120000"/>
              </a:lnSpc>
              <a:buClr>
                <a:srgbClr val="4472C4">
                  <a:lumMod val="50000"/>
                </a:srgbClr>
              </a:buClr>
              <a:buSzPct val="80000"/>
              <a:buFont typeface="Wingdings" panose="05000000000000000000" pitchFamily="2" charset="2"/>
              <a:buChar char="Ø"/>
              <a:defRPr/>
            </a:pPr>
            <a:r>
              <a:rPr kumimoji="0" lang="it-IT" sz="2200" b="0" i="0" u="none" strike="noStrike" kern="1200" cap="none" spc="0" normalizeH="0" baseline="0" noProof="0" dirty="0">
                <a:ln>
                  <a:noFill/>
                </a:ln>
                <a:solidFill>
                  <a:srgbClr val="75787B"/>
                </a:solidFill>
                <a:effectLst/>
                <a:uLnTx/>
                <a:uFillTx/>
                <a:latin typeface="Arial"/>
                <a:cs typeface="Arial"/>
              </a:rPr>
              <a:t>The new </a:t>
            </a:r>
            <a:r>
              <a:rPr kumimoji="0" lang="it-IT" sz="2200" b="0" i="0" u="none" strike="noStrike" kern="1200" cap="none" spc="0" normalizeH="0" baseline="0" noProof="0" dirty="0" err="1">
                <a:ln>
                  <a:noFill/>
                </a:ln>
                <a:solidFill>
                  <a:srgbClr val="75787B"/>
                </a:solidFill>
                <a:effectLst/>
                <a:uLnTx/>
                <a:uFillTx/>
                <a:latin typeface="Arial"/>
                <a:cs typeface="Arial"/>
              </a:rPr>
              <a:t>Ministry</a:t>
            </a:r>
            <a:r>
              <a:rPr kumimoji="0" lang="it-IT" sz="2200" b="0" i="0" u="none" strike="noStrike" kern="1200" cap="none" spc="0" normalizeH="0" noProof="0" dirty="0">
                <a:ln>
                  <a:noFill/>
                </a:ln>
                <a:solidFill>
                  <a:srgbClr val="75787B"/>
                </a:solidFill>
                <a:effectLst/>
                <a:uLnTx/>
                <a:uFillTx/>
                <a:latin typeface="Arial"/>
                <a:cs typeface="Arial"/>
              </a:rPr>
              <a:t> of </a:t>
            </a:r>
            <a:r>
              <a:rPr kumimoji="0" lang="it-IT" sz="2200" b="0" i="0" u="none" strike="noStrike" kern="1200" cap="none" spc="0" normalizeH="0" noProof="0" dirty="0" err="1">
                <a:ln>
                  <a:noFill/>
                </a:ln>
                <a:solidFill>
                  <a:srgbClr val="75787B"/>
                </a:solidFill>
                <a:effectLst/>
                <a:uLnTx/>
                <a:uFillTx/>
                <a:latin typeface="Arial"/>
                <a:cs typeface="Arial"/>
              </a:rPr>
              <a:t>Innovation</a:t>
            </a:r>
            <a:r>
              <a:rPr kumimoji="0" lang="it-IT" sz="2200" b="0" i="0" u="none" strike="noStrike" kern="1200" cap="none" spc="0" normalizeH="0" noProof="0" dirty="0">
                <a:ln>
                  <a:noFill/>
                </a:ln>
                <a:solidFill>
                  <a:srgbClr val="75787B"/>
                </a:solidFill>
                <a:effectLst/>
                <a:uLnTx/>
                <a:uFillTx/>
                <a:latin typeface="Arial"/>
                <a:cs typeface="Arial"/>
              </a:rPr>
              <a:t> </a:t>
            </a:r>
            <a:r>
              <a:rPr kumimoji="0" lang="it-IT" sz="2200" b="0" i="0" u="none" strike="noStrike" kern="1200" cap="none" spc="0" normalizeH="0" noProof="0" dirty="0" err="1">
                <a:ln>
                  <a:noFill/>
                </a:ln>
                <a:solidFill>
                  <a:srgbClr val="75787B"/>
                </a:solidFill>
                <a:effectLst/>
                <a:uLnTx/>
                <a:uFillTx/>
                <a:latin typeface="Arial"/>
                <a:cs typeface="Arial"/>
              </a:rPr>
              <a:t>launched</a:t>
            </a:r>
            <a:r>
              <a:rPr kumimoji="0" lang="it-IT" sz="2200" b="0" i="0" u="none" strike="noStrike" kern="1200" cap="none" spc="0" normalizeH="0" noProof="0" dirty="0">
                <a:ln>
                  <a:noFill/>
                </a:ln>
                <a:solidFill>
                  <a:srgbClr val="75787B"/>
                </a:solidFill>
                <a:effectLst/>
                <a:uLnTx/>
                <a:uFillTx/>
                <a:latin typeface="Arial"/>
                <a:cs typeface="Arial"/>
              </a:rPr>
              <a:t> </a:t>
            </a:r>
            <a:r>
              <a:rPr kumimoji="0" lang="it-IT" sz="2200" b="0" i="0" u="none" strike="noStrike" kern="1200" cap="none" spc="0" normalizeH="0" noProof="0" dirty="0" err="1">
                <a:ln>
                  <a:noFill/>
                </a:ln>
                <a:solidFill>
                  <a:srgbClr val="75787B"/>
                </a:solidFill>
                <a:effectLst/>
                <a:uLnTx/>
                <a:uFillTx/>
                <a:latin typeface="Arial"/>
                <a:cs typeface="Arial"/>
              </a:rPr>
              <a:t>this</a:t>
            </a:r>
            <a:r>
              <a:rPr kumimoji="0" lang="it-IT" sz="2200" b="0" i="0" u="none" strike="noStrike" kern="1200" cap="none" spc="0" normalizeH="0" noProof="0" dirty="0">
                <a:ln>
                  <a:noFill/>
                </a:ln>
                <a:solidFill>
                  <a:srgbClr val="75787B"/>
                </a:solidFill>
                <a:effectLst/>
                <a:uLnTx/>
                <a:uFillTx/>
                <a:latin typeface="Arial"/>
                <a:cs typeface="Arial"/>
              </a:rPr>
              <a:t> </a:t>
            </a:r>
            <a:r>
              <a:rPr kumimoji="0" lang="it-IT" sz="2200" b="1" i="0" u="none" strike="noStrike" kern="1200" cap="none" spc="0" normalizeH="0" noProof="0" dirty="0">
                <a:ln>
                  <a:noFill/>
                </a:ln>
                <a:solidFill>
                  <a:srgbClr val="75787B"/>
                </a:solidFill>
                <a:effectLst/>
                <a:uLnTx/>
                <a:uFillTx/>
                <a:latin typeface="Arial"/>
                <a:cs typeface="Arial"/>
              </a:rPr>
              <a:t>5-year long </a:t>
            </a:r>
            <a:r>
              <a:rPr kumimoji="0" lang="it-IT" sz="2200" b="1" i="0" u="none" strike="noStrike" kern="1200" cap="none" spc="0" normalizeH="0" noProof="0" dirty="0" err="1">
                <a:ln>
                  <a:noFill/>
                </a:ln>
                <a:solidFill>
                  <a:srgbClr val="75787B"/>
                </a:solidFill>
                <a:effectLst/>
                <a:uLnTx/>
                <a:uFillTx/>
                <a:latin typeface="Arial"/>
                <a:cs typeface="Arial"/>
              </a:rPr>
              <a:t>strategy</a:t>
            </a:r>
            <a:r>
              <a:rPr kumimoji="0" lang="it-IT" sz="2200" b="1" i="0" u="none" strike="noStrike" kern="1200" cap="none" spc="0" normalizeH="0" noProof="0" dirty="0">
                <a:ln>
                  <a:noFill/>
                </a:ln>
                <a:solidFill>
                  <a:srgbClr val="75787B"/>
                </a:solidFill>
                <a:effectLst/>
                <a:uLnTx/>
                <a:uFillTx/>
                <a:latin typeface="Arial"/>
                <a:cs typeface="Arial"/>
              </a:rPr>
              <a:t> </a:t>
            </a:r>
            <a:r>
              <a:rPr kumimoji="0" lang="it-IT" sz="2200" b="0" i="0" u="none" strike="noStrike" kern="1200" cap="none" spc="0" normalizeH="0" noProof="0" dirty="0" err="1">
                <a:ln>
                  <a:noFill/>
                </a:ln>
                <a:solidFill>
                  <a:srgbClr val="75787B"/>
                </a:solidFill>
                <a:effectLst/>
                <a:uLnTx/>
                <a:uFillTx/>
                <a:latin typeface="Arial"/>
                <a:cs typeface="Arial"/>
              </a:rPr>
              <a:t>at</a:t>
            </a:r>
            <a:r>
              <a:rPr kumimoji="0" lang="it-IT" sz="2200" b="0" i="0" u="none" strike="noStrike" kern="1200" cap="none" spc="0" normalizeH="0" noProof="0" dirty="0">
                <a:ln>
                  <a:noFill/>
                </a:ln>
                <a:solidFill>
                  <a:srgbClr val="75787B"/>
                </a:solidFill>
                <a:effectLst/>
                <a:uLnTx/>
                <a:uFillTx/>
                <a:latin typeface="Arial"/>
                <a:cs typeface="Arial"/>
              </a:rPr>
              <a:t> the end of 2019</a:t>
            </a:r>
            <a:endParaRPr kumimoji="0" lang="it-IT" sz="2200" b="0" i="0" u="none" strike="noStrike" kern="1200" cap="none" spc="0" normalizeH="0" baseline="0" noProof="0" dirty="0">
              <a:ln>
                <a:noFill/>
              </a:ln>
              <a:solidFill>
                <a:srgbClr val="75787B"/>
              </a:solidFill>
              <a:effectLst/>
              <a:uLnTx/>
              <a:uFillTx/>
              <a:latin typeface="Arial"/>
              <a:cs typeface="Arial"/>
            </a:endParaRPr>
          </a:p>
          <a:p>
            <a:pPr marL="342900" indent="-342900">
              <a:lnSpc>
                <a:spcPct val="120000"/>
              </a:lnSpc>
              <a:buClr>
                <a:srgbClr val="4472C4">
                  <a:lumMod val="50000"/>
                </a:srgbClr>
              </a:buClr>
              <a:buSzPct val="80000"/>
              <a:buFont typeface="Wingdings" panose="05000000000000000000" pitchFamily="2" charset="2"/>
              <a:buChar char="Ø"/>
              <a:defRPr/>
            </a:pPr>
            <a:r>
              <a:rPr kumimoji="0" lang="it-IT" sz="2200" b="1" i="0" u="none" strike="noStrike" kern="1200" cap="none" spc="0" normalizeH="0" baseline="0" noProof="0" dirty="0" err="1">
                <a:ln>
                  <a:noFill/>
                </a:ln>
                <a:solidFill>
                  <a:srgbClr val="75787B"/>
                </a:solidFill>
                <a:effectLst/>
                <a:uLnTx/>
                <a:uFillTx/>
                <a:latin typeface="Arial"/>
                <a:cs typeface="Arial"/>
              </a:rPr>
              <a:t>Aim</a:t>
            </a:r>
            <a:r>
              <a:rPr kumimoji="0" lang="it-IT" sz="2200" b="0" i="0" u="none" strike="noStrike" kern="1200" cap="none" spc="0" normalizeH="0" baseline="0" noProof="0" dirty="0">
                <a:ln>
                  <a:noFill/>
                </a:ln>
                <a:solidFill>
                  <a:srgbClr val="75787B"/>
                </a:solidFill>
                <a:effectLst/>
                <a:uLnTx/>
                <a:uFillTx/>
                <a:latin typeface="Arial"/>
                <a:cs typeface="Arial"/>
              </a:rPr>
              <a:t> to </a:t>
            </a:r>
            <a:r>
              <a:rPr kumimoji="0" lang="it-IT" sz="2200" b="0" i="0" u="none" strike="noStrike" kern="1200" cap="none" spc="0" normalizeH="0" baseline="0" noProof="0" dirty="0" err="1">
                <a:ln>
                  <a:noFill/>
                </a:ln>
                <a:solidFill>
                  <a:srgbClr val="75787B"/>
                </a:solidFill>
                <a:effectLst/>
                <a:uLnTx/>
                <a:uFillTx/>
                <a:latin typeface="Arial"/>
                <a:cs typeface="Arial"/>
              </a:rPr>
              <a:t>boost</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innovation</a:t>
            </a:r>
            <a:r>
              <a:rPr kumimoji="0" lang="it-IT" sz="2200" b="0" i="0" u="none" strike="noStrike" kern="1200" cap="none" spc="0" normalizeH="0" baseline="0" noProof="0" dirty="0">
                <a:ln>
                  <a:noFill/>
                </a:ln>
                <a:solidFill>
                  <a:srgbClr val="75787B"/>
                </a:solidFill>
                <a:effectLst/>
                <a:uLnTx/>
                <a:uFillTx/>
                <a:latin typeface="Arial"/>
                <a:cs typeface="Arial"/>
              </a:rPr>
              <a:t> in the Country, from</a:t>
            </a:r>
            <a:r>
              <a:rPr kumimoji="0" lang="it-IT" sz="2200" b="0" i="0" u="none" strike="noStrike" kern="1200" cap="none" spc="0" normalizeH="0" noProof="0" dirty="0">
                <a:ln>
                  <a:noFill/>
                </a:ln>
                <a:solidFill>
                  <a:srgbClr val="75787B"/>
                </a:solidFill>
                <a:effectLst/>
                <a:uLnTx/>
                <a:uFillTx/>
                <a:latin typeface="Arial"/>
                <a:cs typeface="Arial"/>
              </a:rPr>
              <a:t> companies to the P.A.</a:t>
            </a:r>
            <a:endParaRPr kumimoji="0" lang="it-IT" sz="2200" b="0" i="0" u="none" strike="noStrike" kern="1200" cap="none" spc="0" normalizeH="0" baseline="0" noProof="0" dirty="0">
              <a:ln>
                <a:noFill/>
              </a:ln>
              <a:solidFill>
                <a:srgbClr val="75787B"/>
              </a:solidFill>
              <a:effectLst/>
              <a:uLnTx/>
              <a:uFillTx/>
              <a:latin typeface="Arial"/>
              <a:cs typeface="Arial"/>
            </a:endParaRPr>
          </a:p>
          <a:p>
            <a:pPr marL="342900" indent="-342900">
              <a:lnSpc>
                <a:spcPct val="120000"/>
              </a:lnSpc>
              <a:buClr>
                <a:srgbClr val="4472C4">
                  <a:lumMod val="50000"/>
                </a:srgbClr>
              </a:buClr>
              <a:buSzPct val="80000"/>
              <a:buFont typeface="Wingdings" panose="05000000000000000000" pitchFamily="2" charset="2"/>
              <a:buChar char="Ø"/>
              <a:defRPr/>
            </a:pPr>
            <a:r>
              <a:rPr kumimoji="0" lang="it-IT" sz="2200" b="0" i="0" u="none" strike="noStrike" kern="1200" cap="none" spc="0" normalizeH="0" baseline="0" noProof="0" dirty="0">
                <a:ln>
                  <a:noFill/>
                </a:ln>
                <a:solidFill>
                  <a:srgbClr val="75787B"/>
                </a:solidFill>
                <a:effectLst/>
                <a:uLnTx/>
                <a:uFillTx/>
                <a:latin typeface="Arial"/>
                <a:cs typeface="Arial"/>
              </a:rPr>
              <a:t>Strategic </a:t>
            </a:r>
            <a:r>
              <a:rPr kumimoji="0" lang="it-IT" sz="2200" b="1" i="0" u="none" strike="noStrike" kern="1200" cap="none" spc="0" normalizeH="0" baseline="0" noProof="0" dirty="0" err="1">
                <a:ln>
                  <a:noFill/>
                </a:ln>
                <a:solidFill>
                  <a:srgbClr val="75787B"/>
                </a:solidFill>
                <a:effectLst/>
                <a:uLnTx/>
                <a:uFillTx/>
                <a:latin typeface="Arial"/>
                <a:cs typeface="Arial"/>
              </a:rPr>
              <a:t>sectors</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robotics</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smart</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mobility</a:t>
            </a:r>
            <a:r>
              <a:rPr kumimoji="0" lang="it-IT" sz="2200" b="0" i="0" u="none" strike="noStrike" kern="1200" cap="none" spc="0" normalizeH="0" baseline="0" noProof="0" dirty="0">
                <a:ln>
                  <a:noFill/>
                </a:ln>
                <a:solidFill>
                  <a:srgbClr val="75787B"/>
                </a:solidFill>
                <a:effectLst/>
                <a:uLnTx/>
                <a:uFillTx/>
                <a:latin typeface="Arial"/>
                <a:cs typeface="Arial"/>
              </a:rPr>
              <a:t>, AI, </a:t>
            </a:r>
            <a:r>
              <a:rPr kumimoji="0" lang="it-IT" sz="2200" b="0" i="0" u="none" strike="noStrike" kern="1200" cap="none" spc="0" normalizeH="0" baseline="0" noProof="0" dirty="0" err="1">
                <a:ln>
                  <a:noFill/>
                </a:ln>
                <a:solidFill>
                  <a:srgbClr val="75787B"/>
                </a:solidFill>
                <a:effectLst/>
                <a:uLnTx/>
                <a:uFillTx/>
                <a:latin typeface="Arial"/>
                <a:cs typeface="Arial"/>
              </a:rPr>
              <a:t>cybersecurity</a:t>
            </a:r>
            <a:r>
              <a:rPr kumimoji="0" lang="it-IT" sz="2200" b="0" i="0" u="none" strike="noStrike" kern="1200" cap="none" spc="0" normalizeH="0" baseline="0" noProof="0" dirty="0">
                <a:ln>
                  <a:noFill/>
                </a:ln>
                <a:solidFill>
                  <a:srgbClr val="75787B"/>
                </a:solidFill>
                <a:effectLst/>
                <a:uLnTx/>
                <a:uFillTx/>
                <a:latin typeface="Arial"/>
                <a:cs typeface="Arial"/>
              </a:rPr>
              <a:t>, etc.</a:t>
            </a:r>
            <a:endParaRPr lang="it-IT"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342900" indent="-342900">
              <a:lnSpc>
                <a:spcPct val="120000"/>
              </a:lnSpc>
              <a:buClr>
                <a:srgbClr val="4472C4">
                  <a:lumMod val="50000"/>
                </a:srgbClr>
              </a:buClr>
              <a:buSzPct val="80000"/>
              <a:buFont typeface="Wingdings" panose="05000000000000000000" pitchFamily="2" charset="2"/>
              <a:buChar char="Ø"/>
              <a:defRPr/>
            </a:pPr>
            <a:endParaRPr lang="it-IT" sz="2200" dirty="0">
              <a:solidFill>
                <a:srgbClr val="75787B"/>
              </a:solidFill>
              <a:latin typeface="Arial" panose="020B0604020202020204" pitchFamily="34" charset="0"/>
              <a:cs typeface="Arial" panose="020B0604020202020204" pitchFamily="34" charset="0"/>
            </a:endParaRPr>
          </a:p>
        </p:txBody>
      </p:sp>
      <p:sp>
        <p:nvSpPr>
          <p:cNvPr id="33" name="Rettangolo 32"/>
          <p:cNvSpPr/>
          <p:nvPr/>
        </p:nvSpPr>
        <p:spPr>
          <a:xfrm>
            <a:off x="2142020" y="2555108"/>
            <a:ext cx="5427940" cy="1247360"/>
          </a:xfrm>
          <a:prstGeom prst="rect">
            <a:avLst/>
          </a:prstGeom>
        </p:spPr>
        <p:txBody>
          <a:bodyPr wrap="square" anchor="t">
            <a:noAutofit/>
          </a:bodyPr>
          <a:lstStyle/>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Ø"/>
              <a:tabLst/>
              <a:defRPr/>
            </a:pPr>
            <a:r>
              <a:rPr kumimoji="0" lang="it-IT" sz="2200" b="0" i="0" u="none" strike="noStrike" kern="1200" cap="none" spc="0" normalizeH="0" baseline="0" noProof="0" dirty="0">
                <a:ln>
                  <a:noFill/>
                </a:ln>
                <a:solidFill>
                  <a:srgbClr val="75787B"/>
                </a:solidFill>
                <a:effectLst/>
                <a:uLnTx/>
                <a:uFillTx/>
                <a:latin typeface="Arial"/>
                <a:cs typeface="Arial"/>
              </a:rPr>
              <a:t>€ 4,6 </a:t>
            </a:r>
            <a:r>
              <a:rPr kumimoji="0" lang="it-IT" sz="2200" b="0" i="0" u="none" strike="noStrike" kern="1200" cap="none" spc="0" normalizeH="0" baseline="0" noProof="0" dirty="0" err="1">
                <a:ln>
                  <a:noFill/>
                </a:ln>
                <a:solidFill>
                  <a:srgbClr val="75787B"/>
                </a:solidFill>
                <a:effectLst/>
                <a:uLnTx/>
                <a:uFillTx/>
                <a:latin typeface="Arial"/>
                <a:cs typeface="Arial"/>
              </a:rPr>
              <a:t>bln</a:t>
            </a:r>
            <a:r>
              <a:rPr kumimoji="0" lang="it-IT" sz="2200" b="0" i="0" u="none" strike="noStrike" kern="1200" cap="none" spc="0" normalizeH="0" noProof="0" dirty="0">
                <a:ln>
                  <a:noFill/>
                </a:ln>
                <a:solidFill>
                  <a:srgbClr val="75787B"/>
                </a:solidFill>
                <a:effectLst/>
                <a:uLnTx/>
                <a:uFillTx/>
                <a:latin typeface="Arial"/>
                <a:cs typeface="Arial"/>
              </a:rPr>
              <a:t> to </a:t>
            </a:r>
            <a:r>
              <a:rPr kumimoji="0" lang="it-IT" sz="2200" b="1" i="0" u="none" strike="noStrike" kern="1200" cap="none" spc="0" normalizeH="0" noProof="0" dirty="0" err="1">
                <a:ln>
                  <a:noFill/>
                </a:ln>
                <a:solidFill>
                  <a:srgbClr val="75787B"/>
                </a:solidFill>
                <a:effectLst/>
                <a:uLnTx/>
                <a:uFillTx/>
                <a:latin typeface="Arial"/>
                <a:cs typeface="Arial"/>
              </a:rPr>
              <a:t>implement</a:t>
            </a:r>
            <a:r>
              <a:rPr kumimoji="0" lang="it-IT" sz="2200" b="1" i="0" u="none" strike="noStrike" kern="1200" cap="none" spc="0" normalizeH="0" noProof="0" dirty="0">
                <a:ln>
                  <a:noFill/>
                </a:ln>
                <a:solidFill>
                  <a:srgbClr val="75787B"/>
                </a:solidFill>
                <a:effectLst/>
                <a:uLnTx/>
                <a:uFillTx/>
                <a:latin typeface="Arial"/>
                <a:cs typeface="Arial"/>
              </a:rPr>
              <a:t> the </a:t>
            </a:r>
            <a:r>
              <a:rPr kumimoji="0" lang="it-IT" sz="2200" b="1" i="0" u="none" strike="noStrike" kern="1200" cap="none" spc="0" normalizeH="0" noProof="0" dirty="0" err="1">
                <a:ln>
                  <a:noFill/>
                </a:ln>
                <a:solidFill>
                  <a:srgbClr val="75787B"/>
                </a:solidFill>
                <a:effectLst/>
                <a:uLnTx/>
                <a:uFillTx/>
                <a:latin typeface="Arial"/>
                <a:cs typeface="Arial"/>
              </a:rPr>
              <a:t>European</a:t>
            </a:r>
            <a:r>
              <a:rPr kumimoji="0" lang="it-IT" sz="2200" b="1" i="0" u="none" strike="noStrike" kern="1200" cap="none" spc="0" normalizeH="0" noProof="0" dirty="0">
                <a:ln>
                  <a:noFill/>
                </a:ln>
                <a:solidFill>
                  <a:srgbClr val="75787B"/>
                </a:solidFill>
                <a:effectLst/>
                <a:uLnTx/>
                <a:uFillTx/>
                <a:latin typeface="Arial"/>
                <a:cs typeface="Arial"/>
              </a:rPr>
              <a:t> Digital Agenda</a:t>
            </a:r>
            <a:endParaRPr lang="it-IT" sz="2200" b="1" i="0" u="none" strike="noStrike" kern="1200" cap="none" spc="0" normalizeH="0" baseline="0" noProof="0" dirty="0">
              <a:ln>
                <a:noFill/>
              </a:ln>
              <a:solidFill>
                <a:srgbClr val="75787B"/>
              </a:solidFill>
              <a:effectLst/>
              <a:uLnTx/>
              <a:uFillTx/>
              <a:latin typeface="Arial"/>
              <a:cs typeface="Arial"/>
            </a:endParaRPr>
          </a:p>
        </p:txBody>
      </p:sp>
      <p:grpSp>
        <p:nvGrpSpPr>
          <p:cNvPr id="3" name="Gruppo 2"/>
          <p:cNvGrpSpPr/>
          <p:nvPr/>
        </p:nvGrpSpPr>
        <p:grpSpPr>
          <a:xfrm>
            <a:off x="235364" y="4763121"/>
            <a:ext cx="6563001" cy="2824753"/>
            <a:chOff x="235364" y="4763121"/>
            <a:chExt cx="6563001" cy="2824753"/>
          </a:xfrm>
        </p:grpSpPr>
        <p:pic>
          <p:nvPicPr>
            <p:cNvPr id="37" name="Immagine 2" descr="Immagine che contiene palcoscenico&#10;&#10;Descrizione generata automaticamente">
              <a:extLst/>
            </p:cNvPr>
            <p:cNvPicPr>
              <a:picLocks noChangeAspect="1"/>
            </p:cNvPicPr>
            <p:nvPr/>
          </p:nvPicPr>
          <p:blipFill>
            <a:blip r:embed="rId10"/>
            <a:stretch>
              <a:fillRect/>
            </a:stretch>
          </p:blipFill>
          <p:spPr>
            <a:xfrm>
              <a:off x="235364" y="4763121"/>
              <a:ext cx="1547310" cy="1156798"/>
            </a:xfrm>
            <a:prstGeom prst="rect">
              <a:avLst/>
            </a:prstGeom>
          </p:spPr>
        </p:pic>
        <p:grpSp>
          <p:nvGrpSpPr>
            <p:cNvPr id="4" name="Gruppo 3"/>
            <p:cNvGrpSpPr/>
            <p:nvPr/>
          </p:nvGrpSpPr>
          <p:grpSpPr>
            <a:xfrm>
              <a:off x="1877333" y="4763121"/>
              <a:ext cx="4921032" cy="2824753"/>
              <a:chOff x="1877333" y="4763121"/>
              <a:chExt cx="4921032" cy="2824753"/>
            </a:xfrm>
          </p:grpSpPr>
          <p:sp>
            <p:nvSpPr>
              <p:cNvPr id="27" name="CasellaDiTesto 26"/>
              <p:cNvSpPr txBox="1"/>
              <p:nvPr/>
            </p:nvSpPr>
            <p:spPr>
              <a:xfrm>
                <a:off x="1877333" y="4763121"/>
                <a:ext cx="4648158" cy="806406"/>
              </a:xfrm>
              <a:prstGeom prst="rect">
                <a:avLst/>
              </a:prstGeom>
              <a:noFill/>
            </p:spPr>
            <p:txBody>
              <a:bodyPr wrap="square" rtlCol="0" anchor="t">
                <a:noAutofit/>
              </a:bodyPr>
              <a:lstStyle/>
              <a:p>
                <a:pPr>
                  <a:defRPr/>
                </a:pPr>
                <a:r>
                  <a:rPr lang="en-GB" sz="2400" b="1" dirty="0">
                    <a:solidFill>
                      <a:srgbClr val="4472C4">
                        <a:lumMod val="50000"/>
                      </a:srgbClr>
                    </a:solidFill>
                    <a:latin typeface="Arial" panose="020B0604020202020204" pitchFamily="34" charset="0"/>
                    <a:cs typeface="Arial" panose="020B0604020202020204" pitchFamily="34" charset="0"/>
                  </a:rPr>
                  <a:t>NATIONAL INNOVATION FUND and TECH TRANSFER FUND</a:t>
                </a:r>
                <a:endParaRPr lang="it-IT" sz="2400" b="1" dirty="0">
                  <a:solidFill>
                    <a:srgbClr val="4472C4">
                      <a:lumMod val="50000"/>
                    </a:srgbClr>
                  </a:solidFill>
                  <a:latin typeface="Arial" panose="020B0604020202020204" pitchFamily="34" charset="0"/>
                  <a:cs typeface="Arial" panose="020B0604020202020204" pitchFamily="34" charset="0"/>
                </a:endParaRPr>
              </a:p>
            </p:txBody>
          </p:sp>
          <p:sp>
            <p:nvSpPr>
              <p:cNvPr id="28" name="Rettangolo 27"/>
              <p:cNvSpPr/>
              <p:nvPr/>
            </p:nvSpPr>
            <p:spPr>
              <a:xfrm>
                <a:off x="1877333" y="5569527"/>
                <a:ext cx="4921032" cy="2018347"/>
              </a:xfrm>
              <a:prstGeom prst="rect">
                <a:avLst/>
              </a:prstGeom>
            </p:spPr>
            <p:txBody>
              <a:bodyPr wrap="square" anchor="t">
                <a:noAutofit/>
              </a:bodyPr>
              <a:lstStyle/>
              <a:p>
                <a:pPr marR="0" lvl="0" algn="l" defTabSz="1371600" rtl="0" eaLnBrk="1" fontAlgn="auto" latinLnBrk="0" hangingPunct="1">
                  <a:lnSpc>
                    <a:spcPct val="120000"/>
                  </a:lnSpc>
                  <a:spcBef>
                    <a:spcPts val="0"/>
                  </a:spcBef>
                  <a:spcAft>
                    <a:spcPts val="0"/>
                  </a:spcAft>
                  <a:buClr>
                    <a:srgbClr val="4472C4">
                      <a:lumMod val="50000"/>
                    </a:srgbClr>
                  </a:buClr>
                  <a:buSzPct val="80000"/>
                  <a:tabLst/>
                  <a:defRPr/>
                </a:pPr>
                <a:r>
                  <a:rPr kumimoji="0" lang="it-IT" sz="2200" b="0" i="0" u="none" strike="noStrike" kern="1200" cap="none" spc="0" normalizeH="0" baseline="0" noProof="0" dirty="0" err="1">
                    <a:ln>
                      <a:noFill/>
                    </a:ln>
                    <a:solidFill>
                      <a:srgbClr val="75787B"/>
                    </a:solidFill>
                    <a:effectLst/>
                    <a:uLnTx/>
                    <a:uFillTx/>
                    <a:latin typeface="Arial"/>
                    <a:cs typeface="Arial"/>
                  </a:rPr>
                  <a:t>Huge</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resources</a:t>
                </a:r>
                <a:r>
                  <a:rPr kumimoji="0" lang="it-IT" sz="2200" b="0" i="0" u="none" strike="noStrike" kern="1200" cap="none" spc="0" normalizeH="0" baseline="0" noProof="0" dirty="0">
                    <a:ln>
                      <a:noFill/>
                    </a:ln>
                    <a:solidFill>
                      <a:srgbClr val="75787B"/>
                    </a:solidFill>
                    <a:effectLst/>
                    <a:uLnTx/>
                    <a:uFillTx/>
                    <a:latin typeface="Arial"/>
                    <a:cs typeface="Arial"/>
                  </a:rPr>
                  <a:t> </a:t>
                </a:r>
                <a:r>
                  <a:rPr kumimoji="0" lang="it-IT" sz="2200" b="0" i="0" u="none" strike="noStrike" kern="1200" cap="none" spc="0" normalizeH="0" baseline="0" noProof="0" dirty="0" err="1">
                    <a:ln>
                      <a:noFill/>
                    </a:ln>
                    <a:solidFill>
                      <a:srgbClr val="75787B"/>
                    </a:solidFill>
                    <a:effectLst/>
                    <a:uLnTx/>
                    <a:uFillTx/>
                    <a:latin typeface="Arial"/>
                    <a:cs typeface="Arial"/>
                  </a:rPr>
                  <a:t>allocated</a:t>
                </a:r>
                <a:r>
                  <a:rPr kumimoji="0" lang="it-IT" sz="2200" b="0" i="0" u="none" strike="noStrike" kern="1200" cap="none" spc="0" normalizeH="0" noProof="0" dirty="0">
                    <a:ln>
                      <a:noFill/>
                    </a:ln>
                    <a:solidFill>
                      <a:srgbClr val="75787B"/>
                    </a:solidFill>
                    <a:effectLst/>
                    <a:uLnTx/>
                    <a:uFillTx/>
                    <a:latin typeface="Arial"/>
                    <a:cs typeface="Arial"/>
                  </a:rPr>
                  <a:t>:</a:t>
                </a:r>
                <a:endParaRPr kumimoji="0" lang="it-IT" sz="2200" b="0" i="0" u="none" strike="noStrike" kern="1200" cap="none" spc="0" normalizeH="0" baseline="0" noProof="0" dirty="0">
                  <a:ln>
                    <a:noFill/>
                  </a:ln>
                  <a:solidFill>
                    <a:srgbClr val="75787B"/>
                  </a:solidFill>
                  <a:effectLst/>
                  <a:uLnTx/>
                  <a:uFillTx/>
                  <a:latin typeface="Arial"/>
                  <a:cs typeface="Arial"/>
                </a:endParaRP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Ø"/>
                  <a:tabLst/>
                  <a:defRPr/>
                </a:pPr>
                <a:r>
                  <a:rPr kumimoji="0" lang="it-IT" sz="2200" b="0" i="0" u="none" strike="noStrike" kern="1200" cap="none" spc="0" normalizeH="0" baseline="0" noProof="0" dirty="0" err="1">
                    <a:ln>
                      <a:noFill/>
                    </a:ln>
                    <a:solidFill>
                      <a:srgbClr val="75787B"/>
                    </a:solidFill>
                    <a:effectLst/>
                    <a:uLnTx/>
                    <a:uFillTx/>
                    <a:latin typeface="Arial"/>
                    <a:cs typeface="Arial"/>
                  </a:rPr>
                  <a:t>Around</a:t>
                </a:r>
                <a:r>
                  <a:rPr kumimoji="0" lang="it-IT" sz="2200" b="0" i="0" u="none" strike="noStrike" kern="1200" cap="none" spc="0" normalizeH="0" noProof="0" dirty="0">
                    <a:ln>
                      <a:noFill/>
                    </a:ln>
                    <a:solidFill>
                      <a:srgbClr val="75787B"/>
                    </a:solidFill>
                    <a:effectLst/>
                    <a:uLnTx/>
                    <a:uFillTx/>
                    <a:latin typeface="Arial"/>
                    <a:cs typeface="Arial"/>
                  </a:rPr>
                  <a:t> € 1 </a:t>
                </a:r>
                <a:r>
                  <a:rPr kumimoji="0" lang="it-IT" sz="2200" b="0" i="0" u="none" strike="noStrike" kern="1200" cap="none" spc="0" normalizeH="0" noProof="0" dirty="0" err="1">
                    <a:ln>
                      <a:noFill/>
                    </a:ln>
                    <a:solidFill>
                      <a:srgbClr val="75787B"/>
                    </a:solidFill>
                    <a:effectLst/>
                    <a:uLnTx/>
                    <a:uFillTx/>
                    <a:latin typeface="Arial"/>
                    <a:cs typeface="Arial"/>
                  </a:rPr>
                  <a:t>bln</a:t>
                </a:r>
                <a:r>
                  <a:rPr kumimoji="0" lang="it-IT" sz="2200" b="0" i="0" u="none" strike="noStrike" kern="1200" cap="none" spc="0" normalizeH="0" noProof="0" dirty="0">
                    <a:ln>
                      <a:noFill/>
                    </a:ln>
                    <a:solidFill>
                      <a:srgbClr val="75787B"/>
                    </a:solidFill>
                    <a:effectLst/>
                    <a:uLnTx/>
                    <a:uFillTx/>
                    <a:latin typeface="Arial"/>
                    <a:cs typeface="Arial"/>
                  </a:rPr>
                  <a:t> for t</a:t>
                </a:r>
                <a:r>
                  <a:rPr kumimoji="0" lang="it-IT" sz="2200" b="0" i="0" u="none" strike="noStrike" kern="1200" cap="none" spc="0" normalizeH="0" baseline="0" noProof="0" dirty="0">
                    <a:ln>
                      <a:noFill/>
                    </a:ln>
                    <a:solidFill>
                      <a:srgbClr val="75787B"/>
                    </a:solidFill>
                    <a:effectLst/>
                    <a:uLnTx/>
                    <a:uFillTx/>
                    <a:latin typeface="Arial"/>
                    <a:cs typeface="Arial"/>
                  </a:rPr>
                  <a:t>he </a:t>
                </a:r>
                <a:r>
                  <a:rPr kumimoji="0" lang="it-IT" sz="2200" b="1" i="0" u="none" strike="noStrike" kern="1200" cap="none" spc="0" normalizeH="0" baseline="0" noProof="0" dirty="0">
                    <a:ln>
                      <a:noFill/>
                    </a:ln>
                    <a:solidFill>
                      <a:srgbClr val="75787B"/>
                    </a:solidFill>
                    <a:effectLst/>
                    <a:uLnTx/>
                    <a:uFillTx/>
                    <a:latin typeface="Arial"/>
                    <a:cs typeface="Arial"/>
                  </a:rPr>
                  <a:t>National </a:t>
                </a:r>
                <a:r>
                  <a:rPr kumimoji="0" lang="it-IT" sz="2200" b="1" i="0" u="none" strike="noStrike" kern="1200" cap="none" spc="0" normalizeH="0" baseline="0" noProof="0" dirty="0" err="1">
                    <a:ln>
                      <a:noFill/>
                    </a:ln>
                    <a:solidFill>
                      <a:srgbClr val="75787B"/>
                    </a:solidFill>
                    <a:effectLst/>
                    <a:uLnTx/>
                    <a:uFillTx/>
                    <a:latin typeface="Arial"/>
                    <a:cs typeface="Arial"/>
                  </a:rPr>
                  <a:t>Innovation</a:t>
                </a:r>
                <a:r>
                  <a:rPr kumimoji="0" lang="it-IT" sz="2200" b="1" i="0" u="none" strike="noStrike" kern="1200" cap="none" spc="0" normalizeH="0" noProof="0" dirty="0">
                    <a:ln>
                      <a:noFill/>
                    </a:ln>
                    <a:solidFill>
                      <a:srgbClr val="75787B"/>
                    </a:solidFill>
                    <a:effectLst/>
                    <a:uLnTx/>
                    <a:uFillTx/>
                    <a:latin typeface="Arial"/>
                    <a:cs typeface="Arial"/>
                  </a:rPr>
                  <a:t> Fund</a:t>
                </a:r>
                <a:endParaRPr kumimoji="0" lang="it-IT" sz="2200" b="1" i="0" u="none" strike="noStrike" kern="1200" cap="none" spc="0" normalizeH="0" baseline="0" noProof="0" dirty="0">
                  <a:ln>
                    <a:noFill/>
                  </a:ln>
                  <a:solidFill>
                    <a:srgbClr val="75787B"/>
                  </a:solidFill>
                  <a:effectLst/>
                  <a:uLnTx/>
                  <a:uFillTx/>
                  <a:latin typeface="Arial"/>
                  <a:cs typeface="Arial"/>
                </a:endParaRPr>
              </a:p>
              <a:p>
                <a:pPr marL="342900" indent="-342900">
                  <a:lnSpc>
                    <a:spcPct val="120000"/>
                  </a:lnSpc>
                  <a:buClr>
                    <a:srgbClr val="4472C4">
                      <a:lumMod val="50000"/>
                    </a:srgbClr>
                  </a:buClr>
                  <a:buSzPct val="80000"/>
                  <a:buFont typeface="Wingdings" panose="05000000000000000000" pitchFamily="2" charset="2"/>
                  <a:buChar char="Ø"/>
                  <a:defRPr/>
                </a:pPr>
                <a:r>
                  <a:rPr lang="it-IT" sz="2200" dirty="0">
                    <a:solidFill>
                      <a:srgbClr val="75787B"/>
                    </a:solidFill>
                    <a:latin typeface="Arial"/>
                    <a:cs typeface="Arial"/>
                  </a:rPr>
                  <a:t>€ 500 mln for the new </a:t>
                </a:r>
                <a:r>
                  <a:rPr lang="it-IT" sz="2200" b="1" dirty="0">
                    <a:solidFill>
                      <a:srgbClr val="75787B"/>
                    </a:solidFill>
                    <a:latin typeface="Arial"/>
                    <a:cs typeface="Arial"/>
                  </a:rPr>
                  <a:t>Tech</a:t>
                </a:r>
                <a:r>
                  <a:rPr kumimoji="0" lang="it-IT" sz="2200" b="1" i="0" u="none" strike="noStrike" kern="1200" cap="none" spc="0" normalizeH="0" noProof="0" dirty="0">
                    <a:ln>
                      <a:noFill/>
                    </a:ln>
                    <a:solidFill>
                      <a:srgbClr val="75787B"/>
                    </a:solidFill>
                    <a:effectLst/>
                    <a:uLnTx/>
                    <a:uFillTx/>
                    <a:latin typeface="Arial"/>
                    <a:cs typeface="Arial"/>
                  </a:rPr>
                  <a:t> Transfer Fund</a:t>
                </a:r>
                <a:endParaRPr lang="it-IT" sz="2200" b="1" i="0" u="none" strike="noStrike" kern="1200" cap="none" spc="0" normalizeH="0" baseline="0" noProof="0" dirty="0">
                  <a:ln>
                    <a:noFill/>
                  </a:ln>
                  <a:solidFill>
                    <a:srgbClr val="75787B"/>
                  </a:solidFill>
                  <a:effectLst/>
                  <a:uLnTx/>
                  <a:uFillTx/>
                  <a:latin typeface="Arial"/>
                  <a:cs typeface="Arial"/>
                </a:endParaRPr>
              </a:p>
            </p:txBody>
          </p:sp>
        </p:grpSp>
        <p:pic>
          <p:nvPicPr>
            <p:cNvPr id="36" name="Immagine 3" descr="Immagine che contiene arcobaleno&#10;&#10;Descrizione generata automaticamente">
              <a:extLst/>
            </p:cNvPr>
            <p:cNvPicPr>
              <a:picLocks noChangeAspect="1"/>
            </p:cNvPicPr>
            <p:nvPr/>
          </p:nvPicPr>
          <p:blipFill>
            <a:blip r:embed="rId11"/>
            <a:stretch>
              <a:fillRect/>
            </a:stretch>
          </p:blipFill>
          <p:spPr>
            <a:xfrm>
              <a:off x="329765" y="5674735"/>
              <a:ext cx="1551599" cy="788353"/>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99465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2" name="Group 8"/>
          <p:cNvGrpSpPr/>
          <p:nvPr/>
        </p:nvGrpSpPr>
        <p:grpSpPr>
          <a:xfrm>
            <a:off x="2656772" y="1287178"/>
            <a:ext cx="13327397" cy="130629"/>
            <a:chOff x="5594142" y="5684880"/>
            <a:chExt cx="13327397" cy="130629"/>
          </a:xfrm>
        </p:grpSpPr>
        <p:cxnSp>
          <p:nvCxnSpPr>
            <p:cNvPr id="3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3" name="Gruppo 32"/>
          <p:cNvGrpSpPr/>
          <p:nvPr/>
        </p:nvGrpSpPr>
        <p:grpSpPr>
          <a:xfrm>
            <a:off x="-137160" y="-137160"/>
            <a:ext cx="3670523" cy="1086702"/>
            <a:chOff x="0" y="0"/>
            <a:chExt cx="3670523" cy="1086702"/>
          </a:xfrm>
        </p:grpSpPr>
        <p:pic>
          <p:nvPicPr>
            <p:cNvPr id="34" name="Immagin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5" name="Picture 11"/>
            <p:cNvPicPr>
              <a:picLocks noChangeAspect="1"/>
            </p:cNvPicPr>
            <p:nvPr/>
          </p:nvPicPr>
          <p:blipFill>
            <a:blip r:embed="rId4"/>
            <a:stretch>
              <a:fillRect/>
            </a:stretch>
          </p:blipFill>
          <p:spPr>
            <a:xfrm>
              <a:off x="1674274" y="312912"/>
              <a:ext cx="882598" cy="441771"/>
            </a:xfrm>
            <a:prstGeom prst="rect">
              <a:avLst/>
            </a:prstGeom>
          </p:spPr>
        </p:pic>
        <p:pic>
          <p:nvPicPr>
            <p:cNvPr id="36" name="Immagin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7" name="Connettore diritto 36"/>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 name="Grafico 3"/>
          <p:cNvGraphicFramePr/>
          <p:nvPr>
            <p:extLst>
              <p:ext uri="{D42A27DB-BD31-4B8C-83A1-F6EECF244321}">
                <p14:modId xmlns:p14="http://schemas.microsoft.com/office/powerpoint/2010/main" val="4233766624"/>
              </p:ext>
            </p:extLst>
          </p:nvPr>
        </p:nvGraphicFramePr>
        <p:xfrm>
          <a:off x="3048000" y="2321878"/>
          <a:ext cx="10668000" cy="6885621"/>
        </p:xfrm>
        <a:graphic>
          <a:graphicData uri="http://schemas.openxmlformats.org/drawingml/2006/chart">
            <c:chart xmlns:c="http://schemas.openxmlformats.org/drawingml/2006/chart" xmlns:r="http://schemas.openxmlformats.org/officeDocument/2006/relationships" r:id="rId6"/>
          </a:graphicData>
        </a:graphic>
      </p:graphicFrame>
      <p:pic>
        <p:nvPicPr>
          <p:cNvPr id="25" name="Immagin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5436" y="7980244"/>
            <a:ext cx="609600" cy="405587"/>
          </a:xfrm>
          <a:prstGeom prst="rect">
            <a:avLst/>
          </a:prstGeom>
          <a:effectLst>
            <a:outerShdw blurRad="50800" dist="38100" dir="2700000" algn="tl" rotWithShape="0">
              <a:prstClr val="black">
                <a:alpha val="40000"/>
              </a:prstClr>
            </a:outerShdw>
          </a:effectLst>
        </p:spPr>
      </p:pic>
      <p:sp>
        <p:nvSpPr>
          <p:cNvPr id="18"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2018 Public funding of ICT Research &amp; Development </a:t>
            </a:r>
            <a:r>
              <a:rPr kumimoji="0" lang="en-GB" sz="18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million)</a:t>
            </a:r>
            <a:endParaRPr kumimoji="0" lang="en-GB" sz="24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9"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R</a:t>
            </a:r>
            <a:r>
              <a:rPr lang="it-IT" sz="4800" b="1" spc="150" dirty="0">
                <a:solidFill>
                  <a:srgbClr val="75787B"/>
                </a:solidFill>
                <a:latin typeface="Arial"/>
                <a:ea typeface="Lato" panose="020F0502020204030203" pitchFamily="34" charset="0"/>
                <a:cs typeface="Arial"/>
              </a:rPr>
              <a:t>&amp;D Public </a:t>
            </a:r>
            <a:r>
              <a:rPr lang="it-IT" sz="4800" b="1" spc="150" dirty="0" err="1">
                <a:solidFill>
                  <a:srgbClr val="75787B"/>
                </a:solidFill>
                <a:latin typeface="Arial"/>
                <a:ea typeface="Lato" panose="020F0502020204030203" pitchFamily="34" charset="0"/>
                <a:cs typeface="Arial"/>
              </a:rPr>
              <a:t>funding</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sp>
        <p:nvSpPr>
          <p:cNvPr id="20" name="CasellaDiTesto 19"/>
          <p:cNvSpPr txBox="1">
            <a:spLocks noChangeArrowheads="1"/>
          </p:cNvSpPr>
          <p:nvPr/>
        </p:nvSpPr>
        <p:spPr bwMode="auto">
          <a:xfrm>
            <a:off x="1472162" y="9519901"/>
            <a:ext cx="157040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DESI 2020,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Commission</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1" name="Rettangolo 20"/>
          <p:cNvSpPr/>
          <p:nvPr/>
        </p:nvSpPr>
        <p:spPr>
          <a:xfrm>
            <a:off x="14528800" y="4810343"/>
            <a:ext cx="323595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Italy ranks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2</a:t>
            </a:r>
            <a:r>
              <a:rPr lang="en-US" sz="2400" b="1" baseline="30000" dirty="0" err="1">
                <a:solidFill>
                  <a:srgbClr val="4472C4">
                    <a:lumMod val="50000"/>
                  </a:srgbClr>
                </a:solidFill>
                <a:latin typeface="Arial" panose="020B0604020202020204" pitchFamily="34" charset="0"/>
                <a:cs typeface="Arial" panose="020B0604020202020204" pitchFamily="34" charset="0"/>
              </a:rPr>
              <a:t>nd</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among the European five</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biggest public funders of ICT R&amp;D </a:t>
            </a:r>
            <a:r>
              <a:rPr kumimoji="0" lang="en-US" sz="2400" i="0" u="none" strike="noStrike" kern="1200" cap="none" spc="0" normalizeH="0" noProof="0" dirty="0">
                <a:ln>
                  <a:noFill/>
                </a:ln>
                <a:solidFill>
                  <a:srgbClr val="75787B"/>
                </a:solidFill>
                <a:effectLst/>
                <a:uLnTx/>
                <a:uFillTx/>
                <a:latin typeface="Arial" panose="020B0604020202020204" pitchFamily="34" charset="0"/>
                <a:ea typeface="+mn-ea"/>
                <a:cs typeface="Arial" panose="020B0604020202020204" pitchFamily="34" charset="0"/>
              </a:rPr>
              <a:t>in 2018 with € 802 </a:t>
            </a:r>
            <a:r>
              <a:rPr kumimoji="0" lang="en-US" sz="2400" i="0" u="none" strike="noStrike" kern="1200" cap="none" spc="0" normalizeH="0" noProof="0" dirty="0" err="1">
                <a:ln>
                  <a:noFill/>
                </a:ln>
                <a:solidFill>
                  <a:srgbClr val="75787B"/>
                </a:solidFill>
                <a:effectLst/>
                <a:uLnTx/>
                <a:uFillTx/>
                <a:latin typeface="Arial" panose="020B0604020202020204" pitchFamily="34" charset="0"/>
                <a:ea typeface="+mn-ea"/>
                <a:cs typeface="Arial" panose="020B0604020202020204" pitchFamily="34" charset="0"/>
              </a:rPr>
              <a:t>mln</a:t>
            </a:r>
            <a:r>
              <a:rPr kumimoji="0" lang="en-US" sz="2400" i="0" u="none" strike="noStrike" kern="1200" cap="none" spc="0" normalizeH="0" noProof="0" dirty="0">
                <a:ln>
                  <a:noFill/>
                </a:ln>
                <a:solidFill>
                  <a:srgbClr val="75787B"/>
                </a:solidFill>
                <a:effectLst/>
                <a:uLnTx/>
                <a:uFillTx/>
                <a:latin typeface="Arial" panose="020B0604020202020204" pitchFamily="34" charset="0"/>
                <a:ea typeface="+mn-ea"/>
                <a:cs typeface="Arial" panose="020B0604020202020204" pitchFamily="34" charset="0"/>
              </a:rPr>
              <a:t> of spending</a:t>
            </a:r>
            <a:endParaRPr kumimoji="0" lang="en-US" sz="240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373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33</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1583939" y="2046819"/>
            <a:ext cx="6275493" cy="3492590"/>
          </a:xfrm>
          <a:prstGeom prst="rect">
            <a:avLst/>
          </a:prstGeom>
        </p:spPr>
        <p:txBody>
          <a:bodyPr wrap="square" anchor="t">
            <a:noAutofit/>
          </a:bodyPr>
          <a:lstStyle/>
          <a:p>
            <a:pPr>
              <a:lnSpc>
                <a:spcPct val="120000"/>
              </a:lnSpc>
              <a:spcAft>
                <a:spcPts val="1200"/>
              </a:spcAft>
              <a:buClr>
                <a:srgbClr val="4472C4">
                  <a:lumMod val="50000"/>
                </a:srgbClr>
              </a:buClr>
              <a:buSzPct val="80000"/>
              <a:defRPr/>
            </a:pPr>
            <a:r>
              <a:rPr kumimoji="0" lang="it-IT" sz="2800" b="1" i="0" u="none" strike="noStrike" kern="1200" cap="none" spc="0" normalizeH="0" baseline="0" noProof="0" dirty="0">
                <a:ln>
                  <a:noFill/>
                </a:ln>
                <a:solidFill>
                  <a:schemeClr val="accent5">
                    <a:lumMod val="50000"/>
                  </a:schemeClr>
                </a:solidFill>
                <a:effectLst/>
                <a:uLnTx/>
                <a:uFillTx/>
                <a:latin typeface="Arial"/>
                <a:cs typeface="Arial"/>
              </a:rPr>
              <a:t>CONNECTIVITY</a:t>
            </a:r>
            <a:r>
              <a:rPr kumimoji="0" lang="it-IT" sz="2400" b="0" i="0" u="none" strike="noStrike" kern="1200" cap="none" spc="0" normalizeH="0" baseline="0" noProof="0" dirty="0">
                <a:ln>
                  <a:noFill/>
                </a:ln>
                <a:solidFill>
                  <a:schemeClr val="accent5">
                    <a:lumMod val="50000"/>
                  </a:schemeClr>
                </a:solidFill>
                <a:effectLst/>
                <a:uLnTx/>
                <a:uFillTx/>
                <a:latin typeface="Arial"/>
                <a:cs typeface="Arial"/>
              </a:rPr>
              <a:t>:</a:t>
            </a:r>
            <a:r>
              <a:rPr lang="it-IT" sz="2400" dirty="0">
                <a:solidFill>
                  <a:srgbClr val="70706F"/>
                </a:solidFill>
                <a:latin typeface="Arial"/>
                <a:cs typeface="Arial"/>
              </a:rPr>
              <a:t> </a:t>
            </a:r>
            <a:endParaRPr kumimoji="0" lang="it-IT"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endParaRPr>
          </a:p>
          <a:p>
            <a:pPr marL="342900" lvl="0" indent="-342900">
              <a:lnSpc>
                <a:spcPct val="120000"/>
              </a:lnSpc>
              <a:spcAft>
                <a:spcPts val="600"/>
              </a:spcAft>
              <a:buClr>
                <a:srgbClr val="4472C4">
                  <a:lumMod val="50000"/>
                </a:srgbClr>
              </a:buClr>
              <a:buSzPct val="80000"/>
              <a:buFont typeface="Wingdings" panose="05000000000000000000" pitchFamily="2" charset="2"/>
              <a:buChar char="q"/>
              <a:defRPr/>
            </a:pPr>
            <a:r>
              <a:rPr kumimoji="0" lang="it-IT" sz="2400" b="0" i="0" u="none" strike="noStrike" kern="1200" cap="none" spc="0" normalizeH="0" baseline="0" noProof="0" dirty="0" err="1">
                <a:ln>
                  <a:noFill/>
                </a:ln>
                <a:solidFill>
                  <a:srgbClr val="70706F"/>
                </a:solidFill>
                <a:effectLst/>
                <a:uLnTx/>
                <a:uFillTx/>
                <a:latin typeface="Arial"/>
                <a:cs typeface="Arial"/>
              </a:rPr>
              <a:t>Although</a:t>
            </a:r>
            <a:r>
              <a:rPr kumimoji="0" lang="it-IT" sz="2400" b="0" i="0" u="none" strike="noStrike" kern="1200" cap="none" spc="0" normalizeH="0" baseline="0" noProof="0" dirty="0">
                <a:ln>
                  <a:noFill/>
                </a:ln>
                <a:solidFill>
                  <a:srgbClr val="70706F"/>
                </a:solidFill>
                <a:effectLst/>
                <a:uLnTx/>
                <a:uFillTx/>
                <a:latin typeface="Arial"/>
                <a:cs typeface="Arial"/>
              </a:rPr>
              <a:t> in 2020, </a:t>
            </a:r>
            <a:r>
              <a:rPr kumimoji="0" lang="it-IT" sz="2400" b="0" i="0" u="none" strike="noStrike" kern="1200" cap="none" spc="0" normalizeH="0" baseline="0" noProof="0" dirty="0" err="1">
                <a:ln>
                  <a:noFill/>
                </a:ln>
                <a:solidFill>
                  <a:srgbClr val="70706F"/>
                </a:solidFill>
                <a:effectLst/>
                <a:uLnTx/>
                <a:uFillTx/>
                <a:latin typeface="Arial"/>
                <a:cs typeface="Arial"/>
              </a:rPr>
              <a:t>Italy</a:t>
            </a:r>
            <a:r>
              <a:rPr kumimoji="0" lang="it-IT" sz="2400" b="0" i="0" u="none" strike="noStrike" kern="1200" cap="none" spc="0" normalizeH="0" noProof="0" dirty="0">
                <a:ln>
                  <a:noFill/>
                </a:ln>
                <a:solidFill>
                  <a:srgbClr val="70706F"/>
                </a:solidFill>
                <a:effectLst/>
                <a:uLnTx/>
                <a:uFillTx/>
                <a:latin typeface="Arial"/>
                <a:cs typeface="Arial"/>
              </a:rPr>
              <a:t> </a:t>
            </a:r>
            <a:r>
              <a:rPr kumimoji="0" lang="it-IT" sz="2400" b="0" i="0" u="none" strike="noStrike" kern="1200" cap="none" spc="0" normalizeH="0" noProof="0" dirty="0" err="1">
                <a:ln>
                  <a:noFill/>
                </a:ln>
                <a:solidFill>
                  <a:srgbClr val="70706F"/>
                </a:solidFill>
                <a:effectLst/>
                <a:uLnTx/>
                <a:uFillTx/>
                <a:latin typeface="Arial"/>
                <a:cs typeface="Arial"/>
              </a:rPr>
              <a:t>still</a:t>
            </a:r>
            <a:r>
              <a:rPr kumimoji="0" lang="it-IT" sz="2400" b="0" i="0" u="none" strike="noStrike" kern="1200" cap="none" spc="0" normalizeH="0" noProof="0" dirty="0">
                <a:ln>
                  <a:noFill/>
                </a:ln>
                <a:solidFill>
                  <a:srgbClr val="70706F"/>
                </a:solidFill>
                <a:effectLst/>
                <a:uLnTx/>
                <a:uFillTx/>
                <a:latin typeface="Arial"/>
                <a:cs typeface="Arial"/>
              </a:rPr>
              <a:t> </a:t>
            </a:r>
            <a:r>
              <a:rPr kumimoji="0" lang="it-IT" sz="2400" b="0" i="0" u="none" strike="noStrike" kern="1200" cap="none" spc="0" normalizeH="0" noProof="0" dirty="0" err="1">
                <a:ln>
                  <a:noFill/>
                </a:ln>
                <a:solidFill>
                  <a:srgbClr val="70706F"/>
                </a:solidFill>
                <a:effectLst/>
                <a:uLnTx/>
                <a:uFillTx/>
                <a:latin typeface="Arial"/>
                <a:cs typeface="Arial"/>
              </a:rPr>
              <a:t>ranks</a:t>
            </a:r>
            <a:r>
              <a:rPr kumimoji="0" lang="it-IT" sz="2400" b="0" i="0" u="none" strike="noStrike" kern="1200" cap="none" spc="0" normalizeH="0" noProof="0" dirty="0">
                <a:ln>
                  <a:noFill/>
                </a:ln>
                <a:solidFill>
                  <a:srgbClr val="70706F"/>
                </a:solidFill>
                <a:effectLst/>
                <a:uLnTx/>
                <a:uFillTx/>
                <a:latin typeface="Arial"/>
                <a:cs typeface="Arial"/>
              </a:rPr>
              <a:t> </a:t>
            </a:r>
            <a:r>
              <a:rPr lang="it-IT" sz="2400" b="1" dirty="0">
                <a:solidFill>
                  <a:schemeClr val="accent5">
                    <a:lumMod val="50000"/>
                  </a:schemeClr>
                </a:solidFill>
                <a:latin typeface="Arial"/>
                <a:cs typeface="Arial"/>
              </a:rPr>
              <a:t>17</a:t>
            </a:r>
            <a:r>
              <a:rPr lang="it-IT" sz="2400" b="1" baseline="30000" dirty="0">
                <a:solidFill>
                  <a:schemeClr val="accent5">
                    <a:lumMod val="50000"/>
                  </a:schemeClr>
                </a:solidFill>
                <a:latin typeface="Arial"/>
                <a:cs typeface="Arial"/>
              </a:rPr>
              <a:t>th</a:t>
            </a:r>
            <a:r>
              <a:rPr lang="it-IT" sz="2400" b="1" dirty="0">
                <a:solidFill>
                  <a:schemeClr val="accent5">
                    <a:lumMod val="50000"/>
                  </a:schemeClr>
                </a:solidFill>
                <a:latin typeface="Arial"/>
                <a:cs typeface="Arial"/>
              </a:rPr>
              <a:t> in the EU</a:t>
            </a:r>
            <a:r>
              <a:rPr lang="it-IT" sz="2400" dirty="0">
                <a:solidFill>
                  <a:schemeClr val="accent5">
                    <a:lumMod val="50000"/>
                  </a:schemeClr>
                </a:solidFill>
                <a:latin typeface="Arial"/>
                <a:cs typeface="Arial"/>
              </a:rPr>
              <a:t> </a:t>
            </a:r>
            <a:r>
              <a:rPr lang="it-IT" sz="2400" dirty="0">
                <a:solidFill>
                  <a:srgbClr val="70706F"/>
                </a:solidFill>
                <a:latin typeface="Arial"/>
                <a:cs typeface="Arial"/>
              </a:rPr>
              <a:t>DESI Ranking, </a:t>
            </a:r>
            <a:r>
              <a:rPr lang="it-IT" sz="2400" dirty="0" err="1">
                <a:solidFill>
                  <a:srgbClr val="70706F"/>
                </a:solidFill>
                <a:latin typeface="Arial"/>
                <a:cs typeface="Arial"/>
              </a:rPr>
              <a:t>it</a:t>
            </a:r>
            <a:r>
              <a:rPr lang="it-IT" sz="2400" dirty="0">
                <a:solidFill>
                  <a:srgbClr val="70706F"/>
                </a:solidFill>
                <a:latin typeface="Arial"/>
                <a:cs typeface="Arial"/>
              </a:rPr>
              <a:t> </a:t>
            </a:r>
            <a:r>
              <a:rPr lang="it-IT" sz="2400" dirty="0" err="1">
                <a:solidFill>
                  <a:srgbClr val="70706F"/>
                </a:solidFill>
                <a:latin typeface="Arial"/>
                <a:cs typeface="Arial"/>
              </a:rPr>
              <a:t>is</a:t>
            </a:r>
            <a:r>
              <a:rPr lang="it-IT" sz="2400" dirty="0">
                <a:solidFill>
                  <a:srgbClr val="70706F"/>
                </a:solidFill>
                <a:latin typeface="Arial"/>
                <a:cs typeface="Arial"/>
              </a:rPr>
              <a:t> </a:t>
            </a:r>
            <a:r>
              <a:rPr lang="it-IT" sz="2400" dirty="0" err="1">
                <a:solidFill>
                  <a:srgbClr val="70706F"/>
                </a:solidFill>
                <a:latin typeface="Arial"/>
                <a:cs typeface="Arial"/>
              </a:rPr>
              <a:t>catching</a:t>
            </a:r>
            <a:r>
              <a:rPr lang="it-IT" sz="2400" dirty="0">
                <a:solidFill>
                  <a:srgbClr val="70706F"/>
                </a:solidFill>
                <a:latin typeface="Arial"/>
                <a:cs typeface="Arial"/>
              </a:rPr>
              <a:t> up </a:t>
            </a:r>
            <a:r>
              <a:rPr lang="it-IT" sz="2400" dirty="0" err="1">
                <a:solidFill>
                  <a:srgbClr val="70706F"/>
                </a:solidFill>
                <a:latin typeface="Arial"/>
                <a:cs typeface="Arial"/>
              </a:rPr>
              <a:t>through</a:t>
            </a:r>
            <a:r>
              <a:rPr lang="it-IT" sz="2400" dirty="0">
                <a:solidFill>
                  <a:srgbClr val="70706F"/>
                </a:solidFill>
                <a:latin typeface="Arial"/>
                <a:cs typeface="Arial"/>
              </a:rPr>
              <a:t> </a:t>
            </a:r>
            <a:r>
              <a:rPr lang="it-IT" sz="2400" b="1" dirty="0" err="1">
                <a:solidFill>
                  <a:schemeClr val="accent5">
                    <a:lumMod val="50000"/>
                  </a:schemeClr>
                </a:solidFill>
                <a:latin typeface="Arial"/>
                <a:cs typeface="Arial"/>
              </a:rPr>
              <a:t>huge</a:t>
            </a:r>
            <a:r>
              <a:rPr lang="it-IT" sz="2400" b="1" dirty="0">
                <a:solidFill>
                  <a:schemeClr val="accent5">
                    <a:lumMod val="50000"/>
                  </a:schemeClr>
                </a:solidFill>
                <a:latin typeface="Arial"/>
                <a:cs typeface="Arial"/>
              </a:rPr>
              <a:t> </a:t>
            </a:r>
            <a:r>
              <a:rPr lang="it-IT" sz="2400" b="1" dirty="0" err="1">
                <a:solidFill>
                  <a:schemeClr val="accent5">
                    <a:lumMod val="50000"/>
                  </a:schemeClr>
                </a:solidFill>
                <a:latin typeface="Arial"/>
                <a:cs typeface="Arial"/>
              </a:rPr>
              <a:t>investments</a:t>
            </a:r>
            <a:r>
              <a:rPr lang="it-IT" sz="2400" b="1" dirty="0">
                <a:solidFill>
                  <a:schemeClr val="accent5">
                    <a:lumMod val="50000"/>
                  </a:schemeClr>
                </a:solidFill>
                <a:latin typeface="Arial"/>
                <a:cs typeface="Arial"/>
              </a:rPr>
              <a:t> </a:t>
            </a:r>
            <a:r>
              <a:rPr lang="it-IT" sz="2400" dirty="0">
                <a:solidFill>
                  <a:srgbClr val="70706F"/>
                </a:solidFill>
                <a:latin typeface="Arial"/>
                <a:cs typeface="Arial"/>
              </a:rPr>
              <a:t>– </a:t>
            </a:r>
            <a:r>
              <a:rPr lang="it-IT" sz="2400" dirty="0" err="1">
                <a:solidFill>
                  <a:srgbClr val="70706F"/>
                </a:solidFill>
                <a:latin typeface="Arial"/>
                <a:cs typeface="Arial"/>
              </a:rPr>
              <a:t>Italy</a:t>
            </a:r>
            <a:r>
              <a:rPr lang="it-IT" sz="2400" dirty="0">
                <a:solidFill>
                  <a:srgbClr val="70706F"/>
                </a:solidFill>
                <a:latin typeface="Arial"/>
                <a:cs typeface="Arial"/>
              </a:rPr>
              <a:t> </a:t>
            </a:r>
            <a:r>
              <a:rPr lang="it-IT" sz="2400" dirty="0" err="1">
                <a:solidFill>
                  <a:srgbClr val="70706F"/>
                </a:solidFill>
                <a:latin typeface="Arial"/>
                <a:cs typeface="Arial"/>
              </a:rPr>
              <a:t>has</a:t>
            </a:r>
            <a:r>
              <a:rPr lang="it-IT" sz="2400" dirty="0">
                <a:solidFill>
                  <a:srgbClr val="70706F"/>
                </a:solidFill>
                <a:latin typeface="Arial"/>
                <a:cs typeface="Arial"/>
              </a:rPr>
              <a:t> </a:t>
            </a:r>
            <a:r>
              <a:rPr lang="it-IT" sz="2400" dirty="0" err="1">
                <a:solidFill>
                  <a:srgbClr val="70706F"/>
                </a:solidFill>
                <a:latin typeface="Arial"/>
                <a:cs typeface="Arial"/>
              </a:rPr>
              <a:t>indeed</a:t>
            </a:r>
            <a:r>
              <a:rPr lang="it-IT" sz="2400" dirty="0">
                <a:solidFill>
                  <a:srgbClr val="70706F"/>
                </a:solidFill>
                <a:latin typeface="Arial"/>
                <a:cs typeface="Arial"/>
              </a:rPr>
              <a:t> </a:t>
            </a:r>
            <a:r>
              <a:rPr lang="it-IT" sz="2400" dirty="0" err="1">
                <a:solidFill>
                  <a:srgbClr val="70706F"/>
                </a:solidFill>
                <a:latin typeface="Arial"/>
                <a:cs typeface="Arial"/>
              </a:rPr>
              <a:t>improved</a:t>
            </a:r>
            <a:r>
              <a:rPr lang="it-IT" sz="2400" dirty="0">
                <a:solidFill>
                  <a:srgbClr val="70706F"/>
                </a:solidFill>
                <a:latin typeface="Arial"/>
                <a:cs typeface="Arial"/>
              </a:rPr>
              <a:t> by +9 </a:t>
            </a:r>
            <a:r>
              <a:rPr lang="it-IT" sz="2400" dirty="0" err="1">
                <a:solidFill>
                  <a:srgbClr val="70706F"/>
                </a:solidFill>
                <a:latin typeface="Arial"/>
                <a:cs typeface="Arial"/>
              </a:rPr>
              <a:t>spots</a:t>
            </a:r>
            <a:r>
              <a:rPr lang="it-IT" sz="2400" dirty="0">
                <a:solidFill>
                  <a:srgbClr val="70706F"/>
                </a:solidFill>
                <a:latin typeface="Arial"/>
                <a:cs typeface="Arial"/>
              </a:rPr>
              <a:t> </a:t>
            </a:r>
            <a:r>
              <a:rPr lang="it-IT" sz="2400" dirty="0" err="1">
                <a:solidFill>
                  <a:srgbClr val="70706F"/>
                </a:solidFill>
                <a:latin typeface="Arial"/>
                <a:cs typeface="Arial"/>
              </a:rPr>
              <a:t>since</a:t>
            </a:r>
            <a:r>
              <a:rPr lang="it-IT" sz="2400" dirty="0">
                <a:solidFill>
                  <a:srgbClr val="70706F"/>
                </a:solidFill>
                <a:latin typeface="Arial"/>
                <a:cs typeface="Arial"/>
              </a:rPr>
              <a:t> 2019 and +2 </a:t>
            </a:r>
            <a:r>
              <a:rPr lang="it-IT" sz="2400" dirty="0" err="1">
                <a:solidFill>
                  <a:srgbClr val="70706F"/>
                </a:solidFill>
                <a:latin typeface="Arial"/>
                <a:cs typeface="Arial"/>
              </a:rPr>
              <a:t>since</a:t>
            </a:r>
            <a:r>
              <a:rPr lang="it-IT" sz="2400" dirty="0">
                <a:solidFill>
                  <a:srgbClr val="70706F"/>
                </a:solidFill>
                <a:latin typeface="Arial"/>
                <a:cs typeface="Arial"/>
              </a:rPr>
              <a:t> 2019</a:t>
            </a:r>
            <a:endParaRPr kumimoji="0" lang="it-IT" sz="2400" b="0" i="0" u="none" strike="noStrike" kern="1200" cap="none" spc="0" normalizeH="0" baseline="0" noProof="0" dirty="0">
              <a:ln>
                <a:noFill/>
              </a:ln>
              <a:solidFill>
                <a:srgbClr val="70706F"/>
              </a:solidFill>
              <a:effectLst/>
              <a:uLnTx/>
              <a:uFillTx/>
              <a:latin typeface="Arial"/>
              <a:cs typeface="Arial"/>
            </a:endParaRP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2400" b="0" i="0" u="none" strike="noStrike" kern="1200" cap="none" spc="0" normalizeH="0" baseline="0" noProof="0" dirty="0" err="1">
                <a:ln>
                  <a:noFill/>
                </a:ln>
                <a:solidFill>
                  <a:srgbClr val="70706F"/>
                </a:solidFill>
                <a:effectLst/>
                <a:uLnTx/>
                <a:uFillTx/>
                <a:latin typeface="Arial"/>
                <a:cs typeface="Arial"/>
              </a:rPr>
              <a:t>Increase</a:t>
            </a:r>
            <a:r>
              <a:rPr kumimoji="0" lang="it-IT" sz="2400" b="0" i="0" u="none" strike="noStrike" kern="1200" cap="none" spc="0" normalizeH="0" baseline="0" noProof="0" dirty="0">
                <a:ln>
                  <a:noFill/>
                </a:ln>
                <a:solidFill>
                  <a:srgbClr val="70706F"/>
                </a:solidFill>
                <a:effectLst/>
                <a:uLnTx/>
                <a:uFillTx/>
                <a:latin typeface="Arial"/>
                <a:cs typeface="Arial"/>
              </a:rPr>
              <a:t> of ultra broadband </a:t>
            </a:r>
            <a:r>
              <a:rPr kumimoji="0" lang="it-IT" sz="2400" b="0" i="0" u="none" strike="noStrike" kern="1200" cap="none" spc="0" normalizeH="0" baseline="0" noProof="0" dirty="0" err="1">
                <a:ln>
                  <a:noFill/>
                </a:ln>
                <a:solidFill>
                  <a:srgbClr val="70706F"/>
                </a:solidFill>
                <a:effectLst/>
                <a:uLnTx/>
                <a:uFillTx/>
                <a:latin typeface="Arial"/>
                <a:cs typeface="Arial"/>
              </a:rPr>
              <a:t>coverage</a:t>
            </a:r>
            <a:r>
              <a:rPr kumimoji="0" lang="it-IT" sz="2400" b="0" i="0" u="none" strike="noStrike" kern="1200" cap="none" spc="0" normalizeH="0" baseline="0" noProof="0" dirty="0">
                <a:ln>
                  <a:noFill/>
                </a:ln>
                <a:solidFill>
                  <a:srgbClr val="70706F"/>
                </a:solidFill>
                <a:effectLst/>
                <a:uLnTx/>
                <a:uFillTx/>
                <a:latin typeface="Arial"/>
                <a:cs typeface="Arial"/>
              </a:rPr>
              <a:t> </a:t>
            </a:r>
            <a:r>
              <a:rPr kumimoji="0" lang="it-IT" sz="2400" b="0" i="0" u="none" strike="noStrike" kern="1200" cap="none" spc="0" normalizeH="0" baseline="0" noProof="0" dirty="0">
                <a:ln>
                  <a:noFill/>
                </a:ln>
                <a:solidFill>
                  <a:srgbClr val="70706F"/>
                </a:solidFill>
                <a:effectLst/>
                <a:uLnTx/>
                <a:uFillTx/>
                <a:latin typeface="Arial"/>
                <a:cs typeface="Arial"/>
                <a:sym typeface="Wingdings" panose="05000000000000000000" pitchFamily="2" charset="2"/>
              </a:rPr>
              <a:t> up to </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sym typeface="Wingdings" panose="05000000000000000000" pitchFamily="2" charset="2"/>
              </a:rPr>
              <a:t>90% of families</a:t>
            </a:r>
            <a:r>
              <a:rPr kumimoji="0" lang="it-IT" sz="2400" b="0" i="0" u="none" strike="noStrike" kern="1200" cap="none" spc="0" normalizeH="0" baseline="0" noProof="0" dirty="0">
                <a:ln>
                  <a:noFill/>
                </a:ln>
                <a:solidFill>
                  <a:srgbClr val="70706F"/>
                </a:solidFill>
                <a:effectLst/>
                <a:uLnTx/>
                <a:uFillTx/>
                <a:latin typeface="Arial"/>
                <a:cs typeface="Arial"/>
                <a:sym typeface="Wingdings" panose="05000000000000000000" pitchFamily="2" charset="2"/>
              </a:rPr>
              <a:t> (</a:t>
            </a:r>
            <a:r>
              <a:rPr kumimoji="0" lang="it-IT" sz="2400" b="0" i="0" u="none" strike="noStrike" kern="1200" cap="none" spc="0" normalizeH="0" baseline="0" noProof="0" dirty="0" err="1">
                <a:ln>
                  <a:noFill/>
                </a:ln>
                <a:solidFill>
                  <a:srgbClr val="70706F"/>
                </a:solidFill>
                <a:effectLst/>
                <a:uLnTx/>
                <a:uFillTx/>
                <a:latin typeface="Arial"/>
                <a:cs typeface="Arial"/>
                <a:sym typeface="Wingdings" panose="05000000000000000000" pitchFamily="2" charset="2"/>
              </a:rPr>
              <a:t>higher</a:t>
            </a:r>
            <a:r>
              <a:rPr kumimoji="0" lang="it-IT" sz="2400" b="0" i="0" u="none" strike="noStrike" kern="1200" cap="none" spc="0" normalizeH="0" baseline="0" noProof="0" dirty="0">
                <a:ln>
                  <a:noFill/>
                </a:ln>
                <a:solidFill>
                  <a:srgbClr val="70706F"/>
                </a:solidFill>
                <a:effectLst/>
                <a:uLnTx/>
                <a:uFillTx/>
                <a:latin typeface="Arial"/>
                <a:cs typeface="Arial"/>
                <a:sym typeface="Wingdings" panose="05000000000000000000" pitchFamily="2" charset="2"/>
              </a:rPr>
              <a:t> </a:t>
            </a:r>
            <a:r>
              <a:rPr kumimoji="0" lang="it-IT" sz="2400" b="0" i="0" u="none" strike="noStrike" kern="1200" cap="none" spc="0" normalizeH="0" baseline="0" noProof="0" dirty="0" err="1">
                <a:ln>
                  <a:noFill/>
                </a:ln>
                <a:solidFill>
                  <a:srgbClr val="70706F"/>
                </a:solidFill>
                <a:effectLst/>
                <a:uLnTx/>
                <a:uFillTx/>
                <a:latin typeface="Arial"/>
                <a:cs typeface="Arial"/>
                <a:sym typeface="Wingdings" panose="05000000000000000000" pitchFamily="2" charset="2"/>
              </a:rPr>
              <a:t>than</a:t>
            </a:r>
            <a:r>
              <a:rPr kumimoji="0" lang="it-IT" sz="2400" b="0" i="0" u="none" strike="noStrike" kern="1200" cap="none" spc="0" normalizeH="0" baseline="0" noProof="0" dirty="0">
                <a:ln>
                  <a:noFill/>
                </a:ln>
                <a:solidFill>
                  <a:srgbClr val="70706F"/>
                </a:solidFill>
                <a:effectLst/>
                <a:uLnTx/>
                <a:uFillTx/>
                <a:latin typeface="Arial"/>
                <a:cs typeface="Arial"/>
                <a:sym typeface="Wingdings" panose="05000000000000000000" pitchFamily="2" charset="2"/>
              </a:rPr>
              <a:t> the 83% EU </a:t>
            </a:r>
            <a:r>
              <a:rPr kumimoji="0" lang="it-IT" sz="2400" b="0" i="0" u="none" strike="noStrike" kern="1200" cap="none" spc="0" normalizeH="0" baseline="0" noProof="0" dirty="0" err="1">
                <a:ln>
                  <a:noFill/>
                </a:ln>
                <a:solidFill>
                  <a:srgbClr val="70706F"/>
                </a:solidFill>
                <a:effectLst/>
                <a:uLnTx/>
                <a:uFillTx/>
                <a:latin typeface="Arial"/>
                <a:cs typeface="Arial"/>
                <a:sym typeface="Wingdings" panose="05000000000000000000" pitchFamily="2" charset="2"/>
              </a:rPr>
              <a:t>average</a:t>
            </a:r>
            <a:r>
              <a:rPr kumimoji="0" lang="it-IT" sz="2400" b="0" i="0" u="none" strike="noStrike" kern="1200" cap="none" spc="0" normalizeH="0" baseline="0" noProof="0" dirty="0">
                <a:ln>
                  <a:noFill/>
                </a:ln>
                <a:solidFill>
                  <a:srgbClr val="70706F"/>
                </a:solidFill>
                <a:effectLst/>
                <a:uLnTx/>
                <a:uFillTx/>
                <a:latin typeface="Arial"/>
                <a:cs typeface="Arial"/>
                <a:sym typeface="Wingdings" panose="05000000000000000000" pitchFamily="2" charset="2"/>
              </a:rPr>
              <a:t>)</a:t>
            </a:r>
            <a:endParaRPr kumimoji="0" lang="it-IT" sz="2400" b="0" i="0" u="none" strike="noStrike" kern="1200" cap="none" spc="0" normalizeH="0" baseline="0" noProof="0" dirty="0">
              <a:ln>
                <a:noFill/>
              </a:ln>
              <a:solidFill>
                <a:srgbClr val="70706F"/>
              </a:solidFill>
              <a:effectLst/>
              <a:uLnTx/>
              <a:uFillTx/>
              <a:latin typeface="Arial"/>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Cutting</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edge</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connectivity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23" name="Rettangolo 22"/>
          <p:cNvSpPr/>
          <p:nvPr/>
        </p:nvSpPr>
        <p:spPr>
          <a:xfrm>
            <a:off x="10253783" y="2046819"/>
            <a:ext cx="6275493" cy="3492590"/>
          </a:xfrm>
          <a:prstGeom prst="rect">
            <a:avLst/>
          </a:prstGeom>
        </p:spPr>
        <p:txBody>
          <a:bodyPr wrap="square" anchor="t">
            <a:noAutofit/>
          </a:bodyPr>
          <a:lstStyle/>
          <a:p>
            <a:pPr>
              <a:lnSpc>
                <a:spcPct val="120000"/>
              </a:lnSpc>
              <a:spcAft>
                <a:spcPts val="1200"/>
              </a:spcAft>
              <a:buClr>
                <a:srgbClr val="4472C4">
                  <a:lumMod val="50000"/>
                </a:srgbClr>
              </a:buClr>
              <a:buSzPct val="80000"/>
              <a:defRPr/>
            </a:pPr>
            <a:r>
              <a:rPr kumimoji="0" lang="it-IT" sz="2800" b="1" i="0" u="none" strike="noStrike" kern="1200" cap="none" spc="0" normalizeH="0" baseline="0" noProof="0" dirty="0">
                <a:ln>
                  <a:noFill/>
                </a:ln>
                <a:solidFill>
                  <a:schemeClr val="accent5">
                    <a:lumMod val="50000"/>
                  </a:schemeClr>
                </a:solidFill>
                <a:effectLst/>
                <a:uLnTx/>
                <a:uFillTx/>
                <a:latin typeface="Arial"/>
                <a:cs typeface="Arial"/>
              </a:rPr>
              <a:t>5G</a:t>
            </a:r>
            <a:r>
              <a:rPr kumimoji="0" lang="it-IT" sz="2400" b="0" i="0" u="none" strike="noStrike" kern="1200" cap="none" spc="0" normalizeH="0" baseline="0" noProof="0" dirty="0">
                <a:ln>
                  <a:noFill/>
                </a:ln>
                <a:solidFill>
                  <a:srgbClr val="70706F"/>
                </a:solidFill>
                <a:effectLst/>
                <a:uLnTx/>
                <a:uFillTx/>
                <a:latin typeface="Arial"/>
                <a:cs typeface="Arial"/>
              </a:rPr>
              <a:t>:</a:t>
            </a:r>
            <a:r>
              <a:rPr lang="it-IT" sz="2400" dirty="0">
                <a:solidFill>
                  <a:srgbClr val="70706F"/>
                </a:solidFill>
                <a:latin typeface="Arial"/>
                <a:cs typeface="Arial"/>
              </a:rPr>
              <a:t> </a:t>
            </a:r>
            <a:endParaRPr kumimoji="0" lang="it-IT"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endParaRPr>
          </a:p>
          <a:p>
            <a:pPr marL="342900" indent="-342900">
              <a:lnSpc>
                <a:spcPct val="120000"/>
              </a:lnSpc>
              <a:spcAft>
                <a:spcPts val="600"/>
              </a:spcAft>
              <a:buClr>
                <a:srgbClr val="4472C4">
                  <a:lumMod val="50000"/>
                </a:srgbClr>
              </a:buClr>
              <a:buSzPct val="80000"/>
              <a:buFont typeface="Wingdings" panose="05000000000000000000" pitchFamily="2" charset="2"/>
              <a:buChar char="q"/>
              <a:defRPr/>
            </a:pP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Forecasted</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 € 15,7 </a:t>
            </a: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bln</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 of turnover</a:t>
            </a:r>
            <a:r>
              <a:rPr lang="it-IT" sz="2400" b="1" dirty="0">
                <a:solidFill>
                  <a:schemeClr val="accent5">
                    <a:lumMod val="50000"/>
                  </a:schemeClr>
                </a:solidFill>
                <a:latin typeface="Arial"/>
                <a:cs typeface="Arial"/>
              </a:rPr>
              <a:t> in ITALY</a:t>
            </a:r>
            <a:r>
              <a:rPr lang="it-IT" sz="2400" b="1" dirty="0">
                <a:solidFill>
                  <a:srgbClr val="FF0000"/>
                </a:solidFill>
                <a:latin typeface="Arial"/>
                <a:cs typeface="Arial"/>
              </a:rPr>
              <a:t> </a:t>
            </a:r>
            <a:r>
              <a:rPr kumimoji="0" lang="it-IT" sz="2400" b="0" i="0" u="none" strike="noStrike" kern="1200" cap="none" spc="0" normalizeH="0" baseline="0" noProof="0" dirty="0" err="1">
                <a:ln>
                  <a:noFill/>
                </a:ln>
                <a:solidFill>
                  <a:srgbClr val="70706F"/>
                </a:solidFill>
                <a:effectLst/>
                <a:uLnTx/>
                <a:uFillTx/>
                <a:latin typeface="Arial"/>
                <a:cs typeface="Arial"/>
              </a:rPr>
              <a:t>while</a:t>
            </a:r>
            <a:r>
              <a:rPr kumimoji="0" lang="it-IT" sz="2400" b="0" i="0" u="none" strike="noStrike" kern="1200" cap="none" spc="0" normalizeH="0" baseline="0" noProof="0" dirty="0">
                <a:ln>
                  <a:noFill/>
                </a:ln>
                <a:solidFill>
                  <a:srgbClr val="70706F"/>
                </a:solidFill>
                <a:effectLst/>
                <a:uLnTx/>
                <a:uFillTx/>
                <a:latin typeface="Arial"/>
                <a:cs typeface="Arial"/>
              </a:rPr>
              <a:t> </a:t>
            </a:r>
            <a:r>
              <a:rPr kumimoji="0" lang="it-IT" sz="2400" b="0" i="0" u="none" strike="noStrike" kern="1200" cap="none" spc="0" normalizeH="0" baseline="0" noProof="0" dirty="0" err="1">
                <a:ln>
                  <a:noFill/>
                </a:ln>
                <a:solidFill>
                  <a:srgbClr val="70706F"/>
                </a:solidFill>
                <a:effectLst/>
                <a:uLnTx/>
                <a:uFillTx/>
                <a:latin typeface="Arial"/>
                <a:cs typeface="Arial"/>
              </a:rPr>
              <a:t>creating</a:t>
            </a:r>
            <a:r>
              <a:rPr kumimoji="0" lang="it-IT" sz="2400" b="0" i="0" u="none" strike="noStrike" kern="1200" cap="none" spc="0" normalizeH="0" baseline="0" noProof="0" dirty="0">
                <a:ln>
                  <a:noFill/>
                </a:ln>
                <a:solidFill>
                  <a:srgbClr val="70706F"/>
                </a:solidFill>
                <a:effectLst/>
                <a:uLnTx/>
                <a:uFillTx/>
                <a:latin typeface="Arial"/>
                <a:cs typeface="Arial"/>
              </a:rPr>
              <a:t> over </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186.000 </a:t>
            </a: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jobs</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 by 2025 </a:t>
            </a: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permeating</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 </a:t>
            </a: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all</a:t>
            </a:r>
            <a:r>
              <a:rPr kumimoji="0" lang="it-IT" sz="2400" b="1" i="0" u="none" strike="noStrike" kern="1200" cap="none" spc="0" normalizeH="0" baseline="0" noProof="0" dirty="0">
                <a:ln>
                  <a:noFill/>
                </a:ln>
                <a:solidFill>
                  <a:schemeClr val="accent5">
                    <a:lumMod val="50000"/>
                  </a:schemeClr>
                </a:solidFill>
                <a:effectLst/>
                <a:uLnTx/>
                <a:uFillTx/>
                <a:latin typeface="Arial"/>
                <a:cs typeface="Arial"/>
              </a:rPr>
              <a:t> </a:t>
            </a:r>
            <a:r>
              <a:rPr kumimoji="0" lang="it-IT" sz="2400" b="1" i="0" u="none" strike="noStrike" kern="1200" cap="none" spc="0" normalizeH="0" baseline="0" noProof="0" dirty="0" err="1">
                <a:ln>
                  <a:noFill/>
                </a:ln>
                <a:solidFill>
                  <a:schemeClr val="accent5">
                    <a:lumMod val="50000"/>
                  </a:schemeClr>
                </a:solidFill>
                <a:effectLst/>
                <a:uLnTx/>
                <a:uFillTx/>
                <a:latin typeface="Arial"/>
                <a:cs typeface="Arial"/>
              </a:rPr>
              <a:t>sectors</a:t>
            </a:r>
            <a:endParaRPr lang="it-IT" sz="2400" b="1" dirty="0">
              <a:solidFill>
                <a:schemeClr val="accent5">
                  <a:lumMod val="50000"/>
                </a:schemeClr>
              </a:solidFill>
              <a:latin typeface="Arial"/>
              <a:cs typeface="Arial"/>
            </a:endParaRPr>
          </a:p>
          <a:p>
            <a:pPr marL="342900" marR="0" lvl="0" indent="-342900" algn="l" defTabSz="1371600" rtl="0" eaLnBrk="1" fontAlgn="auto" latinLnBrk="0" hangingPunct="1">
              <a:lnSpc>
                <a:spcPct val="12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2400" i="0" u="none" strike="noStrike" kern="1200" cap="none" spc="0" normalizeH="0" baseline="0" noProof="0" dirty="0" err="1">
                <a:ln>
                  <a:noFill/>
                </a:ln>
                <a:solidFill>
                  <a:srgbClr val="70706F"/>
                </a:solidFill>
                <a:effectLst/>
                <a:uLnTx/>
                <a:uFillTx/>
                <a:latin typeface="Arial"/>
                <a:cs typeface="Arial"/>
              </a:rPr>
              <a:t>Italy</a:t>
            </a:r>
            <a:r>
              <a:rPr kumimoji="0" lang="it-IT" sz="2400" b="1" i="0" u="none" strike="noStrike" kern="1200" cap="none" spc="0" normalizeH="0" baseline="0" noProof="0" dirty="0">
                <a:ln>
                  <a:noFill/>
                </a:ln>
                <a:solidFill>
                  <a:srgbClr val="70706F"/>
                </a:solidFill>
                <a:effectLst/>
                <a:uLnTx/>
                <a:uFillTx/>
                <a:latin typeface="Arial"/>
                <a:cs typeface="Arial"/>
              </a:rPr>
              <a:t> </a:t>
            </a:r>
            <a:r>
              <a:rPr kumimoji="0" lang="it-IT" sz="2400" i="0" u="none" strike="noStrike" kern="1200" cap="none" spc="0" normalizeH="0" baseline="0" noProof="0" dirty="0" err="1">
                <a:ln>
                  <a:noFill/>
                </a:ln>
                <a:solidFill>
                  <a:srgbClr val="70706F"/>
                </a:solidFill>
                <a:effectLst/>
                <a:uLnTx/>
                <a:uFillTx/>
                <a:latin typeface="Arial"/>
                <a:cs typeface="Arial"/>
              </a:rPr>
              <a:t>is</a:t>
            </a:r>
            <a:r>
              <a:rPr kumimoji="0" lang="it-IT" sz="2400" i="0" u="none" strike="noStrike" kern="1200" cap="none" spc="0" normalizeH="0" baseline="0" noProof="0" dirty="0">
                <a:ln>
                  <a:noFill/>
                </a:ln>
                <a:solidFill>
                  <a:srgbClr val="70706F"/>
                </a:solidFill>
                <a:effectLst/>
                <a:uLnTx/>
                <a:uFillTx/>
                <a:latin typeface="Arial"/>
                <a:cs typeface="Arial"/>
              </a:rPr>
              <a:t> one of the </a:t>
            </a:r>
            <a:r>
              <a:rPr kumimoji="0" lang="it-IT" sz="2400" i="0" u="none" strike="noStrike" kern="1200" cap="none" spc="0" normalizeH="0" baseline="0" noProof="0" dirty="0" err="1">
                <a:ln>
                  <a:noFill/>
                </a:ln>
                <a:solidFill>
                  <a:srgbClr val="70706F"/>
                </a:solidFill>
                <a:effectLst/>
                <a:uLnTx/>
                <a:uFillTx/>
                <a:latin typeface="Arial"/>
                <a:cs typeface="Arial"/>
              </a:rPr>
              <a:t>most</a:t>
            </a:r>
            <a:r>
              <a:rPr kumimoji="0" lang="it-IT" sz="2400" i="0" u="none" strike="noStrike" kern="1200" cap="none" spc="0" normalizeH="0" baseline="0" noProof="0" dirty="0">
                <a:ln>
                  <a:noFill/>
                </a:ln>
                <a:solidFill>
                  <a:srgbClr val="70706F"/>
                </a:solidFill>
                <a:effectLst/>
                <a:uLnTx/>
                <a:uFillTx/>
                <a:latin typeface="Arial"/>
                <a:cs typeface="Arial"/>
              </a:rPr>
              <a:t> </a:t>
            </a:r>
            <a:r>
              <a:rPr kumimoji="0" lang="it-IT" sz="2400" i="0" u="none" strike="noStrike" kern="1200" cap="none" spc="0" normalizeH="0" baseline="0" noProof="0" dirty="0" err="1">
                <a:ln>
                  <a:noFill/>
                </a:ln>
                <a:solidFill>
                  <a:srgbClr val="70706F"/>
                </a:solidFill>
                <a:effectLst/>
                <a:uLnTx/>
                <a:uFillTx/>
                <a:latin typeface="Arial"/>
                <a:cs typeface="Arial"/>
              </a:rPr>
              <a:t>advanced</a:t>
            </a:r>
            <a:r>
              <a:rPr kumimoji="0" lang="it-IT" sz="2400" i="0" u="none" strike="noStrike" kern="1200" cap="none" spc="0" normalizeH="0" noProof="0" dirty="0">
                <a:ln>
                  <a:noFill/>
                </a:ln>
                <a:solidFill>
                  <a:srgbClr val="70706F"/>
                </a:solidFill>
                <a:effectLst/>
                <a:uLnTx/>
                <a:uFillTx/>
                <a:latin typeface="Arial"/>
                <a:cs typeface="Arial"/>
              </a:rPr>
              <a:t> on </a:t>
            </a:r>
            <a:r>
              <a:rPr kumimoji="0" lang="it-IT" sz="2400" b="1" i="0" u="none" strike="noStrike" kern="1200" cap="none" spc="0" normalizeH="0" noProof="0" dirty="0">
                <a:ln>
                  <a:noFill/>
                </a:ln>
                <a:solidFill>
                  <a:schemeClr val="accent5">
                    <a:lumMod val="50000"/>
                  </a:schemeClr>
                </a:solidFill>
                <a:effectLst/>
                <a:uLnTx/>
                <a:uFillTx/>
                <a:latin typeface="Arial"/>
                <a:cs typeface="Arial"/>
              </a:rPr>
              <a:t>5G </a:t>
            </a:r>
            <a:r>
              <a:rPr kumimoji="0" lang="it-IT" sz="2400" b="1" i="0" u="none" strike="noStrike" kern="1200" cap="none" spc="0" normalizeH="0" noProof="0" dirty="0" err="1">
                <a:ln>
                  <a:noFill/>
                </a:ln>
                <a:solidFill>
                  <a:schemeClr val="accent5">
                    <a:lumMod val="50000"/>
                  </a:schemeClr>
                </a:solidFill>
                <a:effectLst/>
                <a:uLnTx/>
                <a:uFillTx/>
                <a:latin typeface="Arial"/>
                <a:cs typeface="Arial"/>
              </a:rPr>
              <a:t>readiness</a:t>
            </a:r>
            <a:r>
              <a:rPr kumimoji="0" lang="it-IT" sz="2400" i="0" u="none" strike="noStrike" kern="1200" cap="none" spc="0" normalizeH="0" noProof="0" dirty="0">
                <a:ln>
                  <a:noFill/>
                </a:ln>
                <a:solidFill>
                  <a:srgbClr val="70706F"/>
                </a:solidFill>
                <a:effectLst/>
                <a:uLnTx/>
                <a:uFillTx/>
                <a:latin typeface="Arial"/>
                <a:cs typeface="Arial"/>
              </a:rPr>
              <a:t>, 4° in the EU with 13 5G trials (</a:t>
            </a:r>
            <a:r>
              <a:rPr kumimoji="0" lang="it-IT" sz="2400" i="0" u="none" strike="noStrike" kern="1200" cap="none" spc="0" normalizeH="0" noProof="0" dirty="0" err="1">
                <a:ln>
                  <a:noFill/>
                </a:ln>
                <a:solidFill>
                  <a:srgbClr val="70706F"/>
                </a:solidFill>
                <a:effectLst/>
                <a:uLnTx/>
                <a:uFillTx/>
                <a:latin typeface="Arial"/>
                <a:cs typeface="Arial"/>
              </a:rPr>
              <a:t>Jan</a:t>
            </a:r>
            <a:r>
              <a:rPr kumimoji="0" lang="it-IT" sz="2400" i="0" u="none" strike="noStrike" kern="1200" cap="none" spc="0" normalizeH="0" noProof="0" dirty="0">
                <a:ln>
                  <a:noFill/>
                </a:ln>
                <a:solidFill>
                  <a:srgbClr val="70706F"/>
                </a:solidFill>
                <a:effectLst/>
                <a:uLnTx/>
                <a:uFillTx/>
                <a:latin typeface="Arial"/>
                <a:cs typeface="Arial"/>
              </a:rPr>
              <a:t>. 2020)</a:t>
            </a:r>
            <a:endParaRPr lang="it-IT" sz="2400" b="0" i="0" u="none" strike="noStrike" kern="1200" cap="none" spc="0" normalizeH="0" baseline="0" noProof="0" dirty="0">
              <a:ln>
                <a:noFill/>
              </a:ln>
              <a:solidFill>
                <a:srgbClr val="70706F"/>
              </a:solidFill>
              <a:effectLst/>
              <a:uLnTx/>
              <a:uFillTx/>
              <a:latin typeface="Arial"/>
              <a:cs typeface="Arial"/>
            </a:endParaRPr>
          </a:p>
        </p:txBody>
      </p:sp>
      <p:sp>
        <p:nvSpPr>
          <p:cNvPr id="35" name="CasellaDiTesto 34"/>
          <p:cNvSpPr txBox="1">
            <a:spLocks noChangeArrowheads="1"/>
          </p:cNvSpPr>
          <p:nvPr/>
        </p:nvSpPr>
        <p:spPr bwMode="auto">
          <a:xfrm>
            <a:off x="1472162" y="9519901"/>
            <a:ext cx="157040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DESI 2020,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Commission</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Il Digitale in Italia 2019. Mercati, Dinamiche, Policy, Confindustria Digitale,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october</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2019;</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https://eurohpc-ju.europa.eu/</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3" name="Rettangolo 2"/>
          <p:cNvSpPr/>
          <p:nvPr/>
        </p:nvSpPr>
        <p:spPr>
          <a:xfrm>
            <a:off x="7023534" y="6842486"/>
            <a:ext cx="7977924" cy="1361033"/>
          </a:xfrm>
          <a:prstGeom prst="rect">
            <a:avLst/>
          </a:prstGeom>
        </p:spPr>
        <p:txBody>
          <a:bodyPr wrap="square">
            <a:noAutofit/>
          </a:bodyPr>
          <a:lstStyle/>
          <a:p>
            <a:pPr algn="ctr">
              <a:lnSpc>
                <a:spcPct val="120000"/>
              </a:lnSpc>
              <a:spcAft>
                <a:spcPts val="600"/>
              </a:spcAft>
              <a:buClr>
                <a:srgbClr val="4472C4">
                  <a:lumMod val="50000"/>
                </a:srgbClr>
              </a:buClr>
              <a:buSzPct val="80000"/>
            </a:pPr>
            <a:r>
              <a:rPr lang="en-US" sz="2400" dirty="0">
                <a:solidFill>
                  <a:srgbClr val="75787B"/>
                </a:solidFill>
                <a:latin typeface="Arial" panose="020B0604020202020204" pitchFamily="34" charset="0"/>
                <a:cs typeface="Arial" panose="020B0604020202020204" pitchFamily="34" charset="0"/>
              </a:rPr>
              <a:t>Italy has been chosen to host by 2020 one of the </a:t>
            </a:r>
            <a:r>
              <a:rPr lang="en-US" sz="2400" b="1" dirty="0">
                <a:solidFill>
                  <a:schemeClr val="accent5">
                    <a:lumMod val="50000"/>
                  </a:schemeClr>
                </a:solidFill>
                <a:latin typeface="Arial" panose="020B0604020202020204" pitchFamily="34" charset="0"/>
                <a:cs typeface="Arial" panose="020B0604020202020204" pitchFamily="34" charset="0"/>
              </a:rPr>
              <a:t>8 supercomputers </a:t>
            </a:r>
            <a:r>
              <a:rPr lang="en-US" sz="2400" dirty="0">
                <a:solidFill>
                  <a:srgbClr val="75787B"/>
                </a:solidFill>
                <a:latin typeface="Arial" panose="020B0604020202020204" pitchFamily="34" charset="0"/>
                <a:cs typeface="Arial" panose="020B0604020202020204" pitchFamily="34" charset="0"/>
              </a:rPr>
              <a:t>acquired by the </a:t>
            </a:r>
            <a:r>
              <a:rPr lang="en-US" sz="2400" b="1" dirty="0" err="1">
                <a:solidFill>
                  <a:schemeClr val="accent5">
                    <a:lumMod val="50000"/>
                  </a:schemeClr>
                </a:solidFill>
                <a:latin typeface="Arial" panose="020B0604020202020204" pitchFamily="34" charset="0"/>
                <a:cs typeface="Arial" panose="020B0604020202020204" pitchFamily="34" charset="0"/>
              </a:rPr>
              <a:t>EuroHPC</a:t>
            </a:r>
            <a:r>
              <a:rPr lang="en-US" sz="2400" b="1" dirty="0">
                <a:solidFill>
                  <a:schemeClr val="accent5">
                    <a:lumMod val="50000"/>
                  </a:schemeClr>
                </a:solidFill>
                <a:latin typeface="Arial" panose="020B0604020202020204" pitchFamily="34" charset="0"/>
                <a:cs typeface="Arial" panose="020B0604020202020204" pitchFamily="34" charset="0"/>
              </a:rPr>
              <a:t> JU </a:t>
            </a:r>
            <a:r>
              <a:rPr lang="en-US" sz="2400" dirty="0">
                <a:solidFill>
                  <a:srgbClr val="75787B"/>
                </a:solidFill>
                <a:latin typeface="Arial" panose="020B0604020202020204" pitchFamily="34" charset="0"/>
                <a:cs typeface="Arial" panose="020B0604020202020204" pitchFamily="34" charset="0"/>
              </a:rPr>
              <a:t>– European High-Performing Computing Joint Undertaking</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5909" y="6861015"/>
            <a:ext cx="3448050" cy="1323975"/>
          </a:xfrm>
          <a:prstGeom prst="rect">
            <a:avLst/>
          </a:prstGeom>
        </p:spPr>
      </p:pic>
      <p:sp>
        <p:nvSpPr>
          <p:cNvPr id="4" name="Rettangolo 3"/>
          <p:cNvSpPr/>
          <p:nvPr/>
        </p:nvSpPr>
        <p:spPr>
          <a:xfrm>
            <a:off x="3622722" y="6752153"/>
            <a:ext cx="11395393" cy="1532300"/>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9379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34</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Digital public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services</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24" name="Rettangolo 23"/>
          <p:cNvSpPr/>
          <p:nvPr/>
        </p:nvSpPr>
        <p:spPr>
          <a:xfrm>
            <a:off x="2317047" y="2118696"/>
            <a:ext cx="13794810" cy="1942466"/>
          </a:xfrm>
          <a:prstGeom prst="rect">
            <a:avLst/>
          </a:prstGeom>
        </p:spPr>
        <p:txBody>
          <a:bodyPr wrap="square" anchor="t">
            <a:noAutofit/>
          </a:bodyPr>
          <a:lstStyle/>
          <a:p>
            <a:pPr marL="342900" lvl="0" indent="-342900">
              <a:lnSpc>
                <a:spcPct val="120000"/>
              </a:lnSpc>
              <a:spcAft>
                <a:spcPts val="600"/>
              </a:spcAft>
              <a:buClr>
                <a:srgbClr val="4472C4">
                  <a:lumMod val="50000"/>
                </a:srgbClr>
              </a:buClr>
              <a:buSzPct val="80000"/>
              <a:buFont typeface="Wingdings" panose="05000000000000000000" pitchFamily="2" charset="2"/>
              <a:buChar char="q"/>
              <a:defRPr/>
            </a:pPr>
            <a:r>
              <a:rPr lang="en-US" sz="2400" dirty="0">
                <a:solidFill>
                  <a:srgbClr val="70706F"/>
                </a:solidFill>
                <a:latin typeface="Arial"/>
                <a:cs typeface="Arial"/>
              </a:rPr>
              <a:t>In </a:t>
            </a:r>
            <a:r>
              <a:rPr lang="en-US" sz="2400" b="1" dirty="0">
                <a:solidFill>
                  <a:schemeClr val="accent5">
                    <a:lumMod val="50000"/>
                  </a:schemeClr>
                </a:solidFill>
                <a:latin typeface="Arial"/>
                <a:cs typeface="Arial"/>
              </a:rPr>
              <a:t>2019</a:t>
            </a:r>
            <a:r>
              <a:rPr lang="en-US" sz="2400" dirty="0">
                <a:solidFill>
                  <a:srgbClr val="70706F"/>
                </a:solidFill>
                <a:latin typeface="Arial"/>
                <a:cs typeface="Arial"/>
              </a:rPr>
              <a:t>, Italy registered the </a:t>
            </a:r>
            <a:r>
              <a:rPr lang="en-US" sz="2400" b="1" dirty="0">
                <a:solidFill>
                  <a:schemeClr val="accent5">
                    <a:lumMod val="50000"/>
                  </a:schemeClr>
                </a:solidFill>
                <a:latin typeface="Arial"/>
                <a:cs typeface="Arial"/>
              </a:rPr>
              <a:t>highest improvement for e-government services </a:t>
            </a:r>
            <a:r>
              <a:rPr lang="en-US" sz="2400" dirty="0">
                <a:solidFill>
                  <a:srgbClr val="70706F"/>
                </a:solidFill>
                <a:latin typeface="Arial"/>
                <a:cs typeface="Arial"/>
              </a:rPr>
              <a:t>compared to 2018, +12,5%, 5</a:t>
            </a:r>
            <a:r>
              <a:rPr lang="en-US" sz="2400" baseline="30000" dirty="0">
                <a:solidFill>
                  <a:srgbClr val="70706F"/>
                </a:solidFill>
                <a:latin typeface="Arial"/>
                <a:cs typeface="Arial"/>
              </a:rPr>
              <a:t>th</a:t>
            </a:r>
            <a:r>
              <a:rPr lang="en-US" sz="2400" dirty="0">
                <a:solidFill>
                  <a:srgbClr val="70706F"/>
                </a:solidFill>
                <a:latin typeface="Arial"/>
                <a:cs typeface="Arial"/>
              </a:rPr>
              <a:t> in the EU</a:t>
            </a:r>
          </a:p>
          <a:p>
            <a:pPr marL="342900" lvl="0" indent="-342900">
              <a:lnSpc>
                <a:spcPct val="120000"/>
              </a:lnSpc>
              <a:spcAft>
                <a:spcPts val="600"/>
              </a:spcAft>
              <a:buClr>
                <a:srgbClr val="4472C4">
                  <a:lumMod val="50000"/>
                </a:srgbClr>
              </a:buClr>
              <a:buSzPct val="80000"/>
              <a:buFont typeface="Wingdings" panose="05000000000000000000" pitchFamily="2" charset="2"/>
              <a:buChar char="q"/>
              <a:defRPr/>
            </a:pPr>
            <a:r>
              <a:rPr lang="en-US" sz="2400" dirty="0">
                <a:solidFill>
                  <a:srgbClr val="70706F"/>
                </a:solidFill>
                <a:latin typeface="Arial"/>
                <a:cs typeface="Arial"/>
              </a:rPr>
              <a:t>In </a:t>
            </a:r>
            <a:r>
              <a:rPr lang="en-US" sz="2400" b="1" dirty="0">
                <a:solidFill>
                  <a:schemeClr val="accent5">
                    <a:lumMod val="50000"/>
                  </a:schemeClr>
                </a:solidFill>
                <a:latin typeface="Arial"/>
                <a:cs typeface="Arial"/>
              </a:rPr>
              <a:t>2019</a:t>
            </a:r>
            <a:r>
              <a:rPr lang="en-US" sz="2400" dirty="0">
                <a:solidFill>
                  <a:srgbClr val="70706F"/>
                </a:solidFill>
                <a:latin typeface="Arial"/>
                <a:cs typeface="Arial"/>
              </a:rPr>
              <a:t>, Italy registered one of the </a:t>
            </a:r>
            <a:r>
              <a:rPr lang="en-US" sz="2400" b="1" dirty="0">
                <a:solidFill>
                  <a:schemeClr val="accent5">
                    <a:lumMod val="50000"/>
                  </a:schemeClr>
                </a:solidFill>
                <a:latin typeface="Arial"/>
                <a:cs typeface="Arial"/>
              </a:rPr>
              <a:t>highest improvement for cross-border mobility of public services</a:t>
            </a:r>
            <a:r>
              <a:rPr lang="en-US" sz="2400" dirty="0">
                <a:solidFill>
                  <a:srgbClr val="70706F"/>
                </a:solidFill>
                <a:latin typeface="Arial"/>
                <a:cs typeface="Arial"/>
              </a:rPr>
              <a:t>, +11,7 points, thus proving that Italy is catching up with the EU ranking</a:t>
            </a:r>
            <a:endParaRPr kumimoji="0" lang="it-IT" sz="2400" i="0" u="none" strike="noStrike" kern="1200" cap="none" spc="0" normalizeH="0" baseline="0" noProof="0" dirty="0">
              <a:ln>
                <a:noFill/>
              </a:ln>
              <a:solidFill>
                <a:srgbClr val="70706F"/>
              </a:solidFill>
              <a:effectLst/>
              <a:highlight>
                <a:srgbClr val="FFFF00"/>
              </a:highlight>
              <a:uLnTx/>
              <a:uFillTx/>
              <a:latin typeface="Arial"/>
              <a:cs typeface="Arial"/>
            </a:endParaRPr>
          </a:p>
        </p:txBody>
      </p:sp>
      <p:pic>
        <p:nvPicPr>
          <p:cNvPr id="2" name="Immagine 1"/>
          <p:cNvPicPr>
            <a:picLocks noChangeAspect="1"/>
          </p:cNvPicPr>
          <p:nvPr/>
        </p:nvPicPr>
        <p:blipFill rotWithShape="1">
          <a:blip r:embed="rId6">
            <a:extLst>
              <a:ext uri="{28A0092B-C50C-407E-A947-70E740481C1C}">
                <a14:useLocalDpi xmlns:a14="http://schemas.microsoft.com/office/drawing/2010/main" val="0"/>
              </a:ext>
            </a:extLst>
          </a:blip>
          <a:srcRect b="85019"/>
          <a:stretch/>
        </p:blipFill>
        <p:spPr>
          <a:xfrm>
            <a:off x="4387367" y="4695610"/>
            <a:ext cx="1286054" cy="1194556"/>
          </a:xfrm>
          <a:prstGeom prst="rect">
            <a:avLst/>
          </a:prstGeom>
        </p:spPr>
      </p:pic>
      <p:pic>
        <p:nvPicPr>
          <p:cNvPr id="25" name="Immagine 24"/>
          <p:cNvPicPr>
            <a:picLocks noChangeAspect="1"/>
          </p:cNvPicPr>
          <p:nvPr/>
        </p:nvPicPr>
        <p:blipFill rotWithShape="1">
          <a:blip r:embed="rId6">
            <a:extLst>
              <a:ext uri="{28A0092B-C50C-407E-A947-70E740481C1C}">
                <a14:useLocalDpi xmlns:a14="http://schemas.microsoft.com/office/drawing/2010/main" val="0"/>
              </a:ext>
            </a:extLst>
          </a:blip>
          <a:srcRect t="17284" b="67735"/>
          <a:stretch/>
        </p:blipFill>
        <p:spPr>
          <a:xfrm>
            <a:off x="8490933" y="4692320"/>
            <a:ext cx="1286054" cy="1194556"/>
          </a:xfrm>
          <a:prstGeom prst="rect">
            <a:avLst/>
          </a:prstGeom>
        </p:spPr>
      </p:pic>
      <p:pic>
        <p:nvPicPr>
          <p:cNvPr id="28" name="Immagine 27"/>
          <p:cNvPicPr>
            <a:picLocks noChangeAspect="1"/>
          </p:cNvPicPr>
          <p:nvPr/>
        </p:nvPicPr>
        <p:blipFill rotWithShape="1">
          <a:blip r:embed="rId6">
            <a:extLst>
              <a:ext uri="{28A0092B-C50C-407E-A947-70E740481C1C}">
                <a14:useLocalDpi xmlns:a14="http://schemas.microsoft.com/office/drawing/2010/main" val="0"/>
              </a:ext>
            </a:extLst>
          </a:blip>
          <a:srcRect t="50942" b="34077"/>
          <a:stretch/>
        </p:blipFill>
        <p:spPr>
          <a:xfrm>
            <a:off x="12594499" y="4729423"/>
            <a:ext cx="1286054" cy="1194556"/>
          </a:xfrm>
          <a:prstGeom prst="rect">
            <a:avLst/>
          </a:prstGeom>
        </p:spPr>
      </p:pic>
      <p:sp>
        <p:nvSpPr>
          <p:cNvPr id="35" name="CasellaDiTesto 3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rPr>
              <a:t>DESI 2020, </a:t>
            </a:r>
            <a:r>
              <a:rPr lang="it-IT" altLang="it-IT" sz="1100" i="1" err="1">
                <a:solidFill>
                  <a:srgbClr val="75787B"/>
                </a:solidFill>
                <a:latin typeface="Arial" panose="020B0604020202020204" pitchFamily="34" charset="0"/>
                <a:ea typeface="ＭＳ Ｐゴシック" pitchFamily="127" charset="-128"/>
                <a:cs typeface="Arial" panose="020B0604020202020204" pitchFamily="34" charset="0"/>
              </a:rPr>
              <a:t>European</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rPr>
              <a:t> </a:t>
            </a:r>
            <a:r>
              <a:rPr lang="it-IT" altLang="it-IT" sz="1100" i="1" err="1">
                <a:solidFill>
                  <a:srgbClr val="75787B"/>
                </a:solidFill>
                <a:latin typeface="Arial" panose="020B0604020202020204" pitchFamily="34" charset="0"/>
                <a:ea typeface="ＭＳ Ｐゴシック" pitchFamily="127" charset="-128"/>
                <a:cs typeface="Arial" panose="020B0604020202020204" pitchFamily="34" charset="0"/>
              </a:rPr>
              <a:t>Commission</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rPr>
              <a:t>;</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3" name="Rettangolo 22"/>
          <p:cNvSpPr/>
          <p:nvPr/>
        </p:nvSpPr>
        <p:spPr>
          <a:xfrm>
            <a:off x="3219052" y="6034097"/>
            <a:ext cx="3622684" cy="2259960"/>
          </a:xfrm>
          <a:prstGeom prst="rect">
            <a:avLst/>
          </a:prstGeom>
        </p:spPr>
        <p:txBody>
          <a:bodyPr wrap="square">
            <a:noAutofit/>
          </a:bodyPr>
          <a:lstStyle/>
          <a:p>
            <a:pPr lvl="0" algn="ctr">
              <a:lnSpc>
                <a:spcPct val="120000"/>
              </a:lnSpc>
              <a:buClr>
                <a:srgbClr val="4472C4">
                  <a:lumMod val="50000"/>
                </a:srgbClr>
              </a:buClr>
              <a:buSzPct val="80000"/>
              <a:defRPr/>
            </a:pPr>
            <a:r>
              <a:rPr kumimoji="0" lang="it-IT" sz="22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SPID</a:t>
            </a:r>
            <a:r>
              <a:rPr kumimoji="0" lang="it-IT" sz="22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a:t>
            </a:r>
            <a:r>
              <a:rPr kumimoji="0" lang="it-IT" sz="2200" b="0" i="0" u="none" strike="noStrike" kern="1200" cap="none" spc="0" normalizeH="0" noProof="0">
                <a:ln>
                  <a:noFill/>
                </a:ln>
                <a:solidFill>
                  <a:srgbClr val="70706F"/>
                </a:solidFill>
                <a:effectLst/>
                <a:uLnTx/>
                <a:uFillTx/>
                <a:latin typeface="Arial" panose="020B0604020202020204" pitchFamily="34" charset="0"/>
                <a:ea typeface="+mn-ea"/>
                <a:cs typeface="Arial" panose="020B0604020202020204" pitchFamily="34" charset="0"/>
              </a:rPr>
              <a:t> the Public System of Digital </a:t>
            </a:r>
            <a:r>
              <a:rPr kumimoji="0" lang="it-IT" sz="2200" b="0" i="0" u="none" strike="noStrike" kern="1200" cap="none" spc="0" normalizeH="0" noProof="0" err="1">
                <a:ln>
                  <a:noFill/>
                </a:ln>
                <a:solidFill>
                  <a:srgbClr val="70706F"/>
                </a:solidFill>
                <a:effectLst/>
                <a:uLnTx/>
                <a:uFillTx/>
                <a:latin typeface="Arial" panose="020B0604020202020204" pitchFamily="34" charset="0"/>
                <a:ea typeface="+mn-ea"/>
                <a:cs typeface="Arial" panose="020B0604020202020204" pitchFamily="34" charset="0"/>
              </a:rPr>
              <a:t>Identification</a:t>
            </a:r>
            <a:r>
              <a:rPr kumimoji="0" lang="it-IT" sz="2200" b="0" i="0" u="none" strike="noStrike" kern="1200" cap="none" spc="0" normalizeH="0" noProof="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noProof="0" err="1">
                <a:ln>
                  <a:noFill/>
                </a:ln>
                <a:solidFill>
                  <a:srgbClr val="70706F"/>
                </a:solidFill>
                <a:effectLst/>
                <a:uLnTx/>
                <a:uFillTx/>
                <a:latin typeface="Arial" panose="020B0604020202020204" pitchFamily="34" charset="0"/>
                <a:ea typeface="+mn-ea"/>
                <a:cs typeface="Arial" panose="020B0604020202020204" pitchFamily="34" charset="0"/>
              </a:rPr>
              <a:t>registered</a:t>
            </a:r>
            <a:r>
              <a:rPr kumimoji="0" lang="it-IT" sz="2200" b="0" i="0" u="none" strike="noStrike" kern="1200" cap="none" spc="0" normalizeH="0" noProof="0">
                <a:ln>
                  <a:noFill/>
                </a:ln>
                <a:solidFill>
                  <a:srgbClr val="70706F"/>
                </a:solidFill>
                <a:effectLst/>
                <a:uLnTx/>
                <a:uFillTx/>
                <a:latin typeface="Arial" panose="020B0604020202020204" pitchFamily="34" charset="0"/>
                <a:ea typeface="+mn-ea"/>
                <a:cs typeface="Arial" panose="020B0604020202020204" pitchFamily="34" charset="0"/>
              </a:rPr>
              <a:t> 6,7 mln of </a:t>
            </a:r>
            <a:r>
              <a:rPr kumimoji="0" lang="it-IT" sz="2200" b="0" i="0" u="none" strike="noStrike" kern="1200" cap="none" spc="0" normalizeH="0" noProof="0" err="1">
                <a:ln>
                  <a:noFill/>
                </a:ln>
                <a:solidFill>
                  <a:srgbClr val="70706F"/>
                </a:solidFill>
                <a:effectLst/>
                <a:uLnTx/>
                <a:uFillTx/>
                <a:latin typeface="Arial" panose="020B0604020202020204" pitchFamily="34" charset="0"/>
                <a:ea typeface="+mn-ea"/>
                <a:cs typeface="Arial" panose="020B0604020202020204" pitchFamily="34" charset="0"/>
              </a:rPr>
              <a:t>released</a:t>
            </a:r>
            <a:r>
              <a:rPr kumimoji="0" lang="it-IT" sz="2200" b="0" i="0" u="none" strike="noStrike" kern="1200" cap="none" spc="0" normalizeH="0" noProof="0">
                <a:ln>
                  <a:noFill/>
                </a:ln>
                <a:solidFill>
                  <a:srgbClr val="70706F"/>
                </a:solidFill>
                <a:effectLst/>
                <a:uLnTx/>
                <a:uFillTx/>
                <a:latin typeface="Arial" panose="020B0604020202020204" pitchFamily="34" charset="0"/>
                <a:ea typeface="+mn-ea"/>
                <a:cs typeface="Arial" panose="020B0604020202020204" pitchFamily="34" charset="0"/>
              </a:rPr>
              <a:t> accounts up to </a:t>
            </a:r>
            <a:r>
              <a:rPr kumimoji="0" lang="it-IT" sz="2200" b="0" i="0" u="none" strike="noStrike" kern="1200" cap="none" spc="0" normalizeH="0" noProof="0" err="1">
                <a:ln>
                  <a:noFill/>
                </a:ln>
                <a:solidFill>
                  <a:srgbClr val="70706F"/>
                </a:solidFill>
                <a:effectLst/>
                <a:uLnTx/>
                <a:uFillTx/>
                <a:latin typeface="Arial" panose="020B0604020202020204" pitchFamily="34" charset="0"/>
                <a:ea typeface="+mn-ea"/>
                <a:cs typeface="Arial" panose="020B0604020202020204" pitchFamily="34" charset="0"/>
              </a:rPr>
              <a:t>may</a:t>
            </a:r>
            <a:r>
              <a:rPr kumimoji="0" lang="it-IT" sz="2200" b="0" i="0" u="none" strike="noStrike" kern="1200" cap="none" spc="0" normalizeH="0" noProof="0">
                <a:ln>
                  <a:noFill/>
                </a:ln>
                <a:solidFill>
                  <a:srgbClr val="70706F"/>
                </a:solidFill>
                <a:effectLst/>
                <a:uLnTx/>
                <a:uFillTx/>
                <a:latin typeface="Arial" panose="020B0604020202020204" pitchFamily="34" charset="0"/>
                <a:ea typeface="+mn-ea"/>
                <a:cs typeface="Arial" panose="020B0604020202020204" pitchFamily="34" charset="0"/>
              </a:rPr>
              <a:t> 2020</a:t>
            </a:r>
            <a:endParaRPr kumimoji="0" lang="it-IT" sz="22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endParaRPr>
          </a:p>
        </p:txBody>
      </p:sp>
      <p:sp>
        <p:nvSpPr>
          <p:cNvPr id="37" name="Rettangolo 36"/>
          <p:cNvSpPr/>
          <p:nvPr/>
        </p:nvSpPr>
        <p:spPr>
          <a:xfrm>
            <a:off x="7322618" y="6034097"/>
            <a:ext cx="3622684" cy="2259960"/>
          </a:xfrm>
          <a:prstGeom prst="rect">
            <a:avLst/>
          </a:prstGeom>
        </p:spPr>
        <p:txBody>
          <a:bodyPr wrap="square">
            <a:noAutofit/>
          </a:bodyPr>
          <a:lstStyle/>
          <a:p>
            <a:pPr lvl="0" algn="ctr">
              <a:lnSpc>
                <a:spcPct val="120000"/>
              </a:lnSpc>
              <a:buClr>
                <a:srgbClr val="4472C4">
                  <a:lumMod val="50000"/>
                </a:srgbClr>
              </a:buClr>
              <a:buSzPct val="80000"/>
              <a:defRPr/>
            </a:pPr>
            <a:r>
              <a:rPr kumimoji="0" lang="it-IT" sz="2200" i="0" u="none" strike="noStrike" kern="1200" cap="none" spc="0" normalizeH="0" baseline="0" noProof="0">
                <a:ln>
                  <a:noFill/>
                </a:ln>
                <a:solidFill>
                  <a:schemeClr val="accent5">
                    <a:lumMod val="50000"/>
                  </a:schemeClr>
                </a:solidFill>
                <a:effectLst/>
                <a:uLnTx/>
                <a:uFillTx/>
                <a:latin typeface="Arial" panose="020B0604020202020204" pitchFamily="34" charset="0"/>
                <a:cs typeface="Arial" panose="020B0604020202020204" pitchFamily="34" charset="0"/>
              </a:rPr>
              <a:t>In 2019, </a:t>
            </a:r>
            <a:r>
              <a:rPr kumimoji="0" lang="it-IT" sz="2200" b="1" i="0" u="none" strike="noStrike" kern="1200" cap="none" spc="0" normalizeH="0" baseline="0" noProof="0" err="1">
                <a:ln>
                  <a:noFill/>
                </a:ln>
                <a:solidFill>
                  <a:schemeClr val="accent5">
                    <a:lumMod val="50000"/>
                  </a:schemeClr>
                </a:solidFill>
                <a:effectLst/>
                <a:uLnTx/>
                <a:uFillTx/>
                <a:latin typeface="Arial" panose="020B0604020202020204" pitchFamily="34" charset="0"/>
                <a:cs typeface="Arial" panose="020B0604020202020204" pitchFamily="34" charset="0"/>
              </a:rPr>
              <a:t>PagoPA</a:t>
            </a:r>
            <a:r>
              <a:rPr kumimoji="0" lang="it-IT" sz="2200" b="0" i="0" u="none" strike="noStrike" kern="1200" cap="none" spc="0" normalizeH="0" baseline="0" noProof="0">
                <a:ln>
                  <a:noFill/>
                </a:ln>
                <a:solidFill>
                  <a:srgbClr val="70706F"/>
                </a:solidFill>
                <a:effectLst/>
                <a:uLnTx/>
                <a:uFillTx/>
                <a:latin typeface="Arial" panose="020B0604020202020204" pitchFamily="34" charset="0"/>
                <a:cs typeface="Arial" panose="020B0604020202020204" pitchFamily="34" charset="0"/>
              </a:rPr>
              <a:t>,</a:t>
            </a:r>
            <a:r>
              <a:rPr kumimoji="0" lang="it-IT" sz="2200" b="0" i="0" u="none" strike="noStrike" kern="1200" cap="none" spc="0" normalizeH="0" noProof="0">
                <a:ln>
                  <a:noFill/>
                </a:ln>
                <a:solidFill>
                  <a:srgbClr val="70706F"/>
                </a:solidFill>
                <a:effectLst/>
                <a:uLnTx/>
                <a:uFillTx/>
                <a:latin typeface="Arial" panose="020B0604020202020204" pitchFamily="34" charset="0"/>
                <a:cs typeface="Arial" panose="020B0604020202020204" pitchFamily="34" charset="0"/>
              </a:rPr>
              <a:t> the </a:t>
            </a:r>
            <a:r>
              <a:rPr kumimoji="0" lang="it-IT" sz="2200" b="0" i="0" u="none" strike="noStrike" kern="1200" cap="none" spc="0" normalizeH="0" noProof="0" err="1">
                <a:ln>
                  <a:noFill/>
                </a:ln>
                <a:solidFill>
                  <a:srgbClr val="70706F"/>
                </a:solidFill>
                <a:effectLst/>
                <a:uLnTx/>
                <a:uFillTx/>
                <a:latin typeface="Arial" panose="020B0604020202020204" pitchFamily="34" charset="0"/>
                <a:cs typeface="Arial" panose="020B0604020202020204" pitchFamily="34" charset="0"/>
              </a:rPr>
              <a:t>digital</a:t>
            </a:r>
            <a:r>
              <a:rPr kumimoji="0" lang="it-IT" sz="2200" b="0" i="0" u="none" strike="noStrike" kern="1200" cap="none" spc="0" normalizeH="0" noProof="0">
                <a:ln>
                  <a:noFill/>
                </a:ln>
                <a:solidFill>
                  <a:srgbClr val="70706F"/>
                </a:solidFill>
                <a:effectLst/>
                <a:uLnTx/>
                <a:uFillTx/>
                <a:latin typeface="Arial" panose="020B0604020202020204" pitchFamily="34" charset="0"/>
                <a:cs typeface="Arial" panose="020B0604020202020204" pitchFamily="34" charset="0"/>
              </a:rPr>
              <a:t> </a:t>
            </a:r>
            <a:r>
              <a:rPr kumimoji="0" lang="it-IT" sz="2200" b="0" i="0" u="none" strike="noStrike" kern="1200" cap="none" spc="0" normalizeH="0" noProof="0" err="1">
                <a:ln>
                  <a:noFill/>
                </a:ln>
                <a:solidFill>
                  <a:srgbClr val="70706F"/>
                </a:solidFill>
                <a:effectLst/>
                <a:uLnTx/>
                <a:uFillTx/>
                <a:latin typeface="Arial" panose="020B0604020202020204" pitchFamily="34" charset="0"/>
                <a:cs typeface="Arial" panose="020B0604020202020204" pitchFamily="34" charset="0"/>
              </a:rPr>
              <a:t>platform</a:t>
            </a:r>
            <a:r>
              <a:rPr kumimoji="0" lang="it-IT" sz="2200" b="0" i="0" u="none" strike="noStrike" kern="1200" cap="none" spc="0" normalizeH="0" noProof="0">
                <a:ln>
                  <a:noFill/>
                </a:ln>
                <a:solidFill>
                  <a:srgbClr val="70706F"/>
                </a:solidFill>
                <a:effectLst/>
                <a:uLnTx/>
                <a:uFillTx/>
                <a:latin typeface="Arial" panose="020B0604020202020204" pitchFamily="34" charset="0"/>
                <a:cs typeface="Arial" panose="020B0604020202020204" pitchFamily="34" charset="0"/>
              </a:rPr>
              <a:t> for </a:t>
            </a:r>
            <a:r>
              <a:rPr kumimoji="0" lang="it-IT" sz="2200" b="0" i="0" u="none" strike="noStrike" kern="1200" cap="none" spc="0" normalizeH="0" noProof="0" err="1">
                <a:ln>
                  <a:noFill/>
                </a:ln>
                <a:solidFill>
                  <a:srgbClr val="70706F"/>
                </a:solidFill>
                <a:effectLst/>
                <a:uLnTx/>
                <a:uFillTx/>
                <a:latin typeface="Arial" panose="020B0604020202020204" pitchFamily="34" charset="0"/>
                <a:cs typeface="Arial" panose="020B0604020202020204" pitchFamily="34" charset="0"/>
              </a:rPr>
              <a:t>payment</a:t>
            </a:r>
            <a:r>
              <a:rPr lang="it-IT" sz="2200">
                <a:solidFill>
                  <a:srgbClr val="70706F"/>
                </a:solidFill>
                <a:latin typeface="Arial" panose="020B0604020202020204" pitchFamily="34" charset="0"/>
                <a:cs typeface="Arial" panose="020B0604020202020204" pitchFamily="34" charset="0"/>
              </a:rPr>
              <a:t>s to the Public Administration, </a:t>
            </a:r>
            <a:r>
              <a:rPr lang="it-IT" sz="2200" err="1">
                <a:solidFill>
                  <a:srgbClr val="70706F"/>
                </a:solidFill>
                <a:latin typeface="Arial" panose="020B0604020202020204" pitchFamily="34" charset="0"/>
                <a:cs typeface="Arial" panose="020B0604020202020204" pitchFamily="34" charset="0"/>
              </a:rPr>
              <a:t>registered</a:t>
            </a:r>
            <a:r>
              <a:rPr lang="it-IT" sz="2200">
                <a:solidFill>
                  <a:srgbClr val="70706F"/>
                </a:solidFill>
                <a:latin typeface="Arial" panose="020B0604020202020204" pitchFamily="34" charset="0"/>
                <a:cs typeface="Arial" panose="020B0604020202020204" pitchFamily="34" charset="0"/>
              </a:rPr>
              <a:t> 100 mln of </a:t>
            </a:r>
            <a:r>
              <a:rPr lang="it-IT" sz="2200" err="1">
                <a:solidFill>
                  <a:srgbClr val="70706F"/>
                </a:solidFill>
                <a:latin typeface="Arial" panose="020B0604020202020204" pitchFamily="34" charset="0"/>
                <a:cs typeface="Arial" panose="020B0604020202020204" pitchFamily="34" charset="0"/>
              </a:rPr>
              <a:t>transactions</a:t>
            </a:r>
            <a:endParaRPr kumimoji="0" lang="it-IT" sz="2200" b="0" i="0" u="none" strike="noStrike" kern="1200" cap="none" spc="0" normalizeH="0" baseline="0" noProof="0">
              <a:ln>
                <a:noFill/>
              </a:ln>
              <a:solidFill>
                <a:srgbClr val="70706F"/>
              </a:solidFill>
              <a:effectLst/>
              <a:uLnTx/>
              <a:uFillTx/>
              <a:latin typeface="Arial" panose="020B0604020202020204" pitchFamily="34" charset="0"/>
              <a:cs typeface="Arial" panose="020B0604020202020204" pitchFamily="34" charset="0"/>
            </a:endParaRPr>
          </a:p>
        </p:txBody>
      </p:sp>
      <p:sp>
        <p:nvSpPr>
          <p:cNvPr id="38" name="Rettangolo 37"/>
          <p:cNvSpPr/>
          <p:nvPr/>
        </p:nvSpPr>
        <p:spPr>
          <a:xfrm>
            <a:off x="11426184" y="6034097"/>
            <a:ext cx="3622684" cy="2259960"/>
          </a:xfrm>
          <a:prstGeom prst="rect">
            <a:avLst/>
          </a:prstGeom>
        </p:spPr>
        <p:txBody>
          <a:bodyPr wrap="square">
            <a:noAutofit/>
          </a:bodyPr>
          <a:lstStyle/>
          <a:p>
            <a:pPr lvl="0" algn="ctr">
              <a:lnSpc>
                <a:spcPct val="120000"/>
              </a:lnSpc>
              <a:buClr>
                <a:srgbClr val="4472C4">
                  <a:lumMod val="50000"/>
                </a:srgbClr>
              </a:buClr>
              <a:buSzPct val="80000"/>
              <a:defRPr/>
            </a:pPr>
            <a:r>
              <a:rPr kumimoji="0" lang="it-IT" sz="220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In 2019, </a:t>
            </a:r>
            <a:r>
              <a:rPr kumimoji="0" lang="it-IT"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FE</a:t>
            </a:r>
            <a:r>
              <a:rPr kumimoji="0" lang="it-IT" sz="22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i.e. the Electronic Billing,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registered</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over 2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bln</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issued</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bills</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with 3,9 of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economic</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operators</a:t>
            </a:r>
            <a:r>
              <a:rPr kumimoji="0" lang="it-IT" sz="2200" b="0" i="0" u="none" strike="noStrike" kern="1200" cap="none" spc="0" normalizeH="0" noProof="0" dirty="0">
                <a:ln>
                  <a:noFill/>
                </a:ln>
                <a:solidFill>
                  <a:srgbClr val="70706F"/>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noProof="0" dirty="0" err="1">
                <a:ln>
                  <a:noFill/>
                </a:ln>
                <a:solidFill>
                  <a:srgbClr val="70706F"/>
                </a:solidFill>
                <a:effectLst/>
                <a:uLnTx/>
                <a:uFillTx/>
                <a:latin typeface="Arial" panose="020B0604020202020204" pitchFamily="34" charset="0"/>
                <a:ea typeface="+mn-ea"/>
                <a:cs typeface="Arial" panose="020B0604020202020204" pitchFamily="34" charset="0"/>
              </a:rPr>
              <a:t>involved</a:t>
            </a:r>
            <a:endParaRPr kumimoji="0" lang="it-IT" sz="22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97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35</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Transition</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4.0</a:t>
            </a:r>
          </a:p>
        </p:txBody>
      </p:sp>
      <p:sp>
        <p:nvSpPr>
          <p:cNvPr id="35" name="CasellaDiTesto 3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hlinkClick r:id="rId6"/>
              </a:rPr>
              <a:t>https://www.mise.gov.it/index.php/it/transizione40</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rPr>
              <a:t> </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2" name="Im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5434" y="1723616"/>
            <a:ext cx="1710069" cy="2025353"/>
          </a:xfrm>
          <a:prstGeom prst="rect">
            <a:avLst/>
          </a:prstGeom>
        </p:spPr>
      </p:pic>
      <p:sp>
        <p:nvSpPr>
          <p:cNvPr id="24" name="TextBox 76"/>
          <p:cNvSpPr txBox="1"/>
          <p:nvPr/>
        </p:nvSpPr>
        <p:spPr>
          <a:xfrm>
            <a:off x="1731210" y="4119906"/>
            <a:ext cx="15196641" cy="4889217"/>
          </a:xfrm>
          <a:prstGeom prst="rect">
            <a:avLst/>
          </a:prstGeom>
        </p:spPr>
        <p:txBody>
          <a:bodyPr wrap="square">
            <a:noAutofit/>
          </a:bodyPr>
          <a:lstStyle>
            <a:defPPr>
              <a:defRPr lang="ru-RU"/>
            </a:defPPr>
            <a:lvl1pPr marL="342900" lvl="0" indent="-342900">
              <a:lnSpc>
                <a:spcPct val="120000"/>
              </a:lnSpc>
              <a:buClr>
                <a:srgbClr val="4472C4">
                  <a:lumMod val="50000"/>
                </a:srgbClr>
              </a:buClr>
              <a:buSzPct val="80000"/>
              <a:buFont typeface="Wingdings" panose="05000000000000000000" pitchFamily="2" charset="2"/>
              <a:buChar char="q"/>
              <a:defRPr sz="2400">
                <a:solidFill>
                  <a:srgbClr val="70706F"/>
                </a:solidFill>
                <a:latin typeface="Arial" panose="020B0604020202020204" pitchFamily="34" charset="0"/>
                <a:cs typeface="Arial" panose="020B0604020202020204" pitchFamily="34" charset="0"/>
              </a:defRPr>
            </a:lvl1pPr>
          </a:lstStyle>
          <a:p>
            <a:pPr marL="0" indent="0">
              <a:spcAft>
                <a:spcPts val="600"/>
              </a:spcAft>
              <a:buNone/>
            </a:pPr>
            <a:r>
              <a:rPr lang="en-US"/>
              <a:t>The </a:t>
            </a:r>
            <a:r>
              <a:rPr lang="en-US" b="1">
                <a:solidFill>
                  <a:schemeClr val="accent5">
                    <a:lumMod val="50000"/>
                  </a:schemeClr>
                </a:solidFill>
              </a:rPr>
              <a:t>Transition 4.0 Plan </a:t>
            </a:r>
            <a:r>
              <a:rPr lang="en-US"/>
              <a:t>is the country's new industrial policy, more inclusive and attentive to sustainability. In particular, the Plan provides for greater attention to innovation, green investments and design and aesthetic design activities. Here the main actions foreseen: </a:t>
            </a:r>
          </a:p>
          <a:p>
            <a:pPr>
              <a:spcAft>
                <a:spcPts val="600"/>
              </a:spcAft>
            </a:pPr>
            <a:r>
              <a:rPr lang="en-US" sz="2200" b="1">
                <a:solidFill>
                  <a:schemeClr val="accent5">
                    <a:lumMod val="50000"/>
                  </a:schemeClr>
                </a:solidFill>
              </a:rPr>
              <a:t>Tax credit for investments in capital goods</a:t>
            </a:r>
            <a:r>
              <a:rPr lang="en-US" sz="2200"/>
              <a:t>: support and encourage companies that invest in new capital goods, both tangible and intangible, functional to the technological and digital transformation of production processes for production facilities located in the State</a:t>
            </a:r>
          </a:p>
          <a:p>
            <a:pPr>
              <a:spcAft>
                <a:spcPts val="600"/>
              </a:spcAft>
            </a:pPr>
            <a:r>
              <a:rPr lang="en-US" sz="2200" b="1">
                <a:solidFill>
                  <a:schemeClr val="accent5">
                    <a:lumMod val="50000"/>
                  </a:schemeClr>
                </a:solidFill>
              </a:rPr>
              <a:t>Research, development, innovation and design tax credit</a:t>
            </a:r>
            <a:r>
              <a:rPr lang="en-US" sz="2200"/>
              <a:t>: stimulating private expenditure in Research, Development and Technological Innovation to support the competitiveness of companies and encourage digital transition processes and in the context of the circular economy and environmental sustainability</a:t>
            </a:r>
          </a:p>
          <a:p>
            <a:pPr>
              <a:spcAft>
                <a:spcPts val="600"/>
              </a:spcAft>
            </a:pPr>
            <a:r>
              <a:rPr lang="en-US" sz="2200" b="1">
                <a:solidFill>
                  <a:schemeClr val="accent5">
                    <a:lumMod val="50000"/>
                  </a:schemeClr>
                </a:solidFill>
              </a:rPr>
              <a:t>Training tax credit 4.0</a:t>
            </a:r>
            <a:r>
              <a:rPr lang="en-US" sz="2200"/>
              <a:t>: stimulating investment by companies in training of personnel on subjects relevant to the technological and digital transformation of companies</a:t>
            </a:r>
          </a:p>
        </p:txBody>
      </p:sp>
    </p:spTree>
    <p:extLst>
      <p:ext uri="{BB962C8B-B14F-4D97-AF65-F5344CB8AC3E}">
        <p14:creationId xmlns:p14="http://schemas.microsoft.com/office/powerpoint/2010/main" val="160976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36</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2025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Innovation</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Strategy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35" name="CasellaDiTesto 3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it-IT" altLang="it-IT" sz="1100" i="1">
                <a:solidFill>
                  <a:srgbClr val="75787B"/>
                </a:solidFill>
                <a:latin typeface="Arial" panose="020B0604020202020204" pitchFamily="34" charset="0"/>
                <a:ea typeface="ＭＳ Ｐゴシック" pitchFamily="127" charset="-128"/>
                <a:cs typeface="Arial" panose="020B0604020202020204" pitchFamily="34" charset="0"/>
              </a:rPr>
              <a:t>https://innovazione.gov.it/assets/docs/MID_Book_2025.pdf </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4" name="TextBox 76"/>
          <p:cNvSpPr txBox="1"/>
          <p:nvPr/>
        </p:nvSpPr>
        <p:spPr>
          <a:xfrm>
            <a:off x="1731210" y="4119906"/>
            <a:ext cx="15196641" cy="5077103"/>
          </a:xfrm>
          <a:prstGeom prst="rect">
            <a:avLst/>
          </a:prstGeom>
        </p:spPr>
        <p:txBody>
          <a:bodyPr wrap="square" anchor="t">
            <a:noAutofit/>
          </a:bodyPr>
          <a:lstStyle>
            <a:defPPr>
              <a:defRPr lang="ru-RU"/>
            </a:defPPr>
            <a:lvl1pPr marL="342900" lvl="0" indent="-342900">
              <a:lnSpc>
                <a:spcPct val="120000"/>
              </a:lnSpc>
              <a:buClr>
                <a:srgbClr val="4472C4">
                  <a:lumMod val="50000"/>
                </a:srgbClr>
              </a:buClr>
              <a:buSzPct val="80000"/>
              <a:buFont typeface="Wingdings" panose="05000000000000000000" pitchFamily="2" charset="2"/>
              <a:buChar char="q"/>
              <a:defRPr sz="2400">
                <a:solidFill>
                  <a:srgbClr val="70706F"/>
                </a:solidFill>
                <a:latin typeface="Arial" panose="020B0604020202020204" pitchFamily="34" charset="0"/>
                <a:cs typeface="Arial" panose="020B0604020202020204" pitchFamily="34" charset="0"/>
              </a:defRPr>
            </a:lvl1pPr>
          </a:lstStyle>
          <a:p>
            <a:pPr marL="0" indent="0">
              <a:spcAft>
                <a:spcPts val="600"/>
              </a:spcAft>
              <a:buNone/>
            </a:pPr>
            <a:r>
              <a:rPr lang="en-US" dirty="0">
                <a:latin typeface="Arial"/>
                <a:cs typeface="Arial"/>
              </a:rPr>
              <a:t>The </a:t>
            </a:r>
            <a:r>
              <a:rPr lang="en-US" b="1" dirty="0">
                <a:solidFill>
                  <a:schemeClr val="accent5">
                    <a:lumMod val="50000"/>
                  </a:schemeClr>
                </a:solidFill>
                <a:latin typeface="Arial"/>
                <a:cs typeface="Arial"/>
              </a:rPr>
              <a:t>2025</a:t>
            </a:r>
            <a:r>
              <a:rPr lang="en-US" dirty="0">
                <a:latin typeface="Arial"/>
                <a:cs typeface="Arial"/>
              </a:rPr>
              <a:t> </a:t>
            </a:r>
            <a:r>
              <a:rPr lang="en-US" b="1" dirty="0">
                <a:solidFill>
                  <a:schemeClr val="accent5">
                    <a:lumMod val="50000"/>
                  </a:schemeClr>
                </a:solidFill>
                <a:latin typeface="Arial"/>
                <a:cs typeface="Arial"/>
              </a:rPr>
              <a:t>Innovation Strategy </a:t>
            </a:r>
            <a:r>
              <a:rPr lang="en-US" dirty="0">
                <a:latin typeface="Arial"/>
                <a:cs typeface="Arial"/>
              </a:rPr>
              <a:t>is rooted in the UN Sustainable Development Goals (</a:t>
            </a:r>
            <a:r>
              <a:rPr lang="en-US" b="1" dirty="0">
                <a:solidFill>
                  <a:schemeClr val="accent5">
                    <a:lumMod val="50000"/>
                  </a:schemeClr>
                </a:solidFill>
                <a:latin typeface="Arial"/>
                <a:cs typeface="Arial"/>
              </a:rPr>
              <a:t>SDGs</a:t>
            </a:r>
            <a:r>
              <a:rPr lang="en-US" dirty="0">
                <a:latin typeface="Arial"/>
                <a:cs typeface="Arial"/>
              </a:rPr>
              <a:t>), whose analysis has led to the identification of three main challenges: the digitization of society; innovation in the country; and the sustainable and ethical development of society as a whole. </a:t>
            </a:r>
            <a:endParaRPr lang="en-US" dirty="0"/>
          </a:p>
          <a:p>
            <a:pPr marL="0" indent="0">
              <a:spcAft>
                <a:spcPts val="600"/>
              </a:spcAft>
              <a:buNone/>
            </a:pPr>
            <a:r>
              <a:rPr lang="en-US" dirty="0">
                <a:latin typeface="Arial"/>
                <a:cs typeface="Arial"/>
              </a:rPr>
              <a:t>All those actions that need to be taken will be carried out through a </a:t>
            </a:r>
            <a:r>
              <a:rPr lang="en-US" b="1" dirty="0">
                <a:solidFill>
                  <a:schemeClr val="accent5">
                    <a:lumMod val="50000"/>
                  </a:schemeClr>
                </a:solidFill>
                <a:latin typeface="Arial"/>
                <a:cs typeface="Arial"/>
              </a:rPr>
              <a:t>steering committee established with the other ministries and coordination tables with the territories </a:t>
            </a:r>
            <a:r>
              <a:rPr lang="en-US" dirty="0">
                <a:latin typeface="Arial"/>
                <a:cs typeface="Arial"/>
              </a:rPr>
              <a:t>(municipalities, regions), authorities, central and local agencies and private entities. </a:t>
            </a:r>
          </a:p>
          <a:p>
            <a:pPr marL="0" indent="0">
              <a:spcAft>
                <a:spcPts val="600"/>
              </a:spcAft>
              <a:buNone/>
            </a:pPr>
            <a:r>
              <a:rPr lang="en-US" dirty="0">
                <a:latin typeface="Arial"/>
                <a:cs typeface="Arial"/>
              </a:rPr>
              <a:t>The Strategy </a:t>
            </a:r>
            <a:r>
              <a:rPr lang="en-US" b="1" dirty="0">
                <a:solidFill>
                  <a:schemeClr val="accent5">
                    <a:lumMod val="50000"/>
                  </a:schemeClr>
                </a:solidFill>
                <a:latin typeface="Arial"/>
                <a:cs typeface="Arial"/>
              </a:rPr>
              <a:t>targeted sectors </a:t>
            </a:r>
            <a:r>
              <a:rPr lang="en-US" dirty="0">
                <a:latin typeface="Arial"/>
                <a:cs typeface="Arial"/>
              </a:rPr>
              <a:t>might be divided between </a:t>
            </a:r>
            <a:r>
              <a:rPr lang="en-US" b="1" dirty="0">
                <a:solidFill>
                  <a:schemeClr val="accent5">
                    <a:lumMod val="50000"/>
                  </a:schemeClr>
                </a:solidFill>
                <a:latin typeface="Arial"/>
                <a:cs typeface="Arial"/>
              </a:rPr>
              <a:t>high-tech</a:t>
            </a:r>
            <a:r>
              <a:rPr lang="en-US" dirty="0">
                <a:latin typeface="Arial"/>
                <a:cs typeface="Arial"/>
              </a:rPr>
              <a:t>, i.e. robotics, smart </a:t>
            </a:r>
            <a:r>
              <a:rPr lang="en-US" dirty="0" err="1">
                <a:latin typeface="Arial"/>
                <a:cs typeface="Arial"/>
              </a:rPr>
              <a:t>mobilitiy</a:t>
            </a:r>
            <a:r>
              <a:rPr lang="en-US" dirty="0">
                <a:latin typeface="Arial"/>
                <a:cs typeface="Arial"/>
              </a:rPr>
              <a:t>, AI, and cybersecurity, and </a:t>
            </a:r>
            <a:r>
              <a:rPr lang="en-US" b="1" dirty="0">
                <a:solidFill>
                  <a:schemeClr val="accent5">
                    <a:lumMod val="50000"/>
                  </a:schemeClr>
                </a:solidFill>
                <a:latin typeface="Arial"/>
                <a:cs typeface="Arial"/>
              </a:rPr>
              <a:t>Made in Italy-related</a:t>
            </a:r>
            <a:r>
              <a:rPr lang="en-US" dirty="0">
                <a:latin typeface="Arial"/>
                <a:cs typeface="Arial"/>
              </a:rPr>
              <a:t>, i.e. manufacturing, tourism, food, fashion, and design. </a:t>
            </a:r>
          </a:p>
          <a:p>
            <a:pPr marL="0" indent="0">
              <a:spcAft>
                <a:spcPts val="600"/>
              </a:spcAft>
              <a:buNone/>
            </a:pPr>
            <a:r>
              <a:rPr lang="en-US" dirty="0">
                <a:latin typeface="Arial"/>
                <a:cs typeface="Arial"/>
              </a:rPr>
              <a:t>A case in point is the national framework for the Italian Smart Road project which is meant to allow the </a:t>
            </a:r>
            <a:r>
              <a:rPr lang="en-US" b="1" dirty="0">
                <a:solidFill>
                  <a:schemeClr val="accent5">
                    <a:lumMod val="50000"/>
                  </a:schemeClr>
                </a:solidFill>
                <a:latin typeface="Arial"/>
                <a:cs typeface="Arial"/>
              </a:rPr>
              <a:t>testing of Automated Vehicles </a:t>
            </a:r>
            <a:r>
              <a:rPr lang="en-US" dirty="0">
                <a:latin typeface="Arial"/>
                <a:cs typeface="Arial"/>
              </a:rPr>
              <a:t>(AV) on public roads. In October 2018, the first AV drove in the city center of Turin using 5G technologies. </a:t>
            </a:r>
            <a:endParaRPr lang="en-US" dirty="0"/>
          </a:p>
        </p:txBody>
      </p:sp>
      <p:pic>
        <p:nvPicPr>
          <p:cNvPr id="23" name="Immagine 22"/>
          <p:cNvPicPr>
            <a:picLocks noChangeAspect="1"/>
          </p:cNvPicPr>
          <p:nvPr/>
        </p:nvPicPr>
        <p:blipFill rotWithShape="1">
          <a:blip r:embed="rId6" cstate="print">
            <a:extLst>
              <a:ext uri="{28A0092B-C50C-407E-A947-70E740481C1C}">
                <a14:useLocalDpi xmlns:a14="http://schemas.microsoft.com/office/drawing/2010/main" val="0"/>
              </a:ext>
            </a:extLst>
          </a:blip>
          <a:srcRect b="24539"/>
          <a:stretch/>
        </p:blipFill>
        <p:spPr>
          <a:xfrm>
            <a:off x="7122693" y="1969364"/>
            <a:ext cx="4413673" cy="1533192"/>
          </a:xfrm>
          <a:prstGeom prst="rect">
            <a:avLst/>
          </a:prstGeom>
        </p:spPr>
      </p:pic>
    </p:spTree>
    <p:extLst>
      <p:ext uri="{BB962C8B-B14F-4D97-AF65-F5344CB8AC3E}">
        <p14:creationId xmlns:p14="http://schemas.microsoft.com/office/powerpoint/2010/main" val="53883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37</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4800" b="1" spc="150">
                <a:solidFill>
                  <a:srgbClr val="75787B"/>
                </a:solidFill>
                <a:latin typeface="Arial"/>
                <a:ea typeface="Lato" panose="020F0502020204030203" pitchFamily="34" charset="0"/>
                <a:cs typeface="Arial"/>
              </a:rPr>
              <a:t>National Innovation Fund</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24" name="TextBox 76"/>
          <p:cNvSpPr txBox="1"/>
          <p:nvPr/>
        </p:nvSpPr>
        <p:spPr>
          <a:xfrm>
            <a:off x="1731210" y="4119907"/>
            <a:ext cx="15196641" cy="4149450"/>
          </a:xfrm>
          <a:prstGeom prst="rect">
            <a:avLst/>
          </a:prstGeom>
        </p:spPr>
        <p:txBody>
          <a:bodyPr wrap="square" anchor="t">
            <a:noAutofit/>
          </a:bodyPr>
          <a:lstStyle>
            <a:defPPr>
              <a:defRPr lang="ru-RU"/>
            </a:defPPr>
            <a:lvl1pPr marL="342900" lvl="0" indent="-342900">
              <a:lnSpc>
                <a:spcPct val="120000"/>
              </a:lnSpc>
              <a:buClr>
                <a:srgbClr val="4472C4">
                  <a:lumMod val="50000"/>
                </a:srgbClr>
              </a:buClr>
              <a:buSzPct val="80000"/>
              <a:buFont typeface="Wingdings" panose="05000000000000000000" pitchFamily="2" charset="2"/>
              <a:buChar char="q"/>
              <a:defRPr sz="2400">
                <a:solidFill>
                  <a:srgbClr val="70706F"/>
                </a:solidFill>
                <a:latin typeface="Arial" panose="020B0604020202020204" pitchFamily="34" charset="0"/>
                <a:cs typeface="Arial" panose="020B0604020202020204" pitchFamily="34" charset="0"/>
              </a:defRPr>
            </a:lvl1pPr>
          </a:lstStyle>
          <a:p>
            <a:pPr marL="0" indent="0">
              <a:spcAft>
                <a:spcPts val="600"/>
              </a:spcAft>
              <a:buNone/>
            </a:pPr>
            <a:r>
              <a:rPr lang="en-US" dirty="0">
                <a:latin typeface="Arial"/>
                <a:cs typeface="Arial"/>
              </a:rPr>
              <a:t>In 2020, in order to progressively make the Italian ecosystem competitive and innovative, the Government has launched a new industrial plan where the </a:t>
            </a:r>
            <a:r>
              <a:rPr lang="en-US" b="1" dirty="0">
                <a:solidFill>
                  <a:schemeClr val="accent5">
                    <a:lumMod val="50000"/>
                  </a:schemeClr>
                </a:solidFill>
                <a:latin typeface="Arial"/>
                <a:cs typeface="Arial"/>
              </a:rPr>
              <a:t>Venture Capital </a:t>
            </a:r>
            <a:r>
              <a:rPr lang="en-US" dirty="0">
                <a:latin typeface="Arial"/>
                <a:cs typeface="Arial"/>
              </a:rPr>
              <a:t>would become </a:t>
            </a:r>
            <a:r>
              <a:rPr lang="en-US" b="1" dirty="0">
                <a:solidFill>
                  <a:schemeClr val="accent5">
                    <a:lumMod val="50000"/>
                  </a:schemeClr>
                </a:solidFill>
                <a:latin typeface="Arial"/>
                <a:cs typeface="Arial"/>
              </a:rPr>
              <a:t>a cornerstone</a:t>
            </a:r>
            <a:r>
              <a:rPr lang="en-US" dirty="0">
                <a:latin typeface="Arial"/>
                <a:cs typeface="Arial"/>
              </a:rPr>
              <a:t> of innovation in Italy. </a:t>
            </a:r>
          </a:p>
          <a:p>
            <a:pPr marL="0" indent="0">
              <a:spcAft>
                <a:spcPts val="600"/>
              </a:spcAft>
              <a:buNone/>
            </a:pPr>
            <a:r>
              <a:rPr lang="en-US" dirty="0">
                <a:latin typeface="Arial"/>
                <a:cs typeface="Arial"/>
              </a:rPr>
              <a:t>The National Innovation Fund budget amounts to approximately </a:t>
            </a:r>
            <a:r>
              <a:rPr lang="en-US" b="1" dirty="0">
                <a:solidFill>
                  <a:schemeClr val="accent5">
                    <a:lumMod val="50000"/>
                  </a:schemeClr>
                </a:solidFill>
                <a:latin typeface="Arial"/>
                <a:cs typeface="Arial"/>
              </a:rPr>
              <a:t>€ 1 billion</a:t>
            </a:r>
            <a:r>
              <a:rPr lang="en-US" dirty="0">
                <a:latin typeface="Arial"/>
                <a:cs typeface="Arial"/>
              </a:rPr>
              <a:t>, thanks to the resources allocated equally by the Ministry of Economic Development and the </a:t>
            </a:r>
            <a:r>
              <a:rPr lang="en-US" i="1" dirty="0" err="1">
                <a:latin typeface="Arial"/>
                <a:cs typeface="Arial"/>
              </a:rPr>
              <a:t>Cassa</a:t>
            </a:r>
            <a:r>
              <a:rPr lang="en-US" i="1" dirty="0">
                <a:latin typeface="Arial"/>
                <a:cs typeface="Arial"/>
              </a:rPr>
              <a:t> </a:t>
            </a:r>
            <a:r>
              <a:rPr lang="en-US" i="1" dirty="0" err="1">
                <a:latin typeface="Arial"/>
                <a:cs typeface="Arial"/>
              </a:rPr>
              <a:t>Depositi</a:t>
            </a:r>
            <a:r>
              <a:rPr lang="en-US" i="1" dirty="0">
                <a:latin typeface="Arial"/>
                <a:cs typeface="Arial"/>
              </a:rPr>
              <a:t> e </a:t>
            </a:r>
            <a:r>
              <a:rPr lang="en-US" i="1" dirty="0" err="1">
                <a:latin typeface="Arial"/>
                <a:cs typeface="Arial"/>
              </a:rPr>
              <a:t>Prestiti</a:t>
            </a:r>
            <a:r>
              <a:rPr lang="en-US" dirty="0">
                <a:latin typeface="Arial"/>
                <a:cs typeface="Arial"/>
              </a:rPr>
              <a:t> Group.</a:t>
            </a:r>
          </a:p>
          <a:p>
            <a:pPr marL="0" indent="0">
              <a:spcAft>
                <a:spcPts val="600"/>
              </a:spcAft>
              <a:buNone/>
            </a:pPr>
            <a:r>
              <a:rPr lang="en-US" dirty="0">
                <a:latin typeface="Arial"/>
                <a:cs typeface="Arial"/>
              </a:rPr>
              <a:t>The operational instrument of intervention of the National Innovation Fund will be Venture Capital, a sector in which the data of recent years are extremely encouraging. The Fund will operate through direct and indirect investments with a focus mainly on </a:t>
            </a:r>
            <a:r>
              <a:rPr lang="en-US" b="1" dirty="0">
                <a:solidFill>
                  <a:schemeClr val="accent5">
                    <a:lumMod val="50000"/>
                  </a:schemeClr>
                </a:solidFill>
                <a:latin typeface="Arial"/>
                <a:cs typeface="Arial"/>
              </a:rPr>
              <a:t>all areas of innovation</a:t>
            </a:r>
            <a:r>
              <a:rPr lang="en-US" dirty="0">
                <a:latin typeface="Arial"/>
                <a:cs typeface="Arial"/>
              </a:rPr>
              <a:t> in which Italy is already able to express traditional excellence or is able to play a leading role in global competition, thanks to the talent and skills of Italian entrepreneurs.</a:t>
            </a:r>
          </a:p>
        </p:txBody>
      </p:sp>
      <p:sp>
        <p:nvSpPr>
          <p:cNvPr id="26" name="CasellaDiTesto 25"/>
          <p:cNvSpPr txBox="1">
            <a:spLocks noChangeArrowheads="1"/>
          </p:cNvSpPr>
          <p:nvPr/>
        </p:nvSpPr>
        <p:spPr bwMode="auto">
          <a:xfrm>
            <a:off x="3065509" y="9519901"/>
            <a:ext cx="125300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algn="ctr" fontAlgn="base">
              <a:spcBef>
                <a:spcPct val="0"/>
              </a:spcBef>
              <a:spcAft>
                <a:spcPct val="0"/>
              </a:spcAft>
              <a:defRPr/>
            </a:pPr>
            <a:r>
              <a:rPr kumimoji="0" lang="it-IT" altLang="it-IT" sz="1100" b="0" i="1" u="none" strike="noStrike" kern="1200" cap="none" spc="0" normalizeH="0" baseline="0" noProof="0">
                <a:ln>
                  <a:noFill/>
                </a:ln>
                <a:solidFill>
                  <a:srgbClr val="75787B"/>
                </a:solidFill>
                <a:effectLst/>
                <a:uLnTx/>
                <a:uFillTx/>
                <a:latin typeface="Arial"/>
                <a:ea typeface="ＭＳ Ｐゴシック"/>
                <a:cs typeface="Arial"/>
              </a:rPr>
              <a:t>Source</a:t>
            </a:r>
            <a:r>
              <a:rPr lang="it-IT" altLang="it-IT" sz="1100" i="1">
                <a:solidFill>
                  <a:srgbClr val="75787B"/>
                </a:solidFill>
                <a:latin typeface="Arial"/>
                <a:ea typeface="ＭＳ Ｐゴシック"/>
                <a:cs typeface="Arial"/>
              </a:rPr>
              <a:t>: </a:t>
            </a:r>
            <a:r>
              <a:rPr lang="it-IT" sz="1100" i="1">
                <a:solidFill>
                  <a:srgbClr val="75787B"/>
                </a:solidFill>
                <a:latin typeface="Arial"/>
                <a:ea typeface="ＭＳ Ｐゴシック"/>
                <a:cs typeface="Arial"/>
              </a:rPr>
              <a:t>https://www.cdp.it/sitointernet/page/it/cdp_venture_capital__fondo_nazionale_innovazione_gia_operativo_il_piano_industriale_20202022_dallitalia_per_innovare_litalia?contentId=CSA28953</a:t>
            </a:r>
            <a:endParaRPr lang="it-IT" altLang="it-IT" sz="1100" i="1">
              <a:solidFill>
                <a:srgbClr val="75787B"/>
              </a:solidFill>
              <a:latin typeface="Arial"/>
              <a:ea typeface="ＭＳ Ｐゴシック"/>
              <a:cs typeface="Arial"/>
            </a:endParaRPr>
          </a:p>
        </p:txBody>
      </p:sp>
      <p:pic>
        <p:nvPicPr>
          <p:cNvPr id="2" name="Immagine 2" descr="Immagine che contiene palcoscenico&#10;&#10;Descrizione generata automaticamente">
            <a:extLst>
              <a:ext uri="{FF2B5EF4-FFF2-40B4-BE49-F238E27FC236}">
                <a16:creationId xmlns:a16="http://schemas.microsoft.com/office/drawing/2014/main" id="{E3B28244-4449-4E45-ADE6-835886ADB95E}"/>
              </a:ext>
            </a:extLst>
          </p:cNvPr>
          <p:cNvPicPr>
            <a:picLocks noChangeAspect="1"/>
          </p:cNvPicPr>
          <p:nvPr/>
        </p:nvPicPr>
        <p:blipFill>
          <a:blip r:embed="rId6"/>
          <a:stretch>
            <a:fillRect/>
          </a:stretch>
        </p:blipFill>
        <p:spPr>
          <a:xfrm>
            <a:off x="8001000" y="1727200"/>
            <a:ext cx="2667000" cy="1993900"/>
          </a:xfrm>
          <a:prstGeom prst="rect">
            <a:avLst/>
          </a:prstGeom>
        </p:spPr>
      </p:pic>
    </p:spTree>
    <p:extLst>
      <p:ext uri="{BB962C8B-B14F-4D97-AF65-F5344CB8AC3E}">
        <p14:creationId xmlns:p14="http://schemas.microsoft.com/office/powerpoint/2010/main" val="26969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38</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6" name="Group 8"/>
          <p:cNvGrpSpPr/>
          <p:nvPr/>
        </p:nvGrpSpPr>
        <p:grpSpPr>
          <a:xfrm>
            <a:off x="2656772" y="1287178"/>
            <a:ext cx="13327397" cy="130629"/>
            <a:chOff x="5594142" y="5684880"/>
            <a:chExt cx="13327397" cy="130629"/>
          </a:xfrm>
        </p:grpSpPr>
        <p:cxnSp>
          <p:nvCxnSpPr>
            <p:cNvPr id="17"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20" name="Gruppo 19"/>
          <p:cNvGrpSpPr/>
          <p:nvPr/>
        </p:nvGrpSpPr>
        <p:grpSpPr>
          <a:xfrm>
            <a:off x="-137160" y="-137160"/>
            <a:ext cx="3670523" cy="1086702"/>
            <a:chOff x="0" y="0"/>
            <a:chExt cx="3670523" cy="1086702"/>
          </a:xfrm>
        </p:grpSpPr>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22" name="Picture 11"/>
            <p:cNvPicPr>
              <a:picLocks noChangeAspect="1"/>
            </p:cNvPicPr>
            <p:nvPr/>
          </p:nvPicPr>
          <p:blipFill>
            <a:blip r:embed="rId4"/>
            <a:stretch>
              <a:fillRect/>
            </a:stretch>
          </p:blipFill>
          <p:spPr>
            <a:xfrm>
              <a:off x="1674274" y="312912"/>
              <a:ext cx="882598" cy="441771"/>
            </a:xfrm>
            <a:prstGeom prst="rect">
              <a:avLst/>
            </a:prstGeom>
          </p:spPr>
        </p:pic>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1" name="Connettore diritto 3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Заголовок 1"/>
          <p:cNvSpPr txBox="1">
            <a:spLocks/>
          </p:cNvSpPr>
          <p:nvPr/>
        </p:nvSpPr>
        <p:spPr>
          <a:xfrm>
            <a:off x="2656771" y="596347"/>
            <a:ext cx="13327397" cy="756000"/>
          </a:xfrm>
          <a:prstGeom prst="rect">
            <a:avLst/>
          </a:prstGeom>
        </p:spPr>
        <p:txBody>
          <a:bodyPr lIns="137160" tIns="68580" rIns="137160" bIns="6858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Tech Transfer</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r>
              <a:rPr lang="it-IT" sz="4800" b="1" spc="150">
                <a:solidFill>
                  <a:srgbClr val="75787B"/>
                </a:solidFill>
                <a:latin typeface="Arial"/>
                <a:ea typeface="Lato" panose="020F0502020204030203" pitchFamily="34" charset="0"/>
                <a:cs typeface="Arial"/>
              </a:rPr>
              <a:t>Fund</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24" name="TextBox 76"/>
          <p:cNvSpPr txBox="1"/>
          <p:nvPr/>
        </p:nvSpPr>
        <p:spPr>
          <a:xfrm>
            <a:off x="1731210" y="4119907"/>
            <a:ext cx="15196641" cy="4149450"/>
          </a:xfrm>
          <a:prstGeom prst="rect">
            <a:avLst/>
          </a:prstGeom>
        </p:spPr>
        <p:txBody>
          <a:bodyPr wrap="square">
            <a:noAutofit/>
          </a:bodyPr>
          <a:lstStyle>
            <a:defPPr>
              <a:defRPr lang="ru-RU"/>
            </a:defPPr>
            <a:lvl1pPr marL="342900" lvl="0" indent="-342900">
              <a:lnSpc>
                <a:spcPct val="120000"/>
              </a:lnSpc>
              <a:buClr>
                <a:srgbClr val="4472C4">
                  <a:lumMod val="50000"/>
                </a:srgbClr>
              </a:buClr>
              <a:buSzPct val="80000"/>
              <a:buFont typeface="Wingdings" panose="05000000000000000000" pitchFamily="2" charset="2"/>
              <a:buChar char="q"/>
              <a:defRPr sz="2400">
                <a:solidFill>
                  <a:srgbClr val="70706F"/>
                </a:solidFill>
                <a:latin typeface="Arial" panose="020B0604020202020204" pitchFamily="34" charset="0"/>
                <a:cs typeface="Arial" panose="020B0604020202020204" pitchFamily="34" charset="0"/>
              </a:defRPr>
            </a:lvl1pPr>
          </a:lstStyle>
          <a:p>
            <a:pPr marL="0" indent="0">
              <a:buNone/>
            </a:pPr>
            <a:r>
              <a:rPr lang="en-US" dirty="0"/>
              <a:t>Among the measures listed within the </a:t>
            </a:r>
            <a:r>
              <a:rPr lang="en-US" b="1" dirty="0">
                <a:solidFill>
                  <a:schemeClr val="accent5">
                    <a:lumMod val="50000"/>
                  </a:schemeClr>
                </a:solidFill>
              </a:rPr>
              <a:t>2020</a:t>
            </a:r>
            <a:r>
              <a:rPr lang="en-US" dirty="0"/>
              <a:t> </a:t>
            </a:r>
            <a:r>
              <a:rPr lang="en-US" b="1" dirty="0">
                <a:solidFill>
                  <a:schemeClr val="accent5">
                    <a:lumMod val="50000"/>
                  </a:schemeClr>
                </a:solidFill>
              </a:rPr>
              <a:t>Re-Launch Decree</a:t>
            </a:r>
            <a:r>
              <a:rPr lang="en-US" dirty="0"/>
              <a:t>, it is noteworthy the creation of an Innovation and Tech Transfer Fund.</a:t>
            </a:r>
          </a:p>
          <a:p>
            <a:pPr marL="0" indent="0">
              <a:buNone/>
            </a:pPr>
            <a:r>
              <a:rPr lang="en-US" dirty="0"/>
              <a:t>In order to support research and experimentation, this new </a:t>
            </a:r>
            <a:r>
              <a:rPr lang="en-US" b="1" dirty="0">
                <a:solidFill>
                  <a:schemeClr val="accent5">
                    <a:lumMod val="50000"/>
                  </a:schemeClr>
                </a:solidFill>
              </a:rPr>
              <a:t>Fund dedicated to technology transfer </a:t>
            </a:r>
            <a:r>
              <a:rPr lang="en-US" dirty="0"/>
              <a:t>aims at creating a solid and stable </a:t>
            </a:r>
            <a:r>
              <a:rPr lang="en-US" b="1" dirty="0">
                <a:solidFill>
                  <a:schemeClr val="accent5">
                    <a:lumMod val="50000"/>
                  </a:schemeClr>
                </a:solidFill>
              </a:rPr>
              <a:t>connection between the world of production and research</a:t>
            </a:r>
            <a:r>
              <a:rPr lang="en-US" dirty="0"/>
              <a:t>, with the aim of ensuring an adequate level of technology transfer to companies.</a:t>
            </a:r>
          </a:p>
          <a:p>
            <a:pPr marL="0" indent="0">
              <a:buNone/>
            </a:pPr>
            <a:r>
              <a:rPr lang="en-US" dirty="0"/>
              <a:t>The Fund will have an initial endowment of </a:t>
            </a:r>
            <a:r>
              <a:rPr lang="en-US" b="1" dirty="0">
                <a:solidFill>
                  <a:schemeClr val="accent5">
                    <a:lumMod val="50000"/>
                  </a:schemeClr>
                </a:solidFill>
              </a:rPr>
              <a:t>€ 500 million for the year 2020 </a:t>
            </a:r>
            <a:r>
              <a:rPr lang="en-US" dirty="0"/>
              <a:t>and will be managed by the first Italian foundation entirely dedicated to technology transfer, </a:t>
            </a:r>
            <a:r>
              <a:rPr lang="en-US" b="1" dirty="0" err="1">
                <a:solidFill>
                  <a:schemeClr val="accent5">
                    <a:lumMod val="50000"/>
                  </a:schemeClr>
                </a:solidFill>
              </a:rPr>
              <a:t>Enea</a:t>
            </a:r>
            <a:r>
              <a:rPr lang="en-US" b="1" dirty="0">
                <a:solidFill>
                  <a:schemeClr val="accent5">
                    <a:lumMod val="50000"/>
                  </a:schemeClr>
                </a:solidFill>
              </a:rPr>
              <a:t> Tech</a:t>
            </a:r>
            <a:r>
              <a:rPr lang="en-US" dirty="0"/>
              <a:t>, which will have to provide the collaboration of public and private entities in the implementation of Innovation projects and in carrying out activities of design, coordination and stimulation of research and development. </a:t>
            </a:r>
          </a:p>
        </p:txBody>
      </p:sp>
      <p:sp>
        <p:nvSpPr>
          <p:cNvPr id="26" name="CasellaDiTesto 25"/>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https://issuu.com/plus_magazine_gov/docs/brochure_dl</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3" name="Immagine 3" descr="Immagine che contiene arcobaleno&#10;&#10;Descrizione generata automaticamente">
            <a:extLst>
              <a:ext uri="{FF2B5EF4-FFF2-40B4-BE49-F238E27FC236}">
                <a16:creationId xmlns:a16="http://schemas.microsoft.com/office/drawing/2014/main" id="{AF55FCBC-F497-41A6-B77D-1AD06D8C7335}"/>
              </a:ext>
            </a:extLst>
          </p:cNvPr>
          <p:cNvPicPr>
            <a:picLocks noChangeAspect="1"/>
          </p:cNvPicPr>
          <p:nvPr/>
        </p:nvPicPr>
        <p:blipFill>
          <a:blip r:embed="rId6"/>
          <a:stretch>
            <a:fillRect/>
          </a:stretch>
        </p:blipFill>
        <p:spPr>
          <a:xfrm>
            <a:off x="7175500" y="1739900"/>
            <a:ext cx="3924300" cy="1993900"/>
          </a:xfrm>
          <a:prstGeom prst="rect">
            <a:avLst/>
          </a:prstGeom>
        </p:spPr>
      </p:pic>
    </p:spTree>
    <p:extLst>
      <p:ext uri="{BB962C8B-B14F-4D97-AF65-F5344CB8AC3E}">
        <p14:creationId xmlns:p14="http://schemas.microsoft.com/office/powerpoint/2010/main" val="2064369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t="20901" b="6351"/>
          <a:stretch/>
        </p:blipFill>
        <p:spPr>
          <a:xfrm>
            <a:off x="0" y="0"/>
            <a:ext cx="18287999" cy="10287000"/>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1177394"/>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Selected incentives</a:t>
            </a:r>
            <a:r>
              <a:rPr kumimoji="0" lang="en-US" sz="6800" b="1" i="0" u="none" strike="noStrike" kern="1200" cap="none" spc="150" normalizeH="0" noProof="0">
                <a:ln>
                  <a:noFill/>
                </a:ln>
                <a:solidFill>
                  <a:srgbClr val="FFFFFF"/>
                </a:solidFill>
                <a:effectLst/>
                <a:uLnTx/>
                <a:uFillTx/>
                <a:latin typeface="Arial"/>
                <a:ea typeface="Lato" panose="020F0502020204030203" pitchFamily="34" charset="0"/>
                <a:cs typeface="Arial"/>
              </a:rPr>
              <a:t> and fiscal benefits</a:t>
            </a:r>
            <a:endPar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endParaRP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232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7789" b="7590"/>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Market outlook</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11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40</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10" name="Group 8"/>
          <p:cNvGrpSpPr/>
          <p:nvPr/>
        </p:nvGrpSpPr>
        <p:grpSpPr>
          <a:xfrm>
            <a:off x="2656772" y="1287178"/>
            <a:ext cx="13327397" cy="130629"/>
            <a:chOff x="5594142" y="5684880"/>
            <a:chExt cx="13327397" cy="130629"/>
          </a:xfrm>
        </p:grpSpPr>
        <p:cxnSp>
          <p:nvCxnSpPr>
            <p:cNvPr id="11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1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114" name="Gruppo 113"/>
          <p:cNvGrpSpPr/>
          <p:nvPr/>
        </p:nvGrpSpPr>
        <p:grpSpPr>
          <a:xfrm>
            <a:off x="-137160" y="-137160"/>
            <a:ext cx="3670523" cy="1086702"/>
            <a:chOff x="0" y="0"/>
            <a:chExt cx="3670523" cy="1086702"/>
          </a:xfrm>
        </p:grpSpPr>
        <p:pic>
          <p:nvPicPr>
            <p:cNvPr id="115" name="Immagin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16" name="Picture 11"/>
            <p:cNvPicPr>
              <a:picLocks noChangeAspect="1"/>
            </p:cNvPicPr>
            <p:nvPr/>
          </p:nvPicPr>
          <p:blipFill>
            <a:blip r:embed="rId4"/>
            <a:stretch>
              <a:fillRect/>
            </a:stretch>
          </p:blipFill>
          <p:spPr>
            <a:xfrm>
              <a:off x="1674274" y="312912"/>
              <a:ext cx="882598" cy="441771"/>
            </a:xfrm>
            <a:prstGeom prst="rect">
              <a:avLst/>
            </a:prstGeom>
          </p:spPr>
        </p:pic>
        <p:pic>
          <p:nvPicPr>
            <p:cNvPr id="117" name="Immagin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18" name="Connettore diritto 117"/>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9"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Large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Development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contract</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120"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121" name="TextBox 76"/>
          <p:cNvSpPr txBox="1"/>
          <p:nvPr/>
        </p:nvSpPr>
        <p:spPr>
          <a:xfrm>
            <a:off x="1078230" y="2314166"/>
            <a:ext cx="16131540" cy="59093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Development contract is the main incentive managed by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Invitalia</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It consists of incentives for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one or more</a:t>
            </a:r>
            <a:r>
              <a:rPr kumimoji="0" lang="en-US" sz="2400" b="0"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connected and functional investment projects (including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R&amp;D</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of at least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€ 20 MLN over 3 years</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presented by one or more companies also in joint form, in the following sectors:</a:t>
            </a:r>
          </a:p>
          <a:p>
            <a:pPr marL="517525"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Manufacturing of electronic</a:t>
            </a:r>
            <a:r>
              <a:rPr kumimoji="0" lang="en-US" sz="24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Arial" pitchFamily="34" charset="0"/>
              </a:rPr>
              <a:t> components, semiconductors, hardware equipment;</a:t>
            </a:r>
            <a:endParaRPr lang="en-US" sz="2400" dirty="0">
              <a:solidFill>
                <a:srgbClr val="75787B"/>
              </a:solidFill>
              <a:latin typeface="Arial" pitchFamily="127" charset="0"/>
              <a:ea typeface="ＭＳ Ｐゴシック" pitchFamily="127" charset="-128"/>
              <a:cs typeface="Arial" pitchFamily="34" charset="0"/>
            </a:endParaRPr>
          </a:p>
          <a:p>
            <a:pPr marL="517525"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IT</a:t>
            </a:r>
            <a:r>
              <a:rPr kumimoji="0" lang="en-US" sz="24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Arial" pitchFamily="34" charset="0"/>
              </a:rPr>
              <a:t> and TLC services.</a:t>
            </a:r>
          </a:p>
          <a:p>
            <a:pPr marL="174625" marR="0" lvl="0" algn="just" defTabSz="914400" rtl="0" eaLnBrk="1" fontAlgn="base" latinLnBrk="0" hangingPunct="1">
              <a:lnSpc>
                <a:spcPct val="100000"/>
              </a:lnSpc>
              <a:spcBef>
                <a:spcPct val="0"/>
              </a:spcBef>
              <a:spcAft>
                <a:spcPct val="0"/>
              </a:spcAft>
              <a:buSzTx/>
              <a:tabLst/>
              <a:defRPr/>
            </a:pPr>
            <a:endPar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Projects presented by foreign companies providing a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strategic investment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of at least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€ 50 MLN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can access to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Fast Track procedure</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17525"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Possibility to jump the queue;</a:t>
            </a:r>
          </a:p>
          <a:p>
            <a:pPr marL="517525"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Ad hoc resources;</a:t>
            </a:r>
          </a:p>
          <a:p>
            <a:pPr marL="517525"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Time shortening procedures.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The development contract includes various forms of </a:t>
            </a: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financial subsidies</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06413"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Non-repayable grant</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06413"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1" i="0" u="none" strike="noStrike" kern="1200" cap="none" spc="0" normalizeH="0" baseline="0" noProof="0" dirty="0">
                <a:ln>
                  <a:noFill/>
                </a:ln>
                <a:solidFill>
                  <a:schemeClr val="accent5">
                    <a:lumMod val="50000"/>
                  </a:schemeClr>
                </a:solidFill>
                <a:effectLst/>
                <a:uLnTx/>
                <a:uFillTx/>
                <a:latin typeface="Arial" pitchFamily="127" charset="0"/>
                <a:ea typeface="ＭＳ Ｐゴシック" pitchFamily="127" charset="-128"/>
                <a:cs typeface="Arial" pitchFamily="34" charset="0"/>
              </a:rPr>
              <a:t>Soft loan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(max 3+10 years with subsidized interest rate);</a:t>
            </a:r>
          </a:p>
          <a:p>
            <a:pPr marL="506413" marR="0" lvl="0" indent="-342900" algn="just" defTabSz="914400" rtl="0" eaLnBrk="1" fontAlgn="base" latinLnBrk="0" hangingPunct="1">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Subsidies for interest repayment on loan.</a:t>
            </a:r>
            <a:endParaRPr kumimoji="0" lang="en-US"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p:txBody>
      </p:sp>
    </p:spTree>
    <p:extLst>
      <p:ext uri="{BB962C8B-B14F-4D97-AF65-F5344CB8AC3E}">
        <p14:creationId xmlns:p14="http://schemas.microsoft.com/office/powerpoint/2010/main" val="2629234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41</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72" name="Group 8"/>
          <p:cNvGrpSpPr/>
          <p:nvPr/>
        </p:nvGrpSpPr>
        <p:grpSpPr>
          <a:xfrm>
            <a:off x="2656772" y="1287178"/>
            <a:ext cx="13327397" cy="130629"/>
            <a:chOff x="5594142" y="5684880"/>
            <a:chExt cx="13327397" cy="130629"/>
          </a:xfrm>
        </p:grpSpPr>
        <p:cxnSp>
          <p:nvCxnSpPr>
            <p:cNvPr id="73"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7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5"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76" name="Gruppo 75"/>
          <p:cNvGrpSpPr/>
          <p:nvPr/>
        </p:nvGrpSpPr>
        <p:grpSpPr>
          <a:xfrm>
            <a:off x="-137160" y="-137160"/>
            <a:ext cx="3670523" cy="1086702"/>
            <a:chOff x="0" y="0"/>
            <a:chExt cx="3670523" cy="1086702"/>
          </a:xfrm>
        </p:grpSpPr>
        <p:pic>
          <p:nvPicPr>
            <p:cNvPr id="77" name="Immagin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8" name="Picture 11"/>
            <p:cNvPicPr>
              <a:picLocks noChangeAspect="1"/>
            </p:cNvPicPr>
            <p:nvPr/>
          </p:nvPicPr>
          <p:blipFill>
            <a:blip r:embed="rId4"/>
            <a:stretch>
              <a:fillRect/>
            </a:stretch>
          </p:blipFill>
          <p:spPr>
            <a:xfrm>
              <a:off x="1674274" y="312912"/>
              <a:ext cx="882598" cy="441771"/>
            </a:xfrm>
            <a:prstGeom prst="rect">
              <a:avLst/>
            </a:prstGeom>
          </p:spPr>
        </p:pic>
        <p:pic>
          <p:nvPicPr>
            <p:cNvPr id="79" name="Immagin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80" name="Connettore diritto 79"/>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1"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Large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Development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contract</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82"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83" name="Rettangolo 82"/>
          <p:cNvSpPr/>
          <p:nvPr/>
        </p:nvSpPr>
        <p:spPr>
          <a:xfrm>
            <a:off x="1176346" y="5823909"/>
            <a:ext cx="448879" cy="136456"/>
          </a:xfrm>
          <a:prstGeom prst="rect">
            <a:avLst/>
          </a:prstGeom>
          <a:solidFill>
            <a:schemeClr val="tx1">
              <a:lumMod val="65000"/>
              <a:lumOff val="35000"/>
            </a:schemeClr>
          </a:solidFill>
          <a:ln w="1970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6"/>
          <p:cNvSpPr>
            <a:spLocks noChangeArrowheads="1"/>
          </p:cNvSpPr>
          <p:nvPr/>
        </p:nvSpPr>
        <p:spPr bwMode="auto">
          <a:xfrm>
            <a:off x="1731371" y="8983286"/>
            <a:ext cx="14825258" cy="8014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spcBef>
                <a:spcPct val="20000"/>
              </a:spcBef>
              <a:defRPr sz="1400">
                <a:solidFill>
                  <a:srgbClr val="37424A"/>
                </a:solidFill>
                <a:latin typeface="Arial" panose="020B0604020202020204" pitchFamily="34" charset="0"/>
              </a:defRPr>
            </a:lvl1pPr>
            <a:lvl2pPr marL="742950" indent="-28575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2pPr>
            <a:lvl3pPr marL="11430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3pPr>
            <a:lvl4pPr marL="16002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4pPr>
            <a:lvl5pPr marL="20574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5pPr>
            <a:lvl6pPr marL="25146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6pPr>
            <a:lvl7pPr marL="29718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7pPr>
            <a:lvl8pPr marL="34290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8pPr>
            <a:lvl9pPr marL="38862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effective mix of the funds granted </a:t>
            </a:r>
            <a:r>
              <a:rPr kumimoji="0" lang="en-US" alt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can’t exceed 75% </a:t>
            </a:r>
            <a:r>
              <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of the total eligible expenses.</a:t>
            </a:r>
          </a:p>
        </p:txBody>
      </p:sp>
      <p:sp>
        <p:nvSpPr>
          <p:cNvPr id="85" name="Rettangolo con angoli arrotondati 84"/>
          <p:cNvSpPr/>
          <p:nvPr/>
        </p:nvSpPr>
        <p:spPr>
          <a:xfrm>
            <a:off x="2159912" y="2754684"/>
            <a:ext cx="2722764" cy="431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ICT manufacturing  and services</a:t>
            </a:r>
          </a:p>
        </p:txBody>
      </p:sp>
      <p:sp>
        <p:nvSpPr>
          <p:cNvPr id="86" name="Rettangolo con angoli arrotondati 85"/>
          <p:cNvSpPr/>
          <p:nvPr/>
        </p:nvSpPr>
        <p:spPr>
          <a:xfrm>
            <a:off x="5150057" y="2754684"/>
            <a:ext cx="2930976" cy="1518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Southern Regions: Campania, Apulia, Basilicata, Calabria, Sicily and Sardinia</a:t>
            </a:r>
          </a:p>
        </p:txBody>
      </p:sp>
      <p:sp>
        <p:nvSpPr>
          <p:cNvPr id="87" name="Rettangolo con angoli arrotondati 86"/>
          <p:cNvSpPr/>
          <p:nvPr/>
        </p:nvSpPr>
        <p:spPr>
          <a:xfrm>
            <a:off x="8351386" y="1977376"/>
            <a:ext cx="3287288"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latin typeface="Arial" panose="020B0604020202020204" pitchFamily="34" charset="0"/>
                <a:cs typeface="Arial" panose="020B0604020202020204" pitchFamily="34" charset="0"/>
              </a:rPr>
              <a:t>LARGE</a:t>
            </a:r>
          </a:p>
        </p:txBody>
      </p:sp>
      <p:sp>
        <p:nvSpPr>
          <p:cNvPr id="88" name="Rettangolo con angoli arrotondati 87"/>
          <p:cNvSpPr/>
          <p:nvPr/>
        </p:nvSpPr>
        <p:spPr>
          <a:xfrm>
            <a:off x="11827902" y="1977376"/>
            <a:ext cx="2694858"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latin typeface="Arial" panose="020B0604020202020204" pitchFamily="34" charset="0"/>
                <a:cs typeface="Arial" panose="020B0604020202020204" pitchFamily="34" charset="0"/>
              </a:rPr>
              <a:t>MEDIUM</a:t>
            </a:r>
          </a:p>
        </p:txBody>
      </p:sp>
      <p:sp>
        <p:nvSpPr>
          <p:cNvPr id="89" name="Rettangolo con angoli arrotondati 88"/>
          <p:cNvSpPr/>
          <p:nvPr/>
        </p:nvSpPr>
        <p:spPr>
          <a:xfrm>
            <a:off x="14695599" y="1977376"/>
            <a:ext cx="2664176"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latin typeface="Arial" panose="020B0604020202020204" pitchFamily="34" charset="0"/>
                <a:cs typeface="Arial" panose="020B0604020202020204" pitchFamily="34" charset="0"/>
              </a:rPr>
              <a:t>SMALL</a:t>
            </a:r>
          </a:p>
        </p:txBody>
      </p:sp>
      <p:sp>
        <p:nvSpPr>
          <p:cNvPr id="90" name="Rettangolo con angoli arrotondati 89"/>
          <p:cNvSpPr/>
          <p:nvPr/>
        </p:nvSpPr>
        <p:spPr>
          <a:xfrm>
            <a:off x="8351386" y="2754685"/>
            <a:ext cx="3287289" cy="15183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accent5">
                    <a:lumMod val="50000"/>
                  </a:schemeClr>
                </a:solidFill>
                <a:latin typeface="Arial" panose="020B0604020202020204" pitchFamily="34" charset="0"/>
                <a:cs typeface="Arial" panose="020B0604020202020204" pitchFamily="34" charset="0"/>
              </a:rPr>
              <a:t>25%</a:t>
            </a:r>
          </a:p>
        </p:txBody>
      </p:sp>
      <p:sp>
        <p:nvSpPr>
          <p:cNvPr id="91" name="Rettangolo con angoli arrotondati 90"/>
          <p:cNvSpPr/>
          <p:nvPr/>
        </p:nvSpPr>
        <p:spPr>
          <a:xfrm>
            <a:off x="5119376" y="5882779"/>
            <a:ext cx="2930975"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Rest of Italy</a:t>
            </a:r>
          </a:p>
        </p:txBody>
      </p:sp>
      <p:pic>
        <p:nvPicPr>
          <p:cNvPr id="92" name="Elemento grafico 91" descr="Fabbrica"/>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606" y="3259050"/>
            <a:ext cx="1306730" cy="1306730"/>
          </a:xfrm>
          <a:prstGeom prst="rect">
            <a:avLst/>
          </a:prstGeom>
        </p:spPr>
      </p:pic>
      <p:pic>
        <p:nvPicPr>
          <p:cNvPr id="93" name="Elemento grafico 92" descr="Microscopio"/>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6680" y="7384872"/>
            <a:ext cx="1309710" cy="1174140"/>
          </a:xfrm>
          <a:prstGeom prst="rect">
            <a:avLst/>
          </a:prstGeom>
        </p:spPr>
      </p:pic>
      <p:sp>
        <p:nvSpPr>
          <p:cNvPr id="94" name="Rettangolo con angoli arrotondati 93"/>
          <p:cNvSpPr/>
          <p:nvPr/>
        </p:nvSpPr>
        <p:spPr>
          <a:xfrm>
            <a:off x="11827903" y="2760907"/>
            <a:ext cx="2694858" cy="151213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35%</a:t>
            </a:r>
          </a:p>
        </p:txBody>
      </p:sp>
      <p:sp>
        <p:nvSpPr>
          <p:cNvPr id="95" name="Rettangolo con angoli arrotondati 94"/>
          <p:cNvSpPr/>
          <p:nvPr/>
        </p:nvSpPr>
        <p:spPr>
          <a:xfrm>
            <a:off x="14695600" y="2760907"/>
            <a:ext cx="2694858" cy="151213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45%</a:t>
            </a:r>
          </a:p>
        </p:txBody>
      </p:sp>
      <p:sp>
        <p:nvSpPr>
          <p:cNvPr id="96" name="Rettangolo con angoli arrotondati 95"/>
          <p:cNvSpPr/>
          <p:nvPr/>
        </p:nvSpPr>
        <p:spPr>
          <a:xfrm>
            <a:off x="8351386" y="4449717"/>
            <a:ext cx="3287289" cy="12563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10%</a:t>
            </a:r>
          </a:p>
        </p:txBody>
      </p:sp>
      <p:sp>
        <p:nvSpPr>
          <p:cNvPr id="97" name="Rettangolo con angoli arrotondati 96"/>
          <p:cNvSpPr/>
          <p:nvPr/>
        </p:nvSpPr>
        <p:spPr>
          <a:xfrm>
            <a:off x="11827903" y="4449717"/>
            <a:ext cx="2694858" cy="12563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20%</a:t>
            </a:r>
          </a:p>
        </p:txBody>
      </p:sp>
      <p:sp>
        <p:nvSpPr>
          <p:cNvPr id="98" name="Rettangolo con angoli arrotondati 97"/>
          <p:cNvSpPr/>
          <p:nvPr/>
        </p:nvSpPr>
        <p:spPr>
          <a:xfrm>
            <a:off x="14695600" y="4449717"/>
            <a:ext cx="2694858" cy="12673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30%</a:t>
            </a:r>
          </a:p>
        </p:txBody>
      </p:sp>
      <p:sp>
        <p:nvSpPr>
          <p:cNvPr id="99" name="Rettangolo con angoli arrotondati 98"/>
          <p:cNvSpPr/>
          <p:nvPr/>
        </p:nvSpPr>
        <p:spPr>
          <a:xfrm>
            <a:off x="8351385" y="5896524"/>
            <a:ext cx="3256609" cy="117414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latin typeface="Arial" panose="020B0604020202020204" pitchFamily="34" charset="0"/>
                <a:cs typeface="Arial" panose="020B0604020202020204" pitchFamily="34" charset="0"/>
              </a:rPr>
              <a:t>No eligibility</a:t>
            </a:r>
          </a:p>
        </p:txBody>
      </p:sp>
      <p:sp>
        <p:nvSpPr>
          <p:cNvPr id="100" name="Rettangolo con angoli arrotondati 99"/>
          <p:cNvSpPr/>
          <p:nvPr/>
        </p:nvSpPr>
        <p:spPr>
          <a:xfrm>
            <a:off x="11825126" y="5896524"/>
            <a:ext cx="2694859"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10%</a:t>
            </a:r>
          </a:p>
        </p:txBody>
      </p:sp>
      <p:sp>
        <p:nvSpPr>
          <p:cNvPr id="101" name="Rettangolo con angoli arrotondati 100"/>
          <p:cNvSpPr/>
          <p:nvPr/>
        </p:nvSpPr>
        <p:spPr>
          <a:xfrm>
            <a:off x="14664919" y="5882779"/>
            <a:ext cx="2722764"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20%</a:t>
            </a:r>
          </a:p>
        </p:txBody>
      </p:sp>
      <p:sp>
        <p:nvSpPr>
          <p:cNvPr id="102" name="Rettangolo con angoli arrotondati 101"/>
          <p:cNvSpPr/>
          <p:nvPr/>
        </p:nvSpPr>
        <p:spPr>
          <a:xfrm>
            <a:off x="2158679" y="7384872"/>
            <a:ext cx="2722764"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latin typeface="Arial" panose="020B0604020202020204" pitchFamily="34" charset="0"/>
                <a:cs typeface="Arial" panose="020B0604020202020204" pitchFamily="34" charset="0"/>
              </a:rPr>
              <a:t>R&amp;D</a:t>
            </a:r>
          </a:p>
        </p:txBody>
      </p:sp>
      <p:sp>
        <p:nvSpPr>
          <p:cNvPr id="103" name="Rettangolo con angoli arrotondati 102"/>
          <p:cNvSpPr/>
          <p:nvPr/>
        </p:nvSpPr>
        <p:spPr>
          <a:xfrm>
            <a:off x="5149440" y="7384871"/>
            <a:ext cx="2930976"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All the Italian </a:t>
            </a:r>
          </a:p>
          <a:p>
            <a:pPr algn="ctr"/>
            <a:r>
              <a:rPr lang="en-US" sz="2000" b="1">
                <a:latin typeface="Arial" panose="020B0604020202020204" pitchFamily="34" charset="0"/>
                <a:cs typeface="Arial" panose="020B0604020202020204" pitchFamily="34" charset="0"/>
              </a:rPr>
              <a:t>territory</a:t>
            </a:r>
          </a:p>
        </p:txBody>
      </p:sp>
      <p:sp>
        <p:nvSpPr>
          <p:cNvPr id="104" name="Rettangolo con angoli arrotondati 103"/>
          <p:cNvSpPr/>
          <p:nvPr/>
        </p:nvSpPr>
        <p:spPr>
          <a:xfrm>
            <a:off x="8351385" y="7384871"/>
            <a:ext cx="3317969"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lumMod val="50000"/>
                  </a:schemeClr>
                </a:solidFill>
                <a:latin typeface="Arial" panose="020B0604020202020204" pitchFamily="34" charset="0"/>
                <a:cs typeface="Arial" panose="020B0604020202020204" pitchFamily="34" charset="0"/>
              </a:rPr>
              <a:t>50% industrial research</a:t>
            </a:r>
          </a:p>
          <a:p>
            <a:pPr algn="ctr"/>
            <a:r>
              <a:rPr lang="en-US" sz="2000" b="1">
                <a:solidFill>
                  <a:schemeClr val="accent5">
                    <a:lumMod val="50000"/>
                  </a:schemeClr>
                </a:solidFill>
                <a:latin typeface="Arial" panose="020B0604020202020204" pitchFamily="34" charset="0"/>
                <a:cs typeface="Arial" panose="020B0604020202020204" pitchFamily="34" charset="0"/>
              </a:rPr>
              <a:t>25% exp. development</a:t>
            </a:r>
          </a:p>
        </p:txBody>
      </p:sp>
      <p:sp>
        <p:nvSpPr>
          <p:cNvPr id="105" name="Rettangolo con angoli arrotondati 104"/>
          <p:cNvSpPr/>
          <p:nvPr/>
        </p:nvSpPr>
        <p:spPr>
          <a:xfrm>
            <a:off x="11825126" y="7384871"/>
            <a:ext cx="5565332"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accent5">
                    <a:lumMod val="50000"/>
                  </a:schemeClr>
                </a:solidFill>
                <a:latin typeface="Arial" panose="020B0604020202020204" pitchFamily="34" charset="0"/>
                <a:cs typeface="Arial" panose="020B0604020202020204" pitchFamily="34" charset="0"/>
              </a:rPr>
              <a:t>80%</a:t>
            </a:r>
          </a:p>
        </p:txBody>
      </p:sp>
      <p:sp>
        <p:nvSpPr>
          <p:cNvPr id="106" name="Rettangolo con angoli arrotondati 105"/>
          <p:cNvSpPr/>
          <p:nvPr/>
        </p:nvSpPr>
        <p:spPr>
          <a:xfrm>
            <a:off x="5150057" y="4465682"/>
            <a:ext cx="2930975" cy="1212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Central-Northern Regions: </a:t>
            </a:r>
          </a:p>
          <a:p>
            <a:pPr algn="ctr"/>
            <a:r>
              <a:rPr lang="en-US" sz="2000" b="1" u="sng">
                <a:latin typeface="Arial" panose="020B0604020202020204" pitchFamily="34" charset="0"/>
                <a:cs typeface="Arial" panose="020B0604020202020204" pitchFamily="34" charset="0"/>
              </a:rPr>
              <a:t>only listed cities</a:t>
            </a:r>
          </a:p>
        </p:txBody>
      </p:sp>
      <p:grpSp>
        <p:nvGrpSpPr>
          <p:cNvPr id="107" name="Gruppo 106"/>
          <p:cNvGrpSpPr/>
          <p:nvPr/>
        </p:nvGrpSpPr>
        <p:grpSpPr>
          <a:xfrm>
            <a:off x="809179" y="5568247"/>
            <a:ext cx="1174140" cy="1174140"/>
            <a:chOff x="809179" y="5583487"/>
            <a:chExt cx="1174140" cy="1174140"/>
          </a:xfrm>
        </p:grpSpPr>
        <p:pic>
          <p:nvPicPr>
            <p:cNvPr id="108" name="Elemento grafico 107" descr="Edificio"/>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79" y="5583487"/>
              <a:ext cx="1174140" cy="1174140"/>
            </a:xfrm>
            <a:prstGeom prst="rect">
              <a:avLst/>
            </a:prstGeom>
          </p:spPr>
        </p:pic>
        <p:sp>
          <p:nvSpPr>
            <p:cNvPr id="109" name="CasellaDiTesto 108"/>
            <p:cNvSpPr txBox="1"/>
            <p:nvPr/>
          </p:nvSpPr>
          <p:spPr>
            <a:xfrm>
              <a:off x="1172947" y="5594155"/>
              <a:ext cx="448879" cy="523220"/>
            </a:xfrm>
            <a:prstGeom prst="rect">
              <a:avLst/>
            </a:prstGeom>
            <a:noFill/>
          </p:spPr>
          <p:txBody>
            <a:bodyPr wrap="square" rtlCol="0">
              <a:spAutoFit/>
            </a:bodyPr>
            <a:lstStyle/>
            <a:p>
              <a:pPr algn="ctr"/>
              <a:r>
                <a:rPr lang="it-IT" sz="2800" b="1">
                  <a:solidFill>
                    <a:schemeClr val="bg1"/>
                  </a:solidFill>
                </a:rPr>
                <a:t>H</a:t>
              </a:r>
            </a:p>
          </p:txBody>
        </p:sp>
      </p:grpSp>
    </p:spTree>
    <p:extLst>
      <p:ext uri="{BB962C8B-B14F-4D97-AF65-F5344CB8AC3E}">
        <p14:creationId xmlns:p14="http://schemas.microsoft.com/office/powerpoint/2010/main" val="129248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48" name="Group 8"/>
          <p:cNvGrpSpPr/>
          <p:nvPr/>
        </p:nvGrpSpPr>
        <p:grpSpPr>
          <a:xfrm>
            <a:off x="2656772" y="1287178"/>
            <a:ext cx="13327397" cy="130629"/>
            <a:chOff x="5594142" y="5684880"/>
            <a:chExt cx="13327397" cy="130629"/>
          </a:xfrm>
        </p:grpSpPr>
        <p:cxnSp>
          <p:nvCxnSpPr>
            <p:cNvPr id="49"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5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52" name="Gruppo 51"/>
          <p:cNvGrpSpPr/>
          <p:nvPr/>
        </p:nvGrpSpPr>
        <p:grpSpPr>
          <a:xfrm>
            <a:off x="-137160" y="-137160"/>
            <a:ext cx="3670523" cy="1086702"/>
            <a:chOff x="0" y="0"/>
            <a:chExt cx="3670523" cy="1086702"/>
          </a:xfrm>
        </p:grpSpPr>
        <p:pic>
          <p:nvPicPr>
            <p:cNvPr id="59" name="Immagin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60" name="Picture 11"/>
            <p:cNvPicPr>
              <a:picLocks noChangeAspect="1"/>
            </p:cNvPicPr>
            <p:nvPr/>
          </p:nvPicPr>
          <p:blipFill>
            <a:blip r:embed="rId4"/>
            <a:stretch>
              <a:fillRect/>
            </a:stretch>
          </p:blipFill>
          <p:spPr>
            <a:xfrm>
              <a:off x="1674274" y="312912"/>
              <a:ext cx="882598" cy="441771"/>
            </a:xfrm>
            <a:prstGeom prst="rect">
              <a:avLst/>
            </a:prstGeom>
          </p:spPr>
        </p:pic>
        <p:pic>
          <p:nvPicPr>
            <p:cNvPr id="65" name="Immagin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66" name="Connettore diritto 6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a:solidFill>
                  <a:srgbClr val="75787B"/>
                </a:solidFill>
                <a:latin typeface="Arial"/>
                <a:ea typeface="Lato" panose="020F0502020204030203" pitchFamily="34" charset="0"/>
                <a:cs typeface="Arial"/>
              </a:rPr>
              <a:t>Startups and SMEs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Smart &amp; Start</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noProof="0" err="1">
                <a:ln>
                  <a:noFill/>
                </a:ln>
                <a:solidFill>
                  <a:srgbClr val="75787B"/>
                </a:solidFill>
                <a:effectLst/>
                <a:uLnTx/>
                <a:uFillTx/>
                <a:latin typeface="Arial"/>
                <a:ea typeface="Lato" panose="020F0502020204030203" pitchFamily="34" charset="0"/>
                <a:cs typeface="Arial"/>
              </a:rPr>
              <a:t>Italy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6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69" name="Segnaposto contenuto 2"/>
          <p:cNvSpPr txBox="1">
            <a:spLocks/>
          </p:cNvSpPr>
          <p:nvPr/>
        </p:nvSpPr>
        <p:spPr>
          <a:xfrm>
            <a:off x="749022" y="1865572"/>
            <a:ext cx="4996264" cy="5082254"/>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What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The aid supports the creation and growth of innovative startups all over Italy.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Projects must include expenses and eligible costs between </a:t>
            </a: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€ 100K </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and </a:t>
            </a: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€ 1.5 MIL</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Projects must have a duration not exceeding </a:t>
            </a: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24 months, starting after </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the contract signing.</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it-IT" sz="2200" kern="0" dirty="0">
              <a:solidFill>
                <a:srgbClr val="75787B"/>
              </a:solidFill>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The valuation procedure lasts </a:t>
            </a: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only 60 days</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p:txBody>
      </p:sp>
      <p:sp>
        <p:nvSpPr>
          <p:cNvPr id="70" name="Segnaposto contenuto 2"/>
          <p:cNvSpPr txBox="1">
            <a:spLocks/>
          </p:cNvSpPr>
          <p:nvPr/>
        </p:nvSpPr>
        <p:spPr>
          <a:xfrm>
            <a:off x="6645868" y="1865572"/>
            <a:ext cx="4996264" cy="7470539"/>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Who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75787B"/>
                </a:solidFill>
                <a:effectLst/>
                <a:uLnTx/>
                <a:uFillTx/>
                <a:latin typeface="Arial" panose="020B0604020202020204" pitchFamily="34" charset="0"/>
                <a:cs typeface="Arial" panose="020B0604020202020204" pitchFamily="34" charset="0"/>
              </a:rPr>
              <a:t>Smart&amp;Start</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Italy funds the creation and growth of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innovative</a:t>
            </a:r>
            <a:r>
              <a:rPr kumimoji="0" lang="en-US" sz="2200" b="1"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startups</a:t>
            </a:r>
            <a:r>
              <a:rPr kumimoji="0" lang="en-US" sz="2200" b="1"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that:</a:t>
            </a:r>
          </a:p>
          <a:p>
            <a:pPr marL="439738" marR="0" lvl="0" algn="l"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Have a strong technological dimension;</a:t>
            </a:r>
          </a:p>
          <a:p>
            <a:pPr marL="439738" marR="0" lvl="0" algn="l"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Operate in the digital economy;</a:t>
            </a:r>
          </a:p>
          <a:p>
            <a:pPr marL="439738" marR="0" lvl="0" algn="l"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Enhance search results (spin-offs from research).</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Small-sized</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startups established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for</a:t>
            </a:r>
            <a:r>
              <a:rPr kumimoji="0" lang="en-US" sz="2200" b="0"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no more than 60 months</a:t>
            </a:r>
            <a:r>
              <a:rPr lang="en-US" sz="2200" dirty="0">
                <a:solidFill>
                  <a:srgbClr val="75787B"/>
                </a:solidFill>
                <a:latin typeface="Arial" panose="020B0604020202020204" pitchFamily="34" charset="0"/>
                <a:cs typeface="Arial" panose="020B0604020202020204" pitchFamily="34" charset="0"/>
              </a:rPr>
              <a:t> or </a:t>
            </a:r>
            <a:r>
              <a:rPr lang="en-US" sz="2200" b="1" dirty="0">
                <a:solidFill>
                  <a:schemeClr val="accent5">
                    <a:lumMod val="50000"/>
                  </a:schemeClr>
                </a:solidFill>
                <a:latin typeface="Arial" panose="020B0604020202020204" pitchFamily="34" charset="0"/>
                <a:cs typeface="Arial" panose="020B0604020202020204" pitchFamily="34" charset="0"/>
              </a:rPr>
              <a:t>individuals</a:t>
            </a:r>
            <a:r>
              <a:rPr lang="en-US" sz="2200" dirty="0">
                <a:solidFill>
                  <a:srgbClr val="75787B"/>
                </a:solidFill>
                <a:latin typeface="Arial" panose="020B0604020202020204" pitchFamily="34" charset="0"/>
                <a:cs typeface="Arial" panose="020B0604020202020204" pitchFamily="34" charset="0"/>
              </a:rPr>
              <a:t> willing to set up a new company (within 30 days from admission)</a:t>
            </a: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0" lvl="0" indent="0" defTabSz="914400">
              <a:spcBef>
                <a:spcPct val="0"/>
              </a:spcBef>
              <a:defRPr/>
            </a:pPr>
            <a:r>
              <a:rPr lang="en-US" sz="2200" dirty="0">
                <a:solidFill>
                  <a:srgbClr val="75787B"/>
                </a:solidFill>
                <a:latin typeface="Arial" panose="020B0604020202020204" pitchFamily="34" charset="0"/>
                <a:cs typeface="Arial" panose="020B0604020202020204" pitchFamily="34" charset="0"/>
              </a:rPr>
              <a:t>Non-Italian Startups must demonstrate the registration in the special section of the Business Register and availability of an Italian operating office.</a:t>
            </a:r>
          </a:p>
        </p:txBody>
      </p:sp>
      <p:sp>
        <p:nvSpPr>
          <p:cNvPr id="71" name="Segnaposto contenuto 2"/>
          <p:cNvSpPr txBox="1">
            <a:spLocks/>
          </p:cNvSpPr>
          <p:nvPr/>
        </p:nvSpPr>
        <p:spPr>
          <a:xfrm>
            <a:off x="12542714" y="1865572"/>
            <a:ext cx="4996264" cy="7193666"/>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Subsidies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Interest-free loan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up to 80%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of the total investment. The percentage of funding </a:t>
            </a:r>
            <a:r>
              <a:rPr kumimoji="0" lang="en-US" sz="22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may rise to 90%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if the startup is </a:t>
            </a:r>
            <a:r>
              <a:rPr kumimoji="0" lang="en-US" sz="2200" b="0" i="0" u="sng"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composed exclusively by women or young people under the age of 36</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a:t>
            </a:r>
            <a:r>
              <a:rPr kumimoji="0" lang="en-US" sz="2200" b="0" i="0" u="sng"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or if it includes at least one Italian PhD</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who is working abroad and intends to return to Italy.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0" lvl="0" indent="0" defTabSz="914400">
              <a:spcBef>
                <a:spcPct val="0"/>
              </a:spcBef>
              <a:defRPr/>
            </a:pPr>
            <a:r>
              <a:rPr lang="en-US" sz="2200" dirty="0">
                <a:solidFill>
                  <a:srgbClr val="75787B"/>
                </a:solidFill>
                <a:latin typeface="Arial" panose="020B0604020202020204" pitchFamily="34" charset="0"/>
                <a:cs typeface="Arial" panose="020B0604020202020204" pitchFamily="34" charset="0"/>
              </a:rPr>
              <a:t>Startups based in Abruzzo, Basilicata, Calabria, Campania, Molise, Puglia, Sardinia and Sicily, </a:t>
            </a:r>
            <a:r>
              <a:rPr lang="en-US" sz="2200" b="1" dirty="0">
                <a:solidFill>
                  <a:schemeClr val="accent5">
                    <a:lumMod val="50000"/>
                  </a:schemeClr>
                </a:solidFill>
                <a:latin typeface="Arial" panose="020B0604020202020204" pitchFamily="34" charset="0"/>
                <a:cs typeface="Arial" panose="020B0604020202020204" pitchFamily="34" charset="0"/>
              </a:rPr>
              <a:t>will repay only the 70% </a:t>
            </a:r>
            <a:r>
              <a:rPr lang="en-US" sz="2200" dirty="0">
                <a:solidFill>
                  <a:srgbClr val="75787B"/>
                </a:solidFill>
                <a:latin typeface="Arial" panose="020B0604020202020204" pitchFamily="34" charset="0"/>
                <a:cs typeface="Arial" panose="020B0604020202020204" pitchFamily="34" charset="0"/>
              </a:rPr>
              <a:t>of the loan amount.</a:t>
            </a:r>
          </a:p>
          <a:p>
            <a:pPr marL="0" lvl="0" indent="0" defTabSz="914400">
              <a:spcBef>
                <a:spcPct val="0"/>
              </a:spcBef>
              <a:defRPr/>
            </a:pPr>
            <a:endParaRPr lang="en-US" sz="2200" dirty="0">
              <a:solidFill>
                <a:srgbClr val="75787B"/>
              </a:solidFill>
              <a:latin typeface="Arial" panose="020B0604020202020204" pitchFamily="34" charset="0"/>
              <a:cs typeface="Arial" panose="020B0604020202020204" pitchFamily="34" charset="0"/>
            </a:endParaRPr>
          </a:p>
          <a:p>
            <a:pPr marL="0" lvl="0" indent="0" defTabSz="914400">
              <a:spcBef>
                <a:spcPct val="0"/>
              </a:spcBef>
              <a:defRPr/>
            </a:pPr>
            <a:r>
              <a:rPr lang="en-US" sz="2200" dirty="0">
                <a:solidFill>
                  <a:srgbClr val="75787B"/>
                </a:solidFill>
                <a:latin typeface="Arial" panose="020B0604020202020204" pitchFamily="34" charset="0"/>
                <a:cs typeface="Arial" panose="020B0604020202020204" pitchFamily="34" charset="0"/>
              </a:rPr>
              <a:t>The loan-repayment duration is </a:t>
            </a:r>
            <a:r>
              <a:rPr lang="en-US" sz="2200" b="1" dirty="0">
                <a:solidFill>
                  <a:schemeClr val="accent5">
                    <a:lumMod val="50000"/>
                  </a:schemeClr>
                </a:solidFill>
                <a:latin typeface="Arial" panose="020B0604020202020204" pitchFamily="34" charset="0"/>
                <a:cs typeface="Arial" panose="020B0604020202020204" pitchFamily="34" charset="0"/>
              </a:rPr>
              <a:t>10 years</a:t>
            </a:r>
            <a:r>
              <a:rPr lang="en-US" sz="2200" dirty="0">
                <a:solidFill>
                  <a:srgbClr val="75787B"/>
                </a:solidFill>
                <a:latin typeface="Arial" panose="020B0604020202020204" pitchFamily="34" charset="0"/>
                <a:cs typeface="Arial" panose="020B0604020202020204" pitchFamily="34" charset="0"/>
              </a:rPr>
              <a:t>.</a:t>
            </a:r>
          </a:p>
          <a:p>
            <a:pPr marL="0" lvl="0" indent="0" defTabSz="914400">
              <a:spcBef>
                <a:spcPct val="0"/>
              </a:spcBef>
              <a:defRPr/>
            </a:pPr>
            <a:endParaRPr lang="en-US" sz="2200" dirty="0">
              <a:solidFill>
                <a:srgbClr val="75787B"/>
              </a:solidFill>
              <a:latin typeface="Arial" panose="020B0604020202020204" pitchFamily="34" charset="0"/>
              <a:cs typeface="Arial" panose="020B0604020202020204" pitchFamily="34" charset="0"/>
            </a:endParaRPr>
          </a:p>
          <a:p>
            <a:pPr marL="0" lvl="0" indent="0" defTabSz="914400">
              <a:spcBef>
                <a:spcPct val="0"/>
              </a:spcBef>
              <a:defRPr/>
            </a:pPr>
            <a:r>
              <a:rPr lang="en-US" sz="2200" dirty="0">
                <a:solidFill>
                  <a:srgbClr val="75787B"/>
                </a:solidFill>
                <a:latin typeface="Arial" panose="020B0604020202020204" pitchFamily="34" charset="0"/>
                <a:cs typeface="Arial" panose="020B0604020202020204" pitchFamily="34" charset="0"/>
              </a:rPr>
              <a:t>Startups established by no more than 12 months can use a free of charge technical-management tutoring service by Invitalia.</a:t>
            </a:r>
          </a:p>
        </p:txBody>
      </p:sp>
    </p:spTree>
    <p:extLst>
      <p:ext uri="{BB962C8B-B14F-4D97-AF65-F5344CB8AC3E}">
        <p14:creationId xmlns:p14="http://schemas.microsoft.com/office/powerpoint/2010/main" val="4212152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5" name="Group 8"/>
          <p:cNvGrpSpPr/>
          <p:nvPr/>
        </p:nvGrpSpPr>
        <p:grpSpPr>
          <a:xfrm>
            <a:off x="2656772" y="1287178"/>
            <a:ext cx="13327397" cy="130629"/>
            <a:chOff x="5594142" y="5684880"/>
            <a:chExt cx="13327397" cy="130629"/>
          </a:xfrm>
        </p:grpSpPr>
        <p:cxnSp>
          <p:nvCxnSpPr>
            <p:cNvPr id="2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0" name="Gruppo 39"/>
          <p:cNvGrpSpPr/>
          <p:nvPr/>
        </p:nvGrpSpPr>
        <p:grpSpPr>
          <a:xfrm>
            <a:off x="-137160" y="-137160"/>
            <a:ext cx="3670523" cy="1086702"/>
            <a:chOff x="0" y="0"/>
            <a:chExt cx="3670523" cy="1086702"/>
          </a:xfrm>
        </p:grpSpPr>
        <p:pic>
          <p:nvPicPr>
            <p:cNvPr id="41" name="Immagin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42" name="Picture 11"/>
            <p:cNvPicPr>
              <a:picLocks noChangeAspect="1"/>
            </p:cNvPicPr>
            <p:nvPr/>
          </p:nvPicPr>
          <p:blipFill>
            <a:blip r:embed="rId4"/>
            <a:stretch>
              <a:fillRect/>
            </a:stretch>
          </p:blipFill>
          <p:spPr>
            <a:xfrm>
              <a:off x="1674274" y="312912"/>
              <a:ext cx="882598" cy="441771"/>
            </a:xfrm>
            <a:prstGeom prst="rect">
              <a:avLst/>
            </a:prstGeom>
          </p:spPr>
        </p:pic>
        <p:pic>
          <p:nvPicPr>
            <p:cNvPr id="43" name="Immagin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4" name="Connettore diritto 4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a:solidFill>
                  <a:srgbClr val="75787B"/>
                </a:solidFill>
                <a:latin typeface="Arial"/>
                <a:ea typeface="Lato" panose="020F0502020204030203" pitchFamily="34" charset="0"/>
                <a:cs typeface="Arial"/>
              </a:rPr>
              <a:t>Startups and SMEs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Smart &amp; Start</a:t>
            </a:r>
            <a:r>
              <a:rPr kumimoji="0" lang="it-IT"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noProof="0" err="1">
                <a:ln>
                  <a:noFill/>
                </a:ln>
                <a:solidFill>
                  <a:srgbClr val="75787B"/>
                </a:solidFill>
                <a:effectLst/>
                <a:uLnTx/>
                <a:uFillTx/>
                <a:latin typeface="Arial"/>
                <a:ea typeface="Lato" panose="020F0502020204030203" pitchFamily="34" charset="0"/>
                <a:cs typeface="Arial"/>
              </a:rPr>
              <a:t>Italy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46"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7" name="Segnaposto contenuto 2"/>
          <p:cNvSpPr txBox="1">
            <a:spLocks/>
          </p:cNvSpPr>
          <p:nvPr/>
        </p:nvSpPr>
        <p:spPr>
          <a:xfrm>
            <a:off x="1157862" y="1704828"/>
            <a:ext cx="15972275" cy="7906419"/>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it-IT" sz="24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Eligible expenses *</a:t>
            </a:r>
          </a:p>
          <a:p>
            <a:pPr marL="96838" marR="0" lvl="0" indent="0" algn="just" defTabSz="914400" rtl="0" eaLnBrk="0" fontAlgn="base" latinLnBrk="0" hangingPunct="0">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Investment costs</a:t>
            </a:r>
            <a:r>
              <a:rPr kumimoji="0" lang="en-US" sz="240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System, machinery and technological or scientific technical equipment (factory-fresh);</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Hardware and software;</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Patents, licenses and trademarks;</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Certifications, know-how, unpatented technical knowledge;</a:t>
            </a:r>
          </a:p>
          <a:p>
            <a:pPr marL="439738" lvl="0" algn="just" defTabSz="914400">
              <a:spcBef>
                <a:spcPct val="0"/>
              </a:spcBef>
              <a:buClr>
                <a:schemeClr val="accent5">
                  <a:lumMod val="50000"/>
                </a:schemeClr>
              </a:buClr>
              <a:buSzPct val="80000"/>
              <a:buFont typeface="Wingdings" panose="05000000000000000000" pitchFamily="2" charset="2"/>
              <a:buChar char="q"/>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Design, development, customization and testing of computer architectural solutions and of production technological systems, </a:t>
            </a:r>
            <a:r>
              <a:rPr lang="en-US" sz="2400" dirty="0">
                <a:solidFill>
                  <a:srgbClr val="75787B"/>
                </a:solidFill>
                <a:latin typeface="Arial" panose="020B0604020202020204" pitchFamily="34" charset="0"/>
                <a:cs typeface="Arial" panose="020B0604020202020204" pitchFamily="34" charset="0"/>
              </a:rPr>
              <a:t>specialist technological consultancy if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functional to the project, </a:t>
            </a:r>
            <a:r>
              <a:rPr lang="en-US" sz="2400" dirty="0">
                <a:solidFill>
                  <a:srgbClr val="75787B"/>
                </a:solidFill>
                <a:latin typeface="Arial" panose="020B0604020202020204" pitchFamily="34" charset="0"/>
                <a:cs typeface="Arial" panose="020B0604020202020204" pitchFamily="34" charset="0"/>
              </a:rPr>
              <a:t>i</a:t>
            </a:r>
            <a:r>
              <a:rPr lang="en-US" altLang="it-IT" sz="2400" dirty="0">
                <a:solidFill>
                  <a:srgbClr val="75787B"/>
                </a:solidFill>
                <a:latin typeface="Arial" panose="020B0604020202020204" pitchFamily="34" charset="0"/>
                <a:cs typeface="Arial" panose="020B0604020202020204" pitchFamily="34" charset="0"/>
              </a:rPr>
              <a:t>nvestments in marketing and web marketing.</a:t>
            </a:r>
          </a:p>
          <a:p>
            <a:pPr marL="96838" lvl="0" indent="0" algn="just" defTabSz="914400">
              <a:spcBef>
                <a:spcPct val="0"/>
              </a:spcBef>
              <a:defRPr/>
            </a:pPr>
            <a:endParaRPr lang="en-US" altLang="it-IT" sz="2400" dirty="0">
              <a:solidFill>
                <a:srgbClr val="75787B"/>
              </a:solidFill>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it-IT" sz="2400"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Calibri" pitchFamily="34" charset="0"/>
                <a:cs typeface="Arial" panose="020B0604020202020204" pitchFamily="34" charset="0"/>
              </a:rPr>
              <a:t>Running costs</a:t>
            </a:r>
            <a:r>
              <a:rPr kumimoji="0" lang="en-US" altLang="it-IT" sz="240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Employees and collaborators wages;</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Licenses and rights for industrial property;</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Software licenses;</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Incubation and acceleration services;</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Lease payments, rental costs and amortization fees of systems, machineries and technological equipment not already financed as above;</a:t>
            </a:r>
          </a:p>
          <a:p>
            <a:pPr marL="439738" marR="0" lvl="0" algn="just" defTabSz="914400" rtl="0" eaLnBrk="0" fontAlgn="base" latinLnBrk="0" hangingPunct="0">
              <a:lnSpc>
                <a:spcPct val="100000"/>
              </a:lnSpc>
              <a:spcBef>
                <a:spcPct val="0"/>
              </a:spcBef>
              <a:spcAft>
                <a:spcPct val="0"/>
              </a:spcAft>
              <a:buClr>
                <a:schemeClr val="accent5">
                  <a:lumMod val="50000"/>
                </a:schemeClr>
              </a:buClr>
              <a:buSzPct val="80000"/>
              <a:buFont typeface="Wingdings" panose="05000000000000000000" pitchFamily="2" charset="2"/>
              <a:buChar char="q"/>
              <a:tabLst/>
              <a:defRPr/>
            </a:pPr>
            <a:r>
              <a:rPr lang="en-US" altLang="it-IT" sz="2400" kern="0" dirty="0">
                <a:solidFill>
                  <a:srgbClr val="75787B"/>
                </a:solidFill>
                <a:latin typeface="Arial" panose="020B0604020202020204" pitchFamily="34" charset="0"/>
                <a:ea typeface="Calibri" pitchFamily="34" charset="0"/>
                <a:cs typeface="Arial" panose="020B0604020202020204" pitchFamily="34" charset="0"/>
              </a:rPr>
              <a:t>I</a:t>
            </a:r>
            <a:r>
              <a:rPr kumimoji="0" lang="en-US" altLang="it-IT" sz="2400" b="0" i="0" u="none" strike="noStrike" kern="0" cap="none" spc="0" normalizeH="0" baseline="0" noProof="0" dirty="0" err="1">
                <a:ln>
                  <a:noFill/>
                </a:ln>
                <a:solidFill>
                  <a:srgbClr val="75787B"/>
                </a:solidFill>
                <a:effectLst/>
                <a:uLnTx/>
                <a:uFillTx/>
                <a:latin typeface="Arial" panose="020B0604020202020204" pitchFamily="34" charset="0"/>
                <a:ea typeface="Calibri" pitchFamily="34" charset="0"/>
                <a:cs typeface="Arial" panose="020B0604020202020204" pitchFamily="34" charset="0"/>
              </a:rPr>
              <a:t>nterest</a:t>
            </a: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 on external financing.</a:t>
            </a:r>
          </a:p>
          <a:p>
            <a:pPr marL="382588" marR="0" lvl="0" indent="-285750" algn="just" defTabSz="914400" rtl="0" eaLnBrk="0" fontAlgn="base" latinLnBrk="0" hangingPunct="0">
              <a:lnSpc>
                <a:spcPct val="100000"/>
              </a:lnSpc>
              <a:spcBef>
                <a:spcPct val="0"/>
              </a:spcBef>
              <a:spcAft>
                <a:spcPct val="0"/>
              </a:spcAft>
              <a:buSzTx/>
              <a:buFont typeface="Wingdings" panose="05000000000000000000" pitchFamily="2" charset="2"/>
              <a:buChar char="§"/>
              <a:tabLst/>
              <a:defRPr/>
            </a:pPr>
            <a:endParaRPr lang="en-US" altLang="it-IT" sz="2400" kern="0" dirty="0">
              <a:solidFill>
                <a:srgbClr val="75787B"/>
              </a:solidFill>
              <a:latin typeface="Arial" panose="020B0604020202020204" pitchFamily="34" charset="0"/>
              <a:ea typeface="Calibri" pitchFamily="34" charset="0"/>
              <a:cs typeface="Arial" panose="020B0604020202020204" pitchFamily="34" charset="0"/>
            </a:endParaRPr>
          </a:p>
          <a:p>
            <a:pPr marL="96838" marR="0" lvl="0" indent="0" algn="just" defTabSz="914400" rtl="0" eaLnBrk="0" fontAlgn="base" latinLnBrk="0" hangingPunct="0">
              <a:lnSpc>
                <a:spcPct val="100000"/>
              </a:lnSpc>
              <a:spcBef>
                <a:spcPct val="0"/>
              </a:spcBef>
              <a:spcAft>
                <a:spcPct val="0"/>
              </a:spcAft>
              <a:buSzTx/>
              <a:tabLst/>
              <a:defRPr/>
            </a:pPr>
            <a:r>
              <a:rPr lang="en-US" altLang="it-IT" sz="1800" kern="0" dirty="0">
                <a:solidFill>
                  <a:srgbClr val="75787B"/>
                </a:solidFill>
                <a:latin typeface="Arial" panose="020B0604020202020204" pitchFamily="34" charset="0"/>
                <a:ea typeface="Calibri" pitchFamily="34" charset="0"/>
                <a:cs typeface="Arial" panose="020B0604020202020204" pitchFamily="34" charset="0"/>
              </a:rPr>
              <a:t>* </a:t>
            </a:r>
            <a:r>
              <a:rPr lang="en-US" altLang="it-IT" sz="1800" i="1" kern="0" dirty="0">
                <a:solidFill>
                  <a:srgbClr val="75787B"/>
                </a:solidFill>
                <a:latin typeface="Arial" panose="020B0604020202020204" pitchFamily="34" charset="0"/>
                <a:ea typeface="Calibri" pitchFamily="34" charset="0"/>
                <a:cs typeface="Arial" panose="020B0604020202020204" pitchFamily="34" charset="0"/>
              </a:rPr>
              <a:t>Expenses are eligible only if incurred after the date of the proposal submission</a:t>
            </a:r>
            <a:endParaRPr kumimoji="0" lang="en-US" altLang="it-IT" sz="1800" b="0" i="1"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96838"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21748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44</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5" name="Group 8"/>
          <p:cNvGrpSpPr/>
          <p:nvPr/>
        </p:nvGrpSpPr>
        <p:grpSpPr>
          <a:xfrm>
            <a:off x="2656772" y="1287178"/>
            <a:ext cx="13327397" cy="130629"/>
            <a:chOff x="5594142" y="5684880"/>
            <a:chExt cx="13327397" cy="130629"/>
          </a:xfrm>
        </p:grpSpPr>
        <p:cxnSp>
          <p:nvCxnSpPr>
            <p:cNvPr id="1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2" name="Gruppo 31"/>
          <p:cNvGrpSpPr/>
          <p:nvPr/>
        </p:nvGrpSpPr>
        <p:grpSpPr>
          <a:xfrm>
            <a:off x="-137160" y="-137160"/>
            <a:ext cx="3670523" cy="1086702"/>
            <a:chOff x="0" y="0"/>
            <a:chExt cx="3670523" cy="1086702"/>
          </a:xfrm>
        </p:grpSpPr>
        <p:pic>
          <p:nvPicPr>
            <p:cNvPr id="33" name="Immagin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4" name="Picture 11"/>
            <p:cNvPicPr>
              <a:picLocks noChangeAspect="1"/>
            </p:cNvPicPr>
            <p:nvPr/>
          </p:nvPicPr>
          <p:blipFill>
            <a:blip r:embed="rId4"/>
            <a:stretch>
              <a:fillRect/>
            </a:stretch>
          </p:blipFill>
          <p:spPr>
            <a:xfrm>
              <a:off x="1674274" y="312912"/>
              <a:ext cx="882598" cy="441771"/>
            </a:xfrm>
            <a:prstGeom prst="rect">
              <a:avLst/>
            </a:prstGeom>
          </p:spPr>
        </p:pic>
        <p:pic>
          <p:nvPicPr>
            <p:cNvPr id="35" name="Immagin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6" name="Connettore diritto 3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R&amp;D and Innovation tax credit </a:t>
            </a:r>
          </a:p>
        </p:txBody>
      </p:sp>
      <p:sp>
        <p:nvSpPr>
          <p:cNvPr id="3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sp>
        <p:nvSpPr>
          <p:cNvPr id="29" name="Rettangolo 28">
            <a:extLst/>
          </p:cNvPr>
          <p:cNvSpPr/>
          <p:nvPr/>
        </p:nvSpPr>
        <p:spPr>
          <a:xfrm>
            <a:off x="705506" y="4129743"/>
            <a:ext cx="7301898" cy="5401479"/>
          </a:xfrm>
          <a:prstGeom prst="rect">
            <a:avLst/>
          </a:prstGeom>
        </p:spPr>
        <p:txBody>
          <a:bodyPr wrap="square">
            <a:spAutoFit/>
          </a:bodyPr>
          <a:lstStyle/>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Personnel;</a:t>
            </a:r>
          </a:p>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Depreciation charges, financial or simple lease payments and other expenses relating to tangible assets and software used in R&amp;D projects (up to 30% of the expenses related to personnel);</a:t>
            </a:r>
          </a:p>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Research contracts;</a:t>
            </a:r>
          </a:p>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Depreciation charges relating to the purchase from third parties, also under license of use, of industrial property rights relating to an industrial or biotechnological invention, up to a maximum of € 1 MLN;</a:t>
            </a:r>
          </a:p>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Consultancy (up to 20% of the expenses related to the personnel);</a:t>
            </a:r>
          </a:p>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Materials for R&amp;D projects (up to 30% of the expenses related to personnel or research contracts).</a:t>
            </a:r>
          </a:p>
          <a:p>
            <a:pPr marL="179387" marR="0" lvl="0" indent="0" algn="just" defTabSz="1371600" rtl="0" eaLnBrk="1" fontAlgn="auto" latinLnBrk="0" hangingPunct="1">
              <a:lnSpc>
                <a:spcPct val="100000"/>
              </a:lnSpc>
              <a:spcBef>
                <a:spcPts val="0"/>
              </a:spcBef>
              <a:spcAft>
                <a:spcPts val="0"/>
              </a:spcAft>
              <a:buClr>
                <a:srgbClr val="9B0000"/>
              </a:buClr>
              <a:buSzTx/>
              <a:buFontTx/>
              <a:buNone/>
              <a:tabLst/>
              <a:defRPr/>
            </a:pPr>
            <a:endPar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179387" marR="0" lvl="0" indent="0" algn="just" defTabSz="1371600" rtl="0" eaLnBrk="1" fontAlgn="auto" latinLnBrk="0" hangingPunct="1">
              <a:lnSpc>
                <a:spcPct val="100000"/>
              </a:lnSpc>
              <a:spcBef>
                <a:spcPts val="0"/>
              </a:spcBef>
              <a:spcAft>
                <a:spcPts val="0"/>
              </a:spcAft>
              <a:buClr>
                <a:srgbClr val="9B0000"/>
              </a:buClr>
              <a:buSzTx/>
              <a:buFontTx/>
              <a:buNone/>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effective payment of the eligible expenses must result from a specific certification issued by a company’s statutory auditor. For companies not legally obliged to audit statutory accounts, the costs incurred are recognized for an amount not exceeding € 5,000.</a:t>
            </a:r>
          </a:p>
          <a:p>
            <a:pPr marL="428625" marR="0" lvl="0" indent="-249238" algn="just" defTabSz="1371600" rtl="0" eaLnBrk="1" fontAlgn="auto" latinLnBrk="0" hangingPunct="1">
              <a:lnSpc>
                <a:spcPct val="100000"/>
              </a:lnSpc>
              <a:spcBef>
                <a:spcPts val="0"/>
              </a:spcBef>
              <a:spcAft>
                <a:spcPts val="0"/>
              </a:spcAft>
              <a:buClr>
                <a:srgbClr val="9B0000"/>
              </a:buClr>
              <a:buSzTx/>
              <a:buFont typeface="Wingdings" panose="05000000000000000000" pitchFamily="2" charset="2"/>
              <a:buChar char="§"/>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cxnSp>
        <p:nvCxnSpPr>
          <p:cNvPr id="53" name="Connettore diritto 52">
            <a:extLst/>
          </p:cNvPr>
          <p:cNvCxnSpPr>
            <a:cxnSpLocks/>
          </p:cNvCxnSpPr>
          <p:nvPr/>
        </p:nvCxnSpPr>
        <p:spPr>
          <a:xfrm>
            <a:off x="830557" y="1995413"/>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4" name="CasellaDiTesto 53">
            <a:extLst/>
          </p:cNvPr>
          <p:cNvSpPr txBox="1"/>
          <p:nvPr/>
        </p:nvSpPr>
        <p:spPr>
          <a:xfrm>
            <a:off x="1581357" y="3543366"/>
            <a:ext cx="5550197"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ELIGIBLE EXPENSES</a:t>
            </a:r>
          </a:p>
        </p:txBody>
      </p:sp>
      <p:cxnSp>
        <p:nvCxnSpPr>
          <p:cNvPr id="55" name="Connettore diritto 54">
            <a:extLst/>
          </p:cNvPr>
          <p:cNvCxnSpPr>
            <a:cxnSpLocks/>
          </p:cNvCxnSpPr>
          <p:nvPr/>
        </p:nvCxnSpPr>
        <p:spPr>
          <a:xfrm>
            <a:off x="830557" y="405119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a:extLst/>
          </p:cNvPr>
          <p:cNvSpPr txBox="1"/>
          <p:nvPr/>
        </p:nvSpPr>
        <p:spPr>
          <a:xfrm>
            <a:off x="2486330" y="1571690"/>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ELIGIBILITY</a:t>
            </a:r>
          </a:p>
        </p:txBody>
      </p:sp>
      <p:sp>
        <p:nvSpPr>
          <p:cNvPr id="57" name="Rettangolo 56">
            <a:extLst/>
          </p:cNvPr>
          <p:cNvSpPr/>
          <p:nvPr/>
        </p:nvSpPr>
        <p:spPr>
          <a:xfrm>
            <a:off x="639567" y="2148459"/>
            <a:ext cx="7433777" cy="923330"/>
          </a:xfrm>
          <a:prstGeom prst="rect">
            <a:avLst/>
          </a:prstGeom>
        </p:spPr>
        <p:txBody>
          <a:bodyPr wrap="square">
            <a:spAutoFit/>
          </a:bodyPr>
          <a:lstStyle/>
          <a:p>
            <a:pPr marL="465137" marR="0" lvl="0" indent="-28575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Companies of </a:t>
            </a:r>
            <a:r>
              <a:rPr kumimoji="0" lang="en-US" sz="18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all sizes </a:t>
            </a: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investing in research and development, ecological transition, technological innovation 4.0 and in other innovative activities</a:t>
            </a:r>
          </a:p>
        </p:txBody>
      </p:sp>
      <p:graphicFrame>
        <p:nvGraphicFramePr>
          <p:cNvPr id="58" name="Tabella 57">
            <a:extLst/>
          </p:cNvPr>
          <p:cNvGraphicFramePr>
            <a:graphicFrameLocks noGrp="1"/>
          </p:cNvGraphicFramePr>
          <p:nvPr>
            <p:extLst/>
          </p:nvPr>
        </p:nvGraphicFramePr>
        <p:xfrm>
          <a:off x="8787586" y="2148459"/>
          <a:ext cx="9240818" cy="6879091"/>
        </p:xfrm>
        <a:graphic>
          <a:graphicData uri="http://schemas.openxmlformats.org/drawingml/2006/table">
            <a:tbl>
              <a:tblPr firstRow="1" firstCol="1" bandRow="1">
                <a:tableStyleId>{1FECB4D8-DB02-4DC6-A0A2-4F2EBAE1DC90}</a:tableStyleId>
              </a:tblPr>
              <a:tblGrid>
                <a:gridCol w="4304959">
                  <a:extLst>
                    <a:ext uri="{9D8B030D-6E8A-4147-A177-3AD203B41FA5}">
                      <a16:colId xmlns:a16="http://schemas.microsoft.com/office/drawing/2014/main" val="3654913947"/>
                    </a:ext>
                  </a:extLst>
                </a:gridCol>
                <a:gridCol w="2244437">
                  <a:extLst>
                    <a:ext uri="{9D8B030D-6E8A-4147-A177-3AD203B41FA5}">
                      <a16:colId xmlns:a16="http://schemas.microsoft.com/office/drawing/2014/main" val="20000"/>
                    </a:ext>
                  </a:extLst>
                </a:gridCol>
                <a:gridCol w="2691422">
                  <a:extLst>
                    <a:ext uri="{9D8B030D-6E8A-4147-A177-3AD203B41FA5}">
                      <a16:colId xmlns:a16="http://schemas.microsoft.com/office/drawing/2014/main" val="3382981887"/>
                    </a:ext>
                  </a:extLst>
                </a:gridCol>
              </a:tblGrid>
              <a:tr h="5195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noProof="0" dirty="0">
                          <a:effectLst/>
                          <a:latin typeface="Arial" panose="020B0604020202020204" pitchFamily="34" charset="0"/>
                          <a:cs typeface="Arial" panose="020B0604020202020204" pitchFamily="34" charset="0"/>
                        </a:rPr>
                        <a:t>Eligible activities</a:t>
                      </a:r>
                    </a:p>
                  </a:txBody>
                  <a:tcPr marL="14288" marR="14288" marT="14288" marB="1428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noProof="0" dirty="0">
                          <a:effectLst/>
                          <a:latin typeface="Arial" panose="020B0604020202020204" pitchFamily="34" charset="0"/>
                          <a:cs typeface="Arial" panose="020B0604020202020204" pitchFamily="34" charset="0"/>
                        </a:rPr>
                        <a:t>Investments (€) **</a:t>
                      </a:r>
                    </a:p>
                  </a:txBody>
                  <a:tcPr marL="14288" marR="14288" marT="14288" marB="14288" anchor="ctr"/>
                </a:tc>
                <a:tc>
                  <a:txBody>
                    <a:bodyPr/>
                    <a:lstStyle/>
                    <a:p>
                      <a:pPr algn="ctr"/>
                      <a:r>
                        <a:rPr lang="en-US" sz="2000" noProof="0" dirty="0">
                          <a:effectLst/>
                          <a:latin typeface="Arial" panose="020B0604020202020204" pitchFamily="34" charset="0"/>
                          <a:ea typeface="Calibri"/>
                          <a:cs typeface="Arial" panose="020B0604020202020204" pitchFamily="34" charset="0"/>
                        </a:rPr>
                        <a:t>Tax credit (%) *</a:t>
                      </a:r>
                      <a:endParaRPr lang="it-IT" dirty="0"/>
                    </a:p>
                  </a:txBody>
                  <a:tcPr marL="14288" marR="14288" marT="14288" marB="14288" anchor="ctr"/>
                </a:tc>
                <a:extLst>
                  <a:ext uri="{0D108BD9-81ED-4DB2-BD59-A6C34878D82A}">
                    <a16:rowId xmlns:a16="http://schemas.microsoft.com/office/drawing/2014/main" val="10000"/>
                  </a:ext>
                </a:extLst>
              </a:tr>
              <a:tr h="768469">
                <a:tc>
                  <a:txBody>
                    <a:bodyPr/>
                    <a:lstStyle/>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r>
                        <a:rPr lang="en-US" sz="2000" b="0" i="0" noProof="0" dirty="0">
                          <a:effectLst/>
                          <a:latin typeface="Arial" panose="020B0604020202020204" pitchFamily="34" charset="0"/>
                          <a:ea typeface="Calibri"/>
                          <a:cs typeface="Arial" panose="020B0604020202020204" pitchFamily="34" charset="0"/>
                        </a:rPr>
                        <a:t>12%</a:t>
                      </a:r>
                      <a:endParaRPr lang="it-IT" sz="2000" dirty="0"/>
                    </a:p>
                  </a:txBody>
                  <a:tcPr marL="14288" marR="14288" marT="14288" marB="14288" anchor="ctr"/>
                </a:tc>
                <a:extLst>
                  <a:ext uri="{0D108BD9-81ED-4DB2-BD59-A6C34878D82A}">
                    <a16:rowId xmlns:a16="http://schemas.microsoft.com/office/drawing/2014/main" val="3991569348"/>
                  </a:ext>
                </a:extLst>
              </a:tr>
              <a:tr h="1149927">
                <a:tc>
                  <a:txBody>
                    <a:bodyPr/>
                    <a:lstStyle/>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for innovative startups and SMEs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r>
                        <a:rPr lang="it-IT" sz="2000" b="0" i="0" kern="1200" dirty="0">
                          <a:solidFill>
                            <a:schemeClr val="dk1"/>
                          </a:solidFill>
                          <a:effectLst/>
                          <a:latin typeface="Arial" panose="020B0604020202020204" pitchFamily="34" charset="0"/>
                          <a:cs typeface="Arial" panose="020B0604020202020204" pitchFamily="34" charset="0"/>
                        </a:rPr>
                        <a:t>24%</a:t>
                      </a:r>
                    </a:p>
                  </a:txBody>
                  <a:tcPr marL="14288" marR="14288" marT="14288" marB="14288" anchor="ctr"/>
                </a:tc>
                <a:extLst>
                  <a:ext uri="{0D108BD9-81ED-4DB2-BD59-A6C34878D82A}">
                    <a16:rowId xmlns:a16="http://schemas.microsoft.com/office/drawing/2014/main" val="1601493634"/>
                  </a:ext>
                </a:extLst>
              </a:tr>
              <a:tr h="1420558">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in Southern Regions</a:t>
                      </a:r>
                    </a:p>
                    <a:p>
                      <a:pPr algn="ctr">
                        <a:lnSpc>
                          <a:spcPct val="115000"/>
                        </a:lnSpc>
                        <a:spcAft>
                          <a:spcPts val="0"/>
                        </a:spcAft>
                      </a:pPr>
                      <a:r>
                        <a:rPr lang="en-US" sz="1400" b="0" i="0" noProof="0" dirty="0">
                          <a:solidFill>
                            <a:srgbClr val="75787B"/>
                          </a:solidFill>
                          <a:effectLst/>
                          <a:latin typeface="Arial" panose="020B0604020202020204" pitchFamily="34" charset="0"/>
                          <a:ea typeface="Calibri"/>
                          <a:cs typeface="Arial" panose="020B0604020202020204" pitchFamily="34" charset="0"/>
                        </a:rPr>
                        <a:t>(</a:t>
                      </a:r>
                      <a:r>
                        <a:rPr lang="it-IT" sz="1400" b="0" i="0" noProof="0" dirty="0">
                          <a:solidFill>
                            <a:srgbClr val="75787B"/>
                          </a:solidFill>
                          <a:effectLst/>
                          <a:latin typeface="Arial" panose="020B0604020202020204" pitchFamily="34" charset="0"/>
                          <a:ea typeface="Calibri"/>
                          <a:cs typeface="Arial" panose="020B0604020202020204" pitchFamily="34" charset="0"/>
                        </a:rPr>
                        <a:t>Abruzzo, Basilicata, Calabria,</a:t>
                      </a:r>
                    </a:p>
                    <a:p>
                      <a:pPr algn="ctr">
                        <a:lnSpc>
                          <a:spcPct val="115000"/>
                        </a:lnSpc>
                        <a:spcAft>
                          <a:spcPts val="0"/>
                        </a:spcAft>
                      </a:pPr>
                      <a:r>
                        <a:rPr lang="it-IT" sz="1400" b="0" i="0" noProof="0" dirty="0">
                          <a:solidFill>
                            <a:srgbClr val="75787B"/>
                          </a:solidFill>
                          <a:effectLst/>
                          <a:latin typeface="Arial" panose="020B0604020202020204" pitchFamily="34" charset="0"/>
                          <a:ea typeface="Calibri"/>
                          <a:cs typeface="Arial" panose="020B0604020202020204" pitchFamily="34" charset="0"/>
                        </a:rPr>
                        <a:t>Campania, Molise, Puglia, Sardegna and Sicilia</a:t>
                      </a:r>
                      <a:r>
                        <a:rPr lang="en-US" sz="1400" b="0" i="0" noProof="0" dirty="0">
                          <a:solidFill>
                            <a:srgbClr val="75787B"/>
                          </a:solidFill>
                          <a:effectLst/>
                          <a:latin typeface="Arial" panose="020B0604020202020204" pitchFamily="34" charset="0"/>
                          <a:ea typeface="Calibri"/>
                          <a:cs typeface="Arial" panose="020B0604020202020204" pitchFamily="34" charset="0"/>
                        </a:rPr>
                        <a:t>)</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25% (large enterprise)</a:t>
                      </a:r>
                    </a:p>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35% (medium enterprise)</a:t>
                      </a:r>
                    </a:p>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45% (small enterprise)</a:t>
                      </a:r>
                      <a:endParaRPr lang="it-IT" sz="1800" dirty="0"/>
                    </a:p>
                  </a:txBody>
                  <a:tcPr marL="14288" marR="14288" marT="14288" marB="14288" anchor="ctr"/>
                </a:tc>
                <a:extLst>
                  <a:ext uri="{0D108BD9-81ED-4DB2-BD59-A6C34878D82A}">
                    <a16:rowId xmlns:a16="http://schemas.microsoft.com/office/drawing/2014/main" val="3035120042"/>
                  </a:ext>
                </a:extLst>
              </a:tr>
              <a:tr h="758833">
                <a:tc>
                  <a:txBody>
                    <a:bodyPr/>
                    <a:lstStyle/>
                    <a:p>
                      <a:pPr algn="ctr">
                        <a:lnSpc>
                          <a:spcPct val="115000"/>
                        </a:lnSpc>
                        <a:spcAft>
                          <a:spcPts val="0"/>
                        </a:spcAft>
                      </a:pPr>
                      <a:r>
                        <a:rPr lang="en-US" sz="1600" b="1" noProof="0" dirty="0">
                          <a:solidFill>
                            <a:schemeClr val="accent5">
                              <a:lumMod val="50000"/>
                            </a:schemeClr>
                          </a:solidFill>
                          <a:effectLst/>
                          <a:latin typeface="Arial" panose="020B0604020202020204" pitchFamily="34" charset="0"/>
                          <a:ea typeface="Calibri"/>
                          <a:cs typeface="Arial" panose="020B0604020202020204" pitchFamily="34" charset="0"/>
                        </a:rPr>
                        <a:t>Technological innovation</a:t>
                      </a:r>
                    </a:p>
                    <a:p>
                      <a:pPr algn="ctr">
                        <a:lnSpc>
                          <a:spcPct val="115000"/>
                        </a:lnSpc>
                        <a:spcAft>
                          <a:spcPts val="0"/>
                        </a:spcAft>
                      </a:pPr>
                      <a:r>
                        <a:rPr lang="en-US" sz="1400" b="0" noProof="0" dirty="0">
                          <a:solidFill>
                            <a:srgbClr val="75787B"/>
                          </a:solidFill>
                          <a:effectLst/>
                          <a:latin typeface="Arial" panose="020B0604020202020204" pitchFamily="34" charset="0"/>
                          <a:ea typeface="Calibri"/>
                          <a:cs typeface="Arial" panose="020B0604020202020204" pitchFamily="34" charset="0"/>
                        </a:rPr>
                        <a:t>(design, implementation, introduction)</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r>
                        <a:rPr lang="en-US" sz="2000" noProof="0" dirty="0">
                          <a:solidFill>
                            <a:schemeClr val="tx1"/>
                          </a:solidFill>
                          <a:effectLst/>
                          <a:latin typeface="Arial" panose="020B0604020202020204" pitchFamily="34" charset="0"/>
                          <a:ea typeface="Calibri"/>
                          <a:cs typeface="Arial" panose="020B0604020202020204" pitchFamily="34" charset="0"/>
                        </a:rPr>
                        <a:t>6%</a:t>
                      </a:r>
                      <a:endParaRPr lang="it-IT" sz="2000" dirty="0"/>
                    </a:p>
                  </a:txBody>
                  <a:tcPr marL="14288" marR="14288" marT="14288" marB="14288" anchor="ctr"/>
                </a:tc>
                <a:extLst>
                  <a:ext uri="{0D108BD9-81ED-4DB2-BD59-A6C34878D82A}">
                    <a16:rowId xmlns:a16="http://schemas.microsoft.com/office/drawing/2014/main" val="10002"/>
                  </a:ext>
                </a:extLst>
              </a:tr>
              <a:tr h="775855">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noProof="0" dirty="0">
                          <a:solidFill>
                            <a:schemeClr val="accent5">
                              <a:lumMod val="50000"/>
                            </a:schemeClr>
                          </a:solidFill>
                          <a:effectLst/>
                          <a:latin typeface="Arial" panose="020B0604020202020204" pitchFamily="34" charset="0"/>
                          <a:ea typeface="Calibri"/>
                          <a:cs typeface="Arial" panose="020B0604020202020204" pitchFamily="34" charset="0"/>
                        </a:rPr>
                        <a:t>Technological innovation “Industry 4.0” and green economy</a:t>
                      </a:r>
                    </a:p>
                    <a:p>
                      <a:pPr marL="0" marR="0" lvl="0" indent="0" algn="ctr" defTabSz="1371600" rtl="0" eaLnBrk="1" fontAlgn="auto" latinLnBrk="0" hangingPunct="1">
                        <a:lnSpc>
                          <a:spcPct val="115000"/>
                        </a:lnSpc>
                        <a:spcBef>
                          <a:spcPts val="0"/>
                        </a:spcBef>
                        <a:spcAft>
                          <a:spcPts val="0"/>
                        </a:spcAft>
                        <a:buClrTx/>
                        <a:buSzTx/>
                        <a:buFontTx/>
                        <a:buNone/>
                        <a:tabLst/>
                        <a:defRPr/>
                      </a:pPr>
                      <a:r>
                        <a:rPr lang="en-US" sz="1400" b="0" noProof="0" dirty="0">
                          <a:solidFill>
                            <a:srgbClr val="75787B"/>
                          </a:solidFill>
                          <a:effectLst/>
                          <a:latin typeface="Arial" panose="020B0604020202020204" pitchFamily="34" charset="0"/>
                          <a:ea typeface="Calibri"/>
                          <a:cs typeface="Arial" panose="020B0604020202020204" pitchFamily="34" charset="0"/>
                        </a:rPr>
                        <a:t>(design, implementation, introduction)</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r>
                        <a:rPr lang="en-US" sz="2000" noProof="0" dirty="0">
                          <a:solidFill>
                            <a:schemeClr val="tx1"/>
                          </a:solidFill>
                          <a:effectLst/>
                          <a:latin typeface="Arial" panose="020B0604020202020204" pitchFamily="34" charset="0"/>
                          <a:ea typeface="Calibri"/>
                          <a:cs typeface="Arial" panose="020B0604020202020204" pitchFamily="34" charset="0"/>
                        </a:rPr>
                        <a:t>10%</a:t>
                      </a:r>
                      <a:endParaRPr lang="it-IT" sz="2000" dirty="0"/>
                    </a:p>
                  </a:txBody>
                  <a:tcPr marL="14288" marR="14288" marT="14288" marB="14288" anchor="ctr"/>
                </a:tc>
                <a:extLst>
                  <a:ext uri="{0D108BD9-81ED-4DB2-BD59-A6C34878D82A}">
                    <a16:rowId xmlns:a16="http://schemas.microsoft.com/office/drawing/2014/main" val="10003"/>
                  </a:ext>
                </a:extLst>
              </a:tr>
              <a:tr h="1427018">
                <a:tc>
                  <a:txBody>
                    <a:bodyPr/>
                    <a:lstStyle/>
                    <a:p>
                      <a:pPr algn="ctr">
                        <a:lnSpc>
                          <a:spcPct val="115000"/>
                        </a:lnSpc>
                        <a:spcAft>
                          <a:spcPts val="0"/>
                        </a:spcAft>
                      </a:pPr>
                      <a:r>
                        <a:rPr lang="en-US" sz="1600" b="1" i="0" kern="1200" noProof="0" dirty="0">
                          <a:solidFill>
                            <a:schemeClr val="accent5">
                              <a:lumMod val="50000"/>
                            </a:schemeClr>
                          </a:solidFill>
                          <a:effectLst/>
                          <a:latin typeface="Arial" panose="020B0604020202020204" pitchFamily="34" charset="0"/>
                          <a:ea typeface="Calibri"/>
                          <a:cs typeface="Arial" panose="020B0604020202020204" pitchFamily="34" charset="0"/>
                        </a:rPr>
                        <a:t>Design - Aesthetic conception</a:t>
                      </a:r>
                    </a:p>
                    <a:p>
                      <a:pPr algn="ctr">
                        <a:lnSpc>
                          <a:spcPct val="115000"/>
                        </a:lnSpc>
                        <a:spcAft>
                          <a:spcPts val="0"/>
                        </a:spcAft>
                      </a:pPr>
                      <a:r>
                        <a:rPr lang="en-US" sz="1400" b="0" i="0" kern="1200" noProof="0" dirty="0">
                          <a:solidFill>
                            <a:srgbClr val="75787B"/>
                          </a:solidFill>
                          <a:effectLst/>
                          <a:latin typeface="Arial" panose="020B0604020202020204" pitchFamily="34" charset="0"/>
                          <a:ea typeface="Calibri"/>
                          <a:cs typeface="Arial" panose="020B0604020202020204" pitchFamily="34" charset="0"/>
                        </a:rPr>
                        <a:t>(conception and realization of new products and samples within the textile and fashion, footwear, eyewear, goldsmith, furniture and furnishing and ceramic sectors)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lnSpc>
                          <a:spcPct val="115000"/>
                        </a:lnSpc>
                        <a:spcAft>
                          <a:spcPts val="0"/>
                        </a:spcAft>
                      </a:pPr>
                      <a:r>
                        <a:rPr lang="en-US" sz="2000" b="0" i="0" kern="1200" noProof="0" dirty="0">
                          <a:solidFill>
                            <a:schemeClr val="dk1"/>
                          </a:solidFill>
                          <a:effectLst/>
                          <a:latin typeface="Arial" panose="020B0604020202020204" pitchFamily="34" charset="0"/>
                          <a:ea typeface="Calibri"/>
                          <a:cs typeface="Arial" panose="020B0604020202020204" pitchFamily="34" charset="0"/>
                        </a:rPr>
                        <a:t>6%</a:t>
                      </a:r>
                    </a:p>
                  </a:txBody>
                  <a:tcPr marL="14288" marR="14288" marT="14288" marB="14288" anchor="ctr"/>
                </a:tc>
                <a:extLst>
                  <a:ext uri="{0D108BD9-81ED-4DB2-BD59-A6C34878D82A}">
                    <a16:rowId xmlns:a16="http://schemas.microsoft.com/office/drawing/2014/main" val="1651852237"/>
                  </a:ext>
                </a:extLst>
              </a:tr>
            </a:tbl>
          </a:graphicData>
        </a:graphic>
      </p:graphicFrame>
      <p:sp>
        <p:nvSpPr>
          <p:cNvPr id="62" name="CasellaDiTesto 61">
            <a:extLst/>
          </p:cNvPr>
          <p:cNvSpPr txBox="1"/>
          <p:nvPr/>
        </p:nvSpPr>
        <p:spPr>
          <a:xfrm>
            <a:off x="12037751" y="1571690"/>
            <a:ext cx="2740488"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INCENTIVES</a:t>
            </a:r>
          </a:p>
        </p:txBody>
      </p:sp>
      <p:cxnSp>
        <p:nvCxnSpPr>
          <p:cNvPr id="63" name="Connettore diritto 62">
            <a:extLst/>
          </p:cNvPr>
          <p:cNvCxnSpPr>
            <a:cxnSpLocks/>
          </p:cNvCxnSpPr>
          <p:nvPr/>
        </p:nvCxnSpPr>
        <p:spPr>
          <a:xfrm>
            <a:off x="8877559" y="1995413"/>
            <a:ext cx="9060872"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4" name="Rettangolo con angoli arrotondati 63">
            <a:extLst/>
          </p:cNvPr>
          <p:cNvSpPr/>
          <p:nvPr/>
        </p:nvSpPr>
        <p:spPr>
          <a:xfrm>
            <a:off x="10210799" y="9113373"/>
            <a:ext cx="2378421" cy="75897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Compensation</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years</a:t>
            </a:r>
          </a:p>
        </p:txBody>
      </p:sp>
      <p:sp>
        <p:nvSpPr>
          <p:cNvPr id="61" name="CasellaDiTesto 60">
            <a:extLst/>
          </p:cNvPr>
          <p:cNvSpPr txBox="1"/>
          <p:nvPr/>
        </p:nvSpPr>
        <p:spPr>
          <a:xfrm>
            <a:off x="12732852" y="9135889"/>
            <a:ext cx="4427893" cy="830997"/>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net of other grants or contributions for any reason received for the same eligible expenses</a:t>
            </a:r>
            <a:endParaRPr kumimoji="0" lang="it-IT"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6242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45</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8" name="Group 8"/>
          <p:cNvGrpSpPr/>
          <p:nvPr/>
        </p:nvGrpSpPr>
        <p:grpSpPr>
          <a:xfrm>
            <a:off x="2656772" y="1287178"/>
            <a:ext cx="13327397" cy="130629"/>
            <a:chOff x="5594142" y="5684880"/>
            <a:chExt cx="13327397" cy="130629"/>
          </a:xfrm>
        </p:grpSpPr>
        <p:cxnSp>
          <p:nvCxnSpPr>
            <p:cNvPr id="29"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5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55" name="Gruppo 54"/>
          <p:cNvGrpSpPr/>
          <p:nvPr/>
        </p:nvGrpSpPr>
        <p:grpSpPr>
          <a:xfrm>
            <a:off x="-137160" y="-137160"/>
            <a:ext cx="3670523" cy="1086702"/>
            <a:chOff x="0" y="0"/>
            <a:chExt cx="3670523" cy="1086702"/>
          </a:xfrm>
        </p:grpSpPr>
        <p:pic>
          <p:nvPicPr>
            <p:cNvPr id="56" name="Immagin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57" name="Picture 11"/>
            <p:cNvPicPr>
              <a:picLocks noChangeAspect="1"/>
            </p:cNvPicPr>
            <p:nvPr/>
          </p:nvPicPr>
          <p:blipFill>
            <a:blip r:embed="rId4"/>
            <a:stretch>
              <a:fillRect/>
            </a:stretch>
          </p:blipFill>
          <p:spPr>
            <a:xfrm>
              <a:off x="1674274" y="312912"/>
              <a:ext cx="882598" cy="441771"/>
            </a:xfrm>
            <a:prstGeom prst="rect">
              <a:avLst/>
            </a:prstGeom>
          </p:spPr>
        </p:pic>
        <p:pic>
          <p:nvPicPr>
            <p:cNvPr id="58" name="Immagin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59" name="Connettore diritto 5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Patent box and equity growth</a:t>
            </a:r>
          </a:p>
        </p:txBody>
      </p:sp>
      <p:sp>
        <p:nvSpPr>
          <p:cNvPr id="6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cxnSp>
        <p:nvCxnSpPr>
          <p:cNvPr id="63" name="Connettore diritto 62"/>
          <p:cNvCxnSpPr>
            <a:cxnSpLocks/>
          </p:cNvCxnSpPr>
          <p:nvPr/>
        </p:nvCxnSpPr>
        <p:spPr>
          <a:xfrm>
            <a:off x="1006622" y="243325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2608195" y="2000250"/>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PATENT BOX</a:t>
            </a:r>
          </a:p>
        </p:txBody>
      </p:sp>
      <p:sp>
        <p:nvSpPr>
          <p:cNvPr id="65" name="Rettangolo 64"/>
          <p:cNvSpPr/>
          <p:nvPr/>
        </p:nvSpPr>
        <p:spPr>
          <a:xfrm>
            <a:off x="810829" y="2548937"/>
            <a:ext cx="7433777" cy="6878806"/>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patent box benefit consists in a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partial tax deduction of 50%</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for incomes arising from direct use or licensing of qualified intangible assets:</a:t>
            </a:r>
          </a:p>
          <a:p>
            <a:pPr marL="715963"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Property rights;</a:t>
            </a:r>
          </a:p>
          <a:p>
            <a:pPr marL="715963"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Industrial patents;</a:t>
            </a:r>
          </a:p>
          <a:p>
            <a:pPr marL="715963"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Trademarks;</a:t>
            </a:r>
          </a:p>
          <a:p>
            <a:pPr marL="715963"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Designs and models, as well as processes, formulas and information relating to experiences acquired in legally protected industrial, commercial or scientific fields</a:t>
            </a:r>
          </a:p>
          <a:p>
            <a:pPr marL="373063" marR="0" lvl="0" algn="just" defTabSz="1371600" rtl="0" eaLnBrk="1" fontAlgn="auto" latinLnBrk="0" hangingPunct="1">
              <a:lnSpc>
                <a:spcPct val="100000"/>
              </a:lnSpc>
              <a:spcBef>
                <a:spcPts val="0"/>
              </a:spcBef>
              <a:spcAft>
                <a:spcPts val="0"/>
              </a:spcAft>
              <a:buClr>
                <a:srgbClr val="9B0000"/>
              </a:buClr>
              <a:buSzTx/>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33400" marR="0" lvl="0" indent="-350838"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Fiscal deductibility on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IRPEF</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(personal income tax) or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IRES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rPr>
              <a:t> (tax on company revenues) </a:t>
            </a:r>
            <a:endParaRPr lang="en-US" sz="2100" b="1" dirty="0">
              <a:solidFill>
                <a:srgbClr val="75787B"/>
              </a:solidFill>
              <a:latin typeface="Arial" panose="020B0604020202020204" pitchFamily="34" charset="0"/>
              <a:cs typeface="Arial" panose="020B0604020202020204" pitchFamily="34" charset="0"/>
            </a:endParaRPr>
          </a:p>
          <a:p>
            <a:pPr marL="182562" marR="0" lvl="0" algn="just" defTabSz="1371600" rtl="0" eaLnBrk="1" fontAlgn="auto" latinLnBrk="0" hangingPunct="1">
              <a:lnSpc>
                <a:spcPct val="100000"/>
              </a:lnSpc>
              <a:spcBef>
                <a:spcPts val="0"/>
              </a:spcBef>
              <a:spcAft>
                <a:spcPts val="0"/>
              </a:spcAft>
              <a:buClr>
                <a:schemeClr val="accent5">
                  <a:lumMod val="50000"/>
                </a:schemeClr>
              </a:buClr>
              <a:buSzPct val="80000"/>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5462"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Legal entities with a business income must be able to demonstrate that their income is from the use of intangible assets</a:t>
            </a:r>
          </a:p>
          <a:p>
            <a:pPr marL="182562" marR="0" lvl="0" algn="just" defTabSz="1371600" rtl="0" eaLnBrk="1" fontAlgn="auto" latinLnBrk="0" hangingPunct="1">
              <a:lnSpc>
                <a:spcPct val="100000"/>
              </a:lnSpc>
              <a:spcBef>
                <a:spcPts val="0"/>
              </a:spcBef>
              <a:spcAft>
                <a:spcPts val="0"/>
              </a:spcAft>
              <a:buClr>
                <a:schemeClr val="accent5">
                  <a:lumMod val="50000"/>
                </a:schemeClr>
              </a:buClr>
              <a:buSzPct val="80000"/>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5462"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Access to the benefit is automatic in the preparation of financial statements and for a 3-years time period, providing adequate documentation</a:t>
            </a:r>
          </a:p>
        </p:txBody>
      </p:sp>
      <p:cxnSp>
        <p:nvCxnSpPr>
          <p:cNvPr id="67" name="Connettore diritto 66"/>
          <p:cNvCxnSpPr>
            <a:cxnSpLocks/>
          </p:cNvCxnSpPr>
          <p:nvPr/>
        </p:nvCxnSpPr>
        <p:spPr>
          <a:xfrm>
            <a:off x="9951609" y="243325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8" name="CasellaDiTesto 67"/>
          <p:cNvSpPr txBox="1"/>
          <p:nvPr/>
        </p:nvSpPr>
        <p:spPr>
          <a:xfrm>
            <a:off x="9755816" y="2000250"/>
            <a:ext cx="7147621"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ACE – Help for Economic Growth</a:t>
            </a:r>
          </a:p>
        </p:txBody>
      </p:sp>
      <p:sp>
        <p:nvSpPr>
          <p:cNvPr id="69" name="Rettangolo 68"/>
          <p:cNvSpPr/>
          <p:nvPr/>
        </p:nvSpPr>
        <p:spPr>
          <a:xfrm>
            <a:off x="9755816" y="2548937"/>
            <a:ext cx="7433777" cy="5262979"/>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incentive aims at encouraging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the capitalization of companies</a:t>
            </a:r>
            <a:r>
              <a:rPr kumimoji="0" lang="en-US" sz="21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through the possibility of deducting from the net income, up to the amount of the same, an amount (notional yield) determined as an increase in equity. </a:t>
            </a: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applied tax rate on company revenue (IRES) only for this specific amount is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1.3%</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t>
            </a: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To calculate the ACE incentive, the positive and negative elements of the capital increase must be algebraically added</a:t>
            </a: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result obtained must be compared with the shareholders' equity resulting from the financial statements for the year including the profit or loss. The tax base is equal to the lower of the two amounts.</a:t>
            </a:r>
          </a:p>
        </p:txBody>
      </p:sp>
    </p:spTree>
    <p:extLst>
      <p:ext uri="{BB962C8B-B14F-4D97-AF65-F5344CB8AC3E}">
        <p14:creationId xmlns:p14="http://schemas.microsoft.com/office/powerpoint/2010/main" val="247348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46</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2" name="Group 8"/>
          <p:cNvGrpSpPr/>
          <p:nvPr/>
        </p:nvGrpSpPr>
        <p:grpSpPr>
          <a:xfrm>
            <a:off x="2656772" y="1287178"/>
            <a:ext cx="13327397" cy="130629"/>
            <a:chOff x="5594142" y="5684880"/>
            <a:chExt cx="13327397" cy="130629"/>
          </a:xfrm>
        </p:grpSpPr>
        <p:cxnSp>
          <p:nvCxnSpPr>
            <p:cNvPr id="23"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26" name="Gruppo 25"/>
          <p:cNvGrpSpPr/>
          <p:nvPr/>
        </p:nvGrpSpPr>
        <p:grpSpPr>
          <a:xfrm>
            <a:off x="-137160" y="-137160"/>
            <a:ext cx="3670523" cy="1086702"/>
            <a:chOff x="0" y="0"/>
            <a:chExt cx="3670523" cy="1086702"/>
          </a:xfrm>
        </p:grpSpPr>
        <p:pic>
          <p:nvPicPr>
            <p:cNvPr id="30" name="Immagin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1" name="Picture 11"/>
            <p:cNvPicPr>
              <a:picLocks noChangeAspect="1"/>
            </p:cNvPicPr>
            <p:nvPr/>
          </p:nvPicPr>
          <p:blipFill>
            <a:blip r:embed="rId4"/>
            <a:stretch>
              <a:fillRect/>
            </a:stretch>
          </p:blipFill>
          <p:spPr>
            <a:xfrm>
              <a:off x="1674274" y="312912"/>
              <a:ext cx="882598" cy="441771"/>
            </a:xfrm>
            <a:prstGeom prst="rect">
              <a:avLst/>
            </a:prstGeom>
          </p:spPr>
        </p:pic>
        <p:pic>
          <p:nvPicPr>
            <p:cNvPr id="32" name="Immagin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3" name="Connettore diritto 3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Investments in innovative startups/SMEs</a:t>
            </a:r>
          </a:p>
        </p:txBody>
      </p:sp>
      <p:sp>
        <p:nvSpPr>
          <p:cNvPr id="35"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cxnSp>
        <p:nvCxnSpPr>
          <p:cNvPr id="55" name="Connettore diritto 54">
            <a:extLst/>
          </p:cNvPr>
          <p:cNvCxnSpPr>
            <a:cxnSpLocks/>
          </p:cNvCxnSpPr>
          <p:nvPr/>
        </p:nvCxnSpPr>
        <p:spPr>
          <a:xfrm>
            <a:off x="1287313" y="2680415"/>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a:extLst/>
          </p:cNvPr>
          <p:cNvSpPr txBox="1"/>
          <p:nvPr/>
        </p:nvSpPr>
        <p:spPr>
          <a:xfrm>
            <a:off x="2943086" y="2244218"/>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ELIGIBILITY</a:t>
            </a:r>
          </a:p>
        </p:txBody>
      </p:sp>
      <p:sp>
        <p:nvSpPr>
          <p:cNvPr id="57" name="Rettangolo 56">
            <a:extLst/>
          </p:cNvPr>
          <p:cNvSpPr/>
          <p:nvPr/>
        </p:nvSpPr>
        <p:spPr>
          <a:xfrm>
            <a:off x="1096323" y="2806760"/>
            <a:ext cx="7433777" cy="3647152"/>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Legal</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or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natural persons</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investing directly or indirectly in one or more innovative startups or SMEs</a:t>
            </a: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Mature companies</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 in the acquisition of the entire share capital of innovative startups, only if the acquisition is maintained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for at least 3 years</a:t>
            </a:r>
            <a:endParaRPr kumimoji="0" lang="en-US" sz="21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benefit applies to contributions in cash in the company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share capital</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and in the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reserves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of innovative startups and SMEs or of companies investing mainly in the capital of innovative startups or SMEs</a:t>
            </a:r>
          </a:p>
        </p:txBody>
      </p:sp>
      <p:sp>
        <p:nvSpPr>
          <p:cNvPr id="52" name="Rettangolo 51">
            <a:extLst/>
          </p:cNvPr>
          <p:cNvSpPr/>
          <p:nvPr/>
        </p:nvSpPr>
        <p:spPr>
          <a:xfrm>
            <a:off x="1162262" y="8051879"/>
            <a:ext cx="7301898" cy="738664"/>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chemeClr val="accent5">
                  <a:lumMod val="50000"/>
                </a:scheme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Fiscal deductibility on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IRPEF</a:t>
            </a:r>
            <a:r>
              <a:rPr kumimoji="0" lang="en-US" sz="21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(personal income tax) or </a:t>
            </a:r>
            <a:r>
              <a:rPr kumimoji="0" lang="en-US" sz="21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IRES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(tax on company revenues) </a:t>
            </a:r>
            <a:endPar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53" name="CasellaDiTesto 52">
            <a:extLst/>
          </p:cNvPr>
          <p:cNvSpPr txBox="1"/>
          <p:nvPr/>
        </p:nvSpPr>
        <p:spPr>
          <a:xfrm>
            <a:off x="2038113" y="7465502"/>
            <a:ext cx="5550197"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WHAT</a:t>
            </a:r>
          </a:p>
        </p:txBody>
      </p:sp>
      <p:cxnSp>
        <p:nvCxnSpPr>
          <p:cNvPr id="54" name="Connettore diritto 53">
            <a:extLst/>
          </p:cNvPr>
          <p:cNvCxnSpPr>
            <a:cxnSpLocks/>
          </p:cNvCxnSpPr>
          <p:nvPr/>
        </p:nvCxnSpPr>
        <p:spPr>
          <a:xfrm>
            <a:off x="1287313" y="7973332"/>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8" name="Tabella 57">
            <a:extLst/>
          </p:cNvPr>
          <p:cNvGraphicFramePr>
            <a:graphicFrameLocks noGrp="1"/>
          </p:cNvGraphicFramePr>
          <p:nvPr>
            <p:extLst>
              <p:ext uri="{D42A27DB-BD31-4B8C-83A1-F6EECF244321}">
                <p14:modId xmlns:p14="http://schemas.microsoft.com/office/powerpoint/2010/main" val="3332083462"/>
              </p:ext>
            </p:extLst>
          </p:nvPr>
        </p:nvGraphicFramePr>
        <p:xfrm>
          <a:off x="9830482" y="2806760"/>
          <a:ext cx="7667809" cy="3422231"/>
        </p:xfrm>
        <a:graphic>
          <a:graphicData uri="http://schemas.openxmlformats.org/drawingml/2006/table">
            <a:tbl>
              <a:tblPr firstRow="1" firstCol="1" bandRow="1">
                <a:tableStyleId>{1FECB4D8-DB02-4DC6-A0A2-4F2EBAE1DC90}</a:tableStyleId>
              </a:tblPr>
              <a:tblGrid>
                <a:gridCol w="2791010">
                  <a:extLst>
                    <a:ext uri="{9D8B030D-6E8A-4147-A177-3AD203B41FA5}">
                      <a16:colId xmlns:a16="http://schemas.microsoft.com/office/drawing/2014/main" val="3654913947"/>
                    </a:ext>
                  </a:extLst>
                </a:gridCol>
                <a:gridCol w="2412971">
                  <a:extLst>
                    <a:ext uri="{9D8B030D-6E8A-4147-A177-3AD203B41FA5}">
                      <a16:colId xmlns:a16="http://schemas.microsoft.com/office/drawing/2014/main" val="20000"/>
                    </a:ext>
                  </a:extLst>
                </a:gridCol>
                <a:gridCol w="43909">
                  <a:extLst>
                    <a:ext uri="{9D8B030D-6E8A-4147-A177-3AD203B41FA5}">
                      <a16:colId xmlns:a16="http://schemas.microsoft.com/office/drawing/2014/main" val="1051583380"/>
                    </a:ext>
                  </a:extLst>
                </a:gridCol>
                <a:gridCol w="2419919">
                  <a:extLst>
                    <a:ext uri="{9D8B030D-6E8A-4147-A177-3AD203B41FA5}">
                      <a16:colId xmlns:a16="http://schemas.microsoft.com/office/drawing/2014/main" val="20001"/>
                    </a:ext>
                  </a:extLst>
                </a:gridCol>
              </a:tblGrid>
              <a:tr h="5195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noProof="0" dirty="0">
                          <a:effectLst/>
                          <a:latin typeface="Arial" panose="020B0604020202020204" pitchFamily="34" charset="0"/>
                          <a:cs typeface="Arial" panose="020B0604020202020204" pitchFamily="34" charset="0"/>
                        </a:rPr>
                        <a:t>Fiscal subject</a:t>
                      </a:r>
                    </a:p>
                  </a:txBody>
                  <a:tcPr marL="14288" marR="14288" marT="14288" marB="14288"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noProof="0" dirty="0">
                          <a:effectLst/>
                          <a:latin typeface="Arial" panose="020B0604020202020204" pitchFamily="34" charset="0"/>
                          <a:cs typeface="Arial" panose="020B0604020202020204" pitchFamily="34" charset="0"/>
                        </a:rPr>
                        <a:t>Investments (€)</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400" noProof="0" dirty="0">
                          <a:effectLst/>
                          <a:latin typeface="Arial" panose="020B0604020202020204" pitchFamily="34" charset="0"/>
                          <a:ea typeface="Calibri"/>
                          <a:cs typeface="Arial" panose="020B0604020202020204" pitchFamily="34" charset="0"/>
                        </a:rPr>
                        <a:t>Fiscal deductibility (%)</a:t>
                      </a:r>
                    </a:p>
                  </a:txBody>
                  <a:tcPr marL="14288" marR="14288" marT="14288" marB="14288" anchor="ctr"/>
                </a:tc>
                <a:extLst>
                  <a:ext uri="{0D108BD9-81ED-4DB2-BD59-A6C34878D82A}">
                    <a16:rowId xmlns:a16="http://schemas.microsoft.com/office/drawing/2014/main" val="10000"/>
                  </a:ext>
                </a:extLst>
              </a:tr>
              <a:tr h="789707">
                <a:tc>
                  <a:txBody>
                    <a:bodyPr/>
                    <a:lstStyle/>
                    <a:p>
                      <a:pPr algn="ctr">
                        <a:lnSpc>
                          <a:spcPct val="115000"/>
                        </a:lnSpc>
                        <a:spcAft>
                          <a:spcPts val="0"/>
                        </a:spcAft>
                      </a:pPr>
                      <a:r>
                        <a:rPr lang="en-US" sz="2000" b="1" i="0" noProof="0" dirty="0">
                          <a:solidFill>
                            <a:schemeClr val="accent5">
                              <a:lumMod val="50000"/>
                            </a:schemeClr>
                          </a:solidFill>
                          <a:effectLst/>
                          <a:latin typeface="Arial" panose="020B0604020202020204" pitchFamily="34" charset="0"/>
                          <a:ea typeface="Calibri"/>
                          <a:cs typeface="Arial" panose="020B0604020202020204" pitchFamily="34" charset="0"/>
                        </a:rPr>
                        <a:t>Natural persons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 MLN</a:t>
                      </a:r>
                    </a:p>
                  </a:txBody>
                  <a:tcPr marL="14288" marR="14288" marT="14288" marB="14288" anchor="ctr"/>
                </a:tc>
                <a:tc gridSpan="2">
                  <a:txBody>
                    <a:bodyPr/>
                    <a:lstStyle/>
                    <a:p>
                      <a:pPr algn="ctr">
                        <a:lnSpc>
                          <a:spcPct val="115000"/>
                        </a:lnSpc>
                        <a:spcAft>
                          <a:spcPts val="0"/>
                        </a:spcAft>
                      </a:pPr>
                      <a:r>
                        <a:rPr lang="en-US" sz="2200" b="0" i="0" noProof="0" dirty="0">
                          <a:effectLst/>
                          <a:latin typeface="Arial" panose="020B0604020202020204" pitchFamily="34" charset="0"/>
                          <a:ea typeface="Calibri"/>
                          <a:cs typeface="Arial" panose="020B0604020202020204" pitchFamily="34" charset="0"/>
                        </a:rPr>
                        <a:t>50% *</a:t>
                      </a:r>
                    </a:p>
                  </a:txBody>
                  <a:tcPr marL="14288" marR="14288" marT="14288" marB="14288" anchor="ctr"/>
                </a:tc>
                <a:tc hMerge="1">
                  <a:txBody>
                    <a:bodyPr/>
                    <a:lstStyle/>
                    <a:p>
                      <a:pPr algn="ctr">
                        <a:lnSpc>
                          <a:spcPct val="115000"/>
                        </a:lnSpc>
                        <a:spcAft>
                          <a:spcPts val="0"/>
                        </a:spcAft>
                      </a:pPr>
                      <a:endParaRPr lang="it-IT" sz="1200" dirty="0">
                        <a:effectLst/>
                        <a:latin typeface="Trebuchet MS" panose="020B0603020202020204" pitchFamily="34" charset="0"/>
                        <a:ea typeface="Calibri"/>
                        <a:cs typeface="Times New Roman"/>
                      </a:endParaRPr>
                    </a:p>
                  </a:txBody>
                  <a:tcPr marL="9525" marR="9525" marT="9525" marB="9525" anchor="ctr"/>
                </a:tc>
                <a:extLst>
                  <a:ext uri="{0D108BD9-81ED-4DB2-BD59-A6C34878D82A}">
                    <a16:rowId xmlns:a16="http://schemas.microsoft.com/office/drawing/2014/main" val="3991569348"/>
                  </a:ext>
                </a:extLst>
              </a:tr>
              <a:tr h="916724">
                <a:tc>
                  <a:txBody>
                    <a:bodyPr/>
                    <a:lstStyle/>
                    <a:p>
                      <a:pPr algn="ctr">
                        <a:lnSpc>
                          <a:spcPct val="115000"/>
                        </a:lnSpc>
                        <a:spcAft>
                          <a:spcPts val="0"/>
                        </a:spcAft>
                      </a:pPr>
                      <a:r>
                        <a:rPr lang="en-US" sz="2000" b="1" noProof="0" dirty="0">
                          <a:solidFill>
                            <a:schemeClr val="accent5">
                              <a:lumMod val="50000"/>
                            </a:schemeClr>
                          </a:solidFill>
                          <a:effectLst/>
                          <a:latin typeface="Arial" panose="020B0604020202020204" pitchFamily="34" charset="0"/>
                          <a:ea typeface="Calibri"/>
                          <a:cs typeface="Arial" panose="020B0604020202020204" pitchFamily="34" charset="0"/>
                        </a:rPr>
                        <a:t>Legal persons</a:t>
                      </a:r>
                    </a:p>
                  </a:txBody>
                  <a:tcPr marL="14288" marR="14288" marT="14288" marB="14288" anchor="ctr"/>
                </a:tc>
                <a:tc gridSpan="2">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€ 1.8 MLN</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200" noProof="0" dirty="0">
                          <a:solidFill>
                            <a:schemeClr val="tx1"/>
                          </a:solidFill>
                          <a:effectLst/>
                          <a:latin typeface="Arial" panose="020B0604020202020204" pitchFamily="34" charset="0"/>
                          <a:ea typeface="Calibri"/>
                          <a:cs typeface="Arial" panose="020B0604020202020204" pitchFamily="34" charset="0"/>
                        </a:rPr>
                        <a:t>60% *</a:t>
                      </a:r>
                    </a:p>
                  </a:txBody>
                  <a:tcPr marL="14288" marR="14288" marT="14288" marB="14288" anchor="ctr"/>
                </a:tc>
                <a:extLst>
                  <a:ext uri="{0D108BD9-81ED-4DB2-BD59-A6C34878D82A}">
                    <a16:rowId xmlns:a16="http://schemas.microsoft.com/office/drawing/2014/main" val="10002"/>
                  </a:ext>
                </a:extLst>
              </a:tr>
              <a:tr h="845976">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2000" b="1" noProof="0" dirty="0">
                          <a:solidFill>
                            <a:schemeClr val="accent5">
                              <a:lumMod val="50000"/>
                            </a:schemeClr>
                          </a:solidFill>
                          <a:effectLst/>
                          <a:latin typeface="Arial" panose="020B0604020202020204" pitchFamily="34" charset="0"/>
                          <a:ea typeface="Calibri"/>
                          <a:cs typeface="Arial" panose="020B0604020202020204" pitchFamily="34" charset="0"/>
                        </a:rPr>
                        <a:t>Mature companies</a:t>
                      </a:r>
                    </a:p>
                  </a:txBody>
                  <a:tcPr marL="14288" marR="14288" marT="14288" marB="14288" anchor="ctr"/>
                </a:tc>
                <a:tc gridSpan="2">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€ 15 MLN</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200" noProof="0" dirty="0">
                          <a:solidFill>
                            <a:schemeClr val="tx1"/>
                          </a:solidFill>
                          <a:effectLst/>
                          <a:latin typeface="Arial" panose="020B0604020202020204" pitchFamily="34" charset="0"/>
                          <a:ea typeface="Calibri"/>
                          <a:cs typeface="Arial" panose="020B0604020202020204" pitchFamily="34" charset="0"/>
                        </a:rPr>
                        <a:t>100% *  </a:t>
                      </a:r>
                    </a:p>
                  </a:txBody>
                  <a:tcPr marL="14288" marR="14288" marT="14288" marB="14288" anchor="ctr"/>
                </a:tc>
                <a:extLst>
                  <a:ext uri="{0D108BD9-81ED-4DB2-BD59-A6C34878D82A}">
                    <a16:rowId xmlns:a16="http://schemas.microsoft.com/office/drawing/2014/main" val="10003"/>
                  </a:ext>
                </a:extLst>
              </a:tr>
            </a:tbl>
          </a:graphicData>
        </a:graphic>
      </p:graphicFrame>
      <p:sp>
        <p:nvSpPr>
          <p:cNvPr id="62" name="CasellaDiTesto 61">
            <a:extLst/>
          </p:cNvPr>
          <p:cNvSpPr txBox="1"/>
          <p:nvPr/>
        </p:nvSpPr>
        <p:spPr>
          <a:xfrm>
            <a:off x="12429295" y="2244218"/>
            <a:ext cx="2740488"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INCENTIVES</a:t>
            </a:r>
          </a:p>
        </p:txBody>
      </p:sp>
      <p:cxnSp>
        <p:nvCxnSpPr>
          <p:cNvPr id="63" name="Connettore diritto 62">
            <a:extLst/>
          </p:cNvPr>
          <p:cNvCxnSpPr>
            <a:cxnSpLocks/>
          </p:cNvCxnSpPr>
          <p:nvPr/>
        </p:nvCxnSpPr>
        <p:spPr>
          <a:xfrm>
            <a:off x="9830482" y="2680415"/>
            <a:ext cx="7646689"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CasellaDiTesto 60">
            <a:extLst/>
          </p:cNvPr>
          <p:cNvSpPr txBox="1"/>
          <p:nvPr/>
        </p:nvSpPr>
        <p:spPr>
          <a:xfrm>
            <a:off x="9830482" y="6405699"/>
            <a:ext cx="7716981" cy="307777"/>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Waiting for final approval. The existing regulation provides a 30% and 50% fiscal deductibility</a:t>
            </a:r>
          </a:p>
        </p:txBody>
      </p:sp>
    </p:spTree>
    <p:extLst>
      <p:ext uri="{BB962C8B-B14F-4D97-AF65-F5344CB8AC3E}">
        <p14:creationId xmlns:p14="http://schemas.microsoft.com/office/powerpoint/2010/main" val="172608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7789" b="7590"/>
          <a:stretch/>
        </p:blipFill>
        <p:spPr>
          <a:xfrm>
            <a:off x="0" y="0"/>
            <a:ext cx="18288000" cy="10310985"/>
          </a:xfrm>
          <a:prstGeom prst="rect">
            <a:avLst/>
          </a:prstGeom>
        </p:spPr>
      </p:pic>
      <p:sp>
        <p:nvSpPr>
          <p:cNvPr id="17" name="Прямоугольник 29"/>
          <p:cNvSpPr/>
          <p:nvPr/>
        </p:nvSpPr>
        <p:spPr>
          <a:xfrm>
            <a:off x="0" y="-14110"/>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a:ln>
                  <a:noFill/>
                </a:ln>
                <a:solidFill>
                  <a:srgbClr val="FFFFFF"/>
                </a:solidFill>
                <a:effectLst/>
                <a:uLnTx/>
                <a:uFillTx/>
                <a:latin typeface="Arial"/>
                <a:ea typeface="Lato" panose="020F0502020204030203" pitchFamily="34" charset="0"/>
                <a:cs typeface="Arial"/>
              </a:rPr>
              <a:t>FDI case studies</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748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48</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54" name="CasellaDiTesto 53"/>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Reprint database.</a:t>
            </a: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Home to international players</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4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ICT FOREIGN COMPANIES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18" name="CasellaDiTesto 4"/>
          <p:cNvSpPr txBox="1"/>
          <p:nvPr/>
        </p:nvSpPr>
        <p:spPr>
          <a:xfrm>
            <a:off x="1526405" y="1890992"/>
            <a:ext cx="11739651" cy="707886"/>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Some ICT global leaders with recent investments in Italy</a:t>
            </a:r>
          </a:p>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with R&amp;D labs, software development activities, innovation and competence </a:t>
            </a:r>
            <a:r>
              <a:rPr kumimoji="0" lang="en-GB" sz="1800" b="0" i="1" u="none" strike="noStrike" kern="1200" cap="none" spc="0" normalizeH="0" baseline="0" noProof="0" err="1">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centers</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tech academies, and more</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9" name="Rettangolo 18"/>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890 ICT foreign owned firms</a:t>
            </a:r>
            <a:r>
              <a:rPr kumimoji="0" lang="en-US" sz="2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Italy </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with over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150K employees</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 and more than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€ 47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bln</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turnover</a:t>
            </a:r>
            <a:r>
              <a:rPr kumimoji="0" lang="en-US" sz="2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a:ln>
                  <a:noFill/>
                </a:ln>
                <a:solidFill>
                  <a:srgbClr val="70706F"/>
                </a:solidFill>
                <a:effectLst/>
                <a:uLnTx/>
                <a:uFillTx/>
                <a:latin typeface="Arial" panose="020B0604020202020204" pitchFamily="34" charset="0"/>
                <a:ea typeface="+mn-ea"/>
                <a:cs typeface="Arial" panose="020B0604020202020204" pitchFamily="34" charset="0"/>
              </a:rPr>
              <a:t>in 2017</a:t>
            </a:r>
            <a:endPar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pic>
        <p:nvPicPr>
          <p:cNvPr id="21" name="Immagin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6938" y="3348156"/>
            <a:ext cx="1018005" cy="462729"/>
          </a:xfrm>
          <a:prstGeom prst="rect">
            <a:avLst/>
          </a:prstGeom>
        </p:spPr>
      </p:pic>
      <p:pic>
        <p:nvPicPr>
          <p:cNvPr id="22" name="Immagine 2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29097" r="33727" b="29096"/>
          <a:stretch/>
        </p:blipFill>
        <p:spPr>
          <a:xfrm>
            <a:off x="3400353" y="3480436"/>
            <a:ext cx="1289923" cy="870882"/>
          </a:xfrm>
          <a:prstGeom prst="rect">
            <a:avLst/>
          </a:prstGeom>
        </p:spPr>
      </p:pic>
      <p:pic>
        <p:nvPicPr>
          <p:cNvPr id="23" name="Immagin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4590" y="4853660"/>
            <a:ext cx="1119140" cy="590347"/>
          </a:xfrm>
          <a:prstGeom prst="rect">
            <a:avLst/>
          </a:prstGeom>
        </p:spPr>
      </p:pic>
      <p:pic>
        <p:nvPicPr>
          <p:cNvPr id="24" name="Immagine 2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5942" y="2651302"/>
            <a:ext cx="1856437" cy="1856437"/>
          </a:xfrm>
          <a:prstGeom prst="rect">
            <a:avLst/>
          </a:prstGeom>
        </p:spPr>
      </p:pic>
      <p:pic>
        <p:nvPicPr>
          <p:cNvPr id="25" name="Immagine 24"/>
          <p:cNvPicPr>
            <a:picLocks noChangeAspect="1"/>
          </p:cNvPicPr>
          <p:nvPr/>
        </p:nvPicPr>
        <p:blipFill>
          <a:blip r:embed="rId10"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1243480" y="3445057"/>
            <a:ext cx="1654923" cy="268926"/>
          </a:xfrm>
          <a:prstGeom prst="rect">
            <a:avLst/>
          </a:prstGeom>
        </p:spPr>
      </p:pic>
      <p:pic>
        <p:nvPicPr>
          <p:cNvPr id="26" name="Immagin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7894" y="6405613"/>
            <a:ext cx="1812533" cy="701124"/>
          </a:xfrm>
          <a:prstGeom prst="rect">
            <a:avLst/>
          </a:prstGeom>
        </p:spPr>
      </p:pic>
      <p:pic>
        <p:nvPicPr>
          <p:cNvPr id="30" name="Immagine 2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5925" y="5291250"/>
            <a:ext cx="771966" cy="772424"/>
          </a:xfrm>
          <a:prstGeom prst="rect">
            <a:avLst/>
          </a:prstGeom>
        </p:spPr>
      </p:pic>
      <p:pic>
        <p:nvPicPr>
          <p:cNvPr id="2" name="Immagine 1"/>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5" t="18975" r="2298" b="17914"/>
          <a:stretch/>
        </p:blipFill>
        <p:spPr>
          <a:xfrm>
            <a:off x="8583833" y="3640864"/>
            <a:ext cx="2076150" cy="550026"/>
          </a:xfrm>
          <a:prstGeom prst="rect">
            <a:avLst/>
          </a:prstGeom>
        </p:spPr>
      </p:pic>
      <p:pic>
        <p:nvPicPr>
          <p:cNvPr id="3" name="Immagin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38476" y="7359300"/>
            <a:ext cx="1013676" cy="745051"/>
          </a:xfrm>
          <a:prstGeom prst="rect">
            <a:avLst/>
          </a:prstGeom>
        </p:spPr>
      </p:pic>
      <p:pic>
        <p:nvPicPr>
          <p:cNvPr id="4" name="Immagin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30979" y="4675368"/>
            <a:ext cx="1289923" cy="946931"/>
          </a:xfrm>
          <a:prstGeom prst="rect">
            <a:avLst/>
          </a:prstGeom>
        </p:spPr>
      </p:pic>
      <p:pic>
        <p:nvPicPr>
          <p:cNvPr id="6" name="Immagine 5"/>
          <p:cNvPicPr>
            <a:picLocks noChangeAspect="1"/>
          </p:cNvPicPr>
          <p:nvPr/>
        </p:nvPicPr>
        <p:blipFill rotWithShape="1">
          <a:blip r:embed="rId16">
            <a:clrChange>
              <a:clrFrom>
                <a:srgbClr val="F4F4F4"/>
              </a:clrFrom>
              <a:clrTo>
                <a:srgbClr val="F4F4F4">
                  <a:alpha val="0"/>
                </a:srgbClr>
              </a:clrTo>
            </a:clrChange>
            <a:extLst>
              <a:ext uri="{28A0092B-C50C-407E-A947-70E740481C1C}">
                <a14:useLocalDpi xmlns:a14="http://schemas.microsoft.com/office/drawing/2010/main" val="0"/>
              </a:ext>
            </a:extLst>
          </a:blip>
          <a:srcRect t="18731" b="26416"/>
          <a:stretch/>
        </p:blipFill>
        <p:spPr>
          <a:xfrm>
            <a:off x="1021183" y="6322253"/>
            <a:ext cx="2109514" cy="867844"/>
          </a:xfrm>
          <a:prstGeom prst="rect">
            <a:avLst/>
          </a:prstGeom>
        </p:spPr>
      </p:pic>
      <p:pic>
        <p:nvPicPr>
          <p:cNvPr id="7" name="Immagin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0972" y="6900889"/>
            <a:ext cx="1661872" cy="1661872"/>
          </a:xfrm>
          <a:prstGeom prst="rect">
            <a:avLst/>
          </a:prstGeom>
        </p:spPr>
      </p:pic>
      <p:pic>
        <p:nvPicPr>
          <p:cNvPr id="9" name="Immagin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28683" y="7792718"/>
            <a:ext cx="1494515" cy="1494515"/>
          </a:xfrm>
          <a:prstGeom prst="rect">
            <a:avLst/>
          </a:prstGeom>
        </p:spPr>
      </p:pic>
      <p:pic>
        <p:nvPicPr>
          <p:cNvPr id="10" name="Immagin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14521" y="5285549"/>
            <a:ext cx="1861587" cy="783826"/>
          </a:xfrm>
          <a:prstGeom prst="rect">
            <a:avLst/>
          </a:prstGeom>
        </p:spPr>
      </p:pic>
      <p:pic>
        <p:nvPicPr>
          <p:cNvPr id="11" name="Immagin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357760" y="4740615"/>
            <a:ext cx="1426362" cy="816436"/>
          </a:xfrm>
          <a:prstGeom prst="rect">
            <a:avLst/>
          </a:prstGeom>
        </p:spPr>
      </p:pic>
      <p:pic>
        <p:nvPicPr>
          <p:cNvPr id="12" name="Immagin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556788" y="6306291"/>
            <a:ext cx="1028307" cy="899769"/>
          </a:xfrm>
          <a:prstGeom prst="rect">
            <a:avLst/>
          </a:prstGeom>
        </p:spPr>
      </p:pic>
      <p:pic>
        <p:nvPicPr>
          <p:cNvPr id="42" name="Immagine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1906" y="7813515"/>
            <a:ext cx="2578070" cy="1452920"/>
          </a:xfrm>
          <a:prstGeom prst="rect">
            <a:avLst/>
          </a:prstGeom>
        </p:spPr>
      </p:pic>
    </p:spTree>
    <p:extLst>
      <p:ext uri="{BB962C8B-B14F-4D97-AF65-F5344CB8AC3E}">
        <p14:creationId xmlns:p14="http://schemas.microsoft.com/office/powerpoint/2010/main" val="3629675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49</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15" name="Gruppo 14"/>
          <p:cNvGrpSpPr/>
          <p:nvPr/>
        </p:nvGrpSpPr>
        <p:grpSpPr>
          <a:xfrm>
            <a:off x="-137160" y="-137160"/>
            <a:ext cx="3670523" cy="1086702"/>
            <a:chOff x="0" y="0"/>
            <a:chExt cx="3670523" cy="1086702"/>
          </a:xfrm>
        </p:grpSpPr>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7" name="Picture 11"/>
            <p:cNvPicPr>
              <a:picLocks noChangeAspect="1"/>
            </p:cNvPicPr>
            <p:nvPr/>
          </p:nvPicPr>
          <p:blipFill>
            <a:blip r:embed="rId4"/>
            <a:stretch>
              <a:fillRect/>
            </a:stretch>
          </p:blipFill>
          <p:spPr>
            <a:xfrm>
              <a:off x="1674274" y="312912"/>
              <a:ext cx="882598" cy="441771"/>
            </a:xfrm>
            <a:prstGeom prst="rect">
              <a:avLst/>
            </a:prstGeom>
          </p:spPr>
        </p:pic>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9" name="Connettore diritto 1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Заголовок 1"/>
          <p:cNvSpPr txBox="1">
            <a:spLocks/>
          </p:cNvSpPr>
          <p:nvPr/>
        </p:nvSpPr>
        <p:spPr>
          <a:xfrm>
            <a:off x="892351" y="2141621"/>
            <a:ext cx="6270449" cy="267684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Successful investments</a:t>
            </a:r>
            <a:r>
              <a:rPr kumimoji="0" lang="en-US" sz="5400" b="1" i="0" u="none" strike="noStrike" kern="1200" cap="none" spc="150" normalizeH="0" noProof="0">
                <a:ln>
                  <a:noFill/>
                </a:ln>
                <a:solidFill>
                  <a:srgbClr val="75787B"/>
                </a:solidFill>
                <a:effectLst/>
                <a:uLnTx/>
                <a:uFillTx/>
                <a:latin typeface="Arial"/>
                <a:ea typeface="Lato" panose="020F0502020204030203" pitchFamily="34" charset="0"/>
                <a:cs typeface="Arial"/>
              </a:rPr>
              <a:t> in depth</a:t>
            </a:r>
            <a:endParaRPr kumimoji="0" lang="ru-RU" sz="54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pic>
        <p:nvPicPr>
          <p:cNvPr id="35" name="Immagine 34"/>
          <p:cNvPicPr>
            <a:picLocks noChangeAspect="1"/>
          </p:cNvPicPr>
          <p:nvPr/>
        </p:nvPicPr>
        <p:blipFill rotWithShape="1">
          <a:blip r:embed="rId6">
            <a:duotone>
              <a:schemeClr val="bg2">
                <a:shade val="45000"/>
                <a:satMod val="135000"/>
              </a:schemeClr>
              <a:prstClr val="white"/>
            </a:duotone>
          </a:blip>
          <a:srcRect b="4222"/>
          <a:stretch/>
        </p:blipFill>
        <p:spPr>
          <a:xfrm>
            <a:off x="8045398" y="175752"/>
            <a:ext cx="8575604" cy="9520499"/>
          </a:xfrm>
          <a:prstGeom prst="rect">
            <a:avLst/>
          </a:prstGeom>
        </p:spPr>
      </p:pic>
      <p:pic>
        <p:nvPicPr>
          <p:cNvPr id="36" name="Picture 4"/>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l="16107" r="16030"/>
          <a:stretch/>
        </p:blipFill>
        <p:spPr>
          <a:xfrm>
            <a:off x="9368767" y="2843401"/>
            <a:ext cx="1030783" cy="437446"/>
          </a:xfrm>
          <a:prstGeom prst="rect">
            <a:avLst/>
          </a:prstGeom>
        </p:spPr>
      </p:pic>
      <p:pic>
        <p:nvPicPr>
          <p:cNvPr id="37" name="Immagin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88778" y="4619889"/>
            <a:ext cx="888843" cy="404019"/>
          </a:xfrm>
          <a:prstGeom prst="rect">
            <a:avLst/>
          </a:prstGeom>
        </p:spPr>
      </p:pic>
      <p:pic>
        <p:nvPicPr>
          <p:cNvPr id="39" name="Immagine 3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29097" r="33727" b="29096"/>
          <a:stretch/>
        </p:blipFill>
        <p:spPr>
          <a:xfrm>
            <a:off x="13394828" y="5719926"/>
            <a:ext cx="1126262" cy="760387"/>
          </a:xfrm>
          <a:prstGeom prst="rect">
            <a:avLst/>
          </a:prstGeom>
        </p:spPr>
      </p:pic>
      <p:pic>
        <p:nvPicPr>
          <p:cNvPr id="41" name="Immagin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78716" y="5420937"/>
            <a:ext cx="772007" cy="407234"/>
          </a:xfrm>
          <a:prstGeom prst="rect">
            <a:avLst/>
          </a:prstGeom>
        </p:spPr>
      </p:pic>
      <p:pic>
        <p:nvPicPr>
          <p:cNvPr id="45" name="Immagine 4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7492" y="1417048"/>
            <a:ext cx="1449145" cy="1449145"/>
          </a:xfrm>
          <a:prstGeom prst="rect">
            <a:avLst/>
          </a:prstGeom>
        </p:spPr>
      </p:pic>
      <p:pic>
        <p:nvPicPr>
          <p:cNvPr id="47" name="Immagine 46"/>
          <p:cNvPicPr>
            <a:picLocks noChangeAspect="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879477" y="7167986"/>
            <a:ext cx="1394257" cy="226568"/>
          </a:xfrm>
          <a:prstGeom prst="rect">
            <a:avLst/>
          </a:prstGeom>
        </p:spPr>
      </p:pic>
      <p:pic>
        <p:nvPicPr>
          <p:cNvPr id="48" name="Immagin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64036" y="2288962"/>
            <a:ext cx="1462717" cy="565808"/>
          </a:xfrm>
          <a:prstGeom prst="rect">
            <a:avLst/>
          </a:prstGeom>
        </p:spPr>
      </p:pic>
      <p:pic>
        <p:nvPicPr>
          <p:cNvPr id="50" name="Immagine 49"/>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23493" y="866979"/>
            <a:ext cx="674021" cy="674421"/>
          </a:xfrm>
          <a:prstGeom prst="rect">
            <a:avLst/>
          </a:prstGeom>
        </p:spPr>
      </p:pic>
      <p:pic>
        <p:nvPicPr>
          <p:cNvPr id="52" name="Immagin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68651" y="1514620"/>
            <a:ext cx="772007" cy="407234"/>
          </a:xfrm>
          <a:prstGeom prst="rect">
            <a:avLst/>
          </a:prstGeom>
        </p:spPr>
      </p:pic>
      <p:pic>
        <p:nvPicPr>
          <p:cNvPr id="53" name="Immagine 5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9239" y="6480313"/>
            <a:ext cx="674021" cy="674421"/>
          </a:xfrm>
          <a:prstGeom prst="rect">
            <a:avLst/>
          </a:prstGeom>
        </p:spPr>
      </p:pic>
      <p:grpSp>
        <p:nvGrpSpPr>
          <p:cNvPr id="54" name="Group 26"/>
          <p:cNvGrpSpPr/>
          <p:nvPr/>
        </p:nvGrpSpPr>
        <p:grpSpPr>
          <a:xfrm>
            <a:off x="985267" y="4427613"/>
            <a:ext cx="5960576" cy="130629"/>
            <a:chOff x="5594142" y="5684880"/>
            <a:chExt cx="5960576" cy="130629"/>
          </a:xfrm>
        </p:grpSpPr>
        <p:cxnSp>
          <p:nvCxnSpPr>
            <p:cNvPr id="55" name="Straight Connector 27"/>
            <p:cNvCxnSpPr/>
            <p:nvPr/>
          </p:nvCxnSpPr>
          <p:spPr>
            <a:xfrm>
              <a:off x="5859004" y="5750380"/>
              <a:ext cx="5429958"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56" name="Oval 28"/>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ru-RU"/>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33"/>
            <p:cNvSpPr/>
            <p:nvPr/>
          </p:nvSpPr>
          <p:spPr>
            <a:xfrm>
              <a:off x="11425584"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ru-RU"/>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Tree>
    <p:extLst>
      <p:ext uri="{BB962C8B-B14F-4D97-AF65-F5344CB8AC3E}">
        <p14:creationId xmlns:p14="http://schemas.microsoft.com/office/powerpoint/2010/main" val="92163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54" name="CasellaDiTesto 53"/>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Digitale in Italia 2020. Mercati, Dinamiche, Policy, Confindustria Digitale,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June</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2020.</a:t>
            </a:r>
          </a:p>
        </p:txBody>
      </p:sp>
      <p:graphicFrame>
        <p:nvGraphicFramePr>
          <p:cNvPr id="5" name="Grafico 4"/>
          <p:cNvGraphicFramePr/>
          <p:nvPr>
            <p:extLst>
              <p:ext uri="{D42A27DB-BD31-4B8C-83A1-F6EECF244321}">
                <p14:modId xmlns:p14="http://schemas.microsoft.com/office/powerpoint/2010/main" val="3756333002"/>
              </p:ext>
            </p:extLst>
          </p:nvPr>
        </p:nvGraphicFramePr>
        <p:xfrm>
          <a:off x="1537114" y="2971852"/>
          <a:ext cx="10957560" cy="6072821"/>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2980702" y="332492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70.473</a:t>
            </a:r>
          </a:p>
        </p:txBody>
      </p:sp>
      <p:sp>
        <p:nvSpPr>
          <p:cNvPr id="55" name="CasellaDiTesto 54"/>
          <p:cNvSpPr txBox="1"/>
          <p:nvPr/>
        </p:nvSpPr>
        <p:spPr>
          <a:xfrm>
            <a:off x="6543293" y="323730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71.932</a:t>
            </a:r>
          </a:p>
        </p:txBody>
      </p:sp>
      <p:sp>
        <p:nvSpPr>
          <p:cNvPr id="57" name="CasellaDiTesto 56"/>
          <p:cNvSpPr txBox="1"/>
          <p:nvPr/>
        </p:nvSpPr>
        <p:spPr>
          <a:xfrm>
            <a:off x="10105884" y="3407725"/>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69.736</a:t>
            </a: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5"/>
            <a:stretch>
              <a:fillRect/>
            </a:stretch>
          </p:blipFill>
          <p:spPr>
            <a:xfrm>
              <a:off x="1674274" y="312912"/>
              <a:ext cx="882598" cy="441771"/>
            </a:xfrm>
            <a:prstGeom prst="rect">
              <a:avLst/>
            </a:prstGeom>
          </p:spPr>
        </p:pic>
        <p:pic>
          <p:nvPicPr>
            <p:cNvPr id="38" name="Immagin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A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prominent</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Digital Market</a:t>
            </a:r>
          </a:p>
        </p:txBody>
      </p:sp>
      <p:sp>
        <p:nvSpPr>
          <p:cNvPr id="4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DIGITAL MARKET</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2" name="Rettangolo 41"/>
          <p:cNvSpPr/>
          <p:nvPr/>
        </p:nvSpPr>
        <p:spPr>
          <a:xfrm>
            <a:off x="13274040" y="3279716"/>
            <a:ext cx="4593320" cy="5143213"/>
          </a:xfrm>
          <a:prstGeom prst="rect">
            <a:avLst/>
          </a:prstGeom>
        </p:spPr>
        <p:txBody>
          <a:bodyPr wrap="square">
            <a:noAutofit/>
          </a:bodyPr>
          <a:lstStyle/>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4</a:t>
            </a:r>
            <a:r>
              <a:rPr kumimoji="0" lang="en-US" sz="2000" b="1" i="0" u="none" strike="noStrike" kern="1200" cap="none" spc="0" normalizeH="0" baseline="3000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th</a:t>
            </a: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European digital market</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Market value </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exceeding </a:t>
            </a: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€ 70 </a:t>
            </a:r>
            <a:r>
              <a:rPr kumimoji="0" lang="en-US" sz="20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bln</a:t>
            </a:r>
            <a:r>
              <a:rPr kumimoji="0" lang="en-US" sz="2000" b="1"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2019</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+2,1% market growth</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in 2019</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Noteworthy is the </a:t>
            </a:r>
            <a:r>
              <a:rPr lang="en-US" sz="20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+5,8% </a:t>
            </a: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ICT software and devices</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sub-sector growth</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lang="en-US" sz="20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2020 scenario </a:t>
            </a:r>
            <a:r>
              <a:rPr lang="en-US" sz="2000">
                <a:solidFill>
                  <a:srgbClr val="75787B"/>
                </a:solidFill>
                <a:latin typeface="Arial" panose="020B0604020202020204" pitchFamily="34" charset="0"/>
                <a:ea typeface="ＭＳ Ｐゴシック" pitchFamily="127" charset="-128"/>
                <a:cs typeface="Arial" panose="020B0604020202020204" pitchFamily="34" charset="0"/>
              </a:rPr>
              <a:t>reflects the negative impact of the global economic crisis caused by </a:t>
            </a:r>
            <a:r>
              <a:rPr lang="en-US" sz="2000" b="1">
                <a:solidFill>
                  <a:srgbClr val="4472C4">
                    <a:lumMod val="50000"/>
                  </a:srgbClr>
                </a:solidFill>
                <a:latin typeface="Arial" panose="020B0604020202020204" pitchFamily="34" charset="0"/>
                <a:ea typeface="ＭＳ Ｐゴシック" pitchFamily="127" charset="-128"/>
                <a:cs typeface="Arial" panose="020B0604020202020204" pitchFamily="34" charset="0"/>
              </a:rPr>
              <a:t>COVID-19</a:t>
            </a:r>
          </a:p>
        </p:txBody>
      </p:sp>
      <p:sp>
        <p:nvSpPr>
          <p:cNvPr id="43"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2018-2020E Italian Digital Market </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(value in € </a:t>
            </a:r>
            <a:r>
              <a:rPr kumimoji="0" lang="en-GB" sz="1800" b="0" i="1" u="none" strike="noStrike" kern="1200" cap="none" spc="0" normalizeH="0" baseline="0" noProof="0" err="1">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mln</a:t>
            </a:r>
            <a:r>
              <a:rPr kumimoji="0" lang="en-GB" sz="18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and % variations)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5229" y="3032772"/>
            <a:ext cx="577885" cy="5100948"/>
          </a:xfrm>
          <a:prstGeom prst="rect">
            <a:avLst/>
          </a:prstGeom>
        </p:spPr>
      </p:pic>
      <p:pic>
        <p:nvPicPr>
          <p:cNvPr id="9" name="Immagin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8481" y="2994671"/>
            <a:ext cx="722356" cy="5167627"/>
          </a:xfrm>
          <a:prstGeom prst="rect">
            <a:avLst/>
          </a:prstGeom>
        </p:spPr>
      </p:pic>
    </p:spTree>
    <p:extLst>
      <p:ext uri="{BB962C8B-B14F-4D97-AF65-F5344CB8AC3E}">
        <p14:creationId xmlns:p14="http://schemas.microsoft.com/office/powerpoint/2010/main" val="1518830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50</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NTT Data in Cosenza</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8767" y="4925751"/>
            <a:ext cx="5687113" cy="3996714"/>
          </a:xfrm>
          <a:prstGeom prst="rect">
            <a:avLst/>
          </a:prstGeom>
        </p:spPr>
      </p:pic>
      <p:pic>
        <p:nvPicPr>
          <p:cNvPr id="2" name="Immagine 1"/>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6192679" y="552654"/>
            <a:ext cx="2010701" cy="326739"/>
          </a:xfrm>
          <a:prstGeom prst="rect">
            <a:avLst/>
          </a:prstGeom>
        </p:spPr>
      </p:pic>
      <p:sp>
        <p:nvSpPr>
          <p:cNvPr id="17" name="CasellaDiTesto 16"/>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NTTDATA website; https://www.esperia.tv/tecnologia-made-in-sud-la-favola-di-ntt-data-di-rende-cs/; https://www.identitainsorgenti.com/ntt-data-investe-a-napoli-e-cosenza-previsti-300-nuovi-posti-di-lavoro/</a:t>
            </a:r>
          </a:p>
        </p:txBody>
      </p:sp>
      <p:sp>
        <p:nvSpPr>
          <p:cNvPr id="18" name="6 Rectángulo"/>
          <p:cNvSpPr/>
          <p:nvPr/>
        </p:nvSpPr>
        <p:spPr>
          <a:xfrm>
            <a:off x="764268" y="1764612"/>
            <a:ext cx="7920000" cy="7414337"/>
          </a:xfrm>
          <a:prstGeom prst="rect">
            <a:avLst/>
          </a:prstGeom>
        </p:spPr>
        <p:txBody>
          <a:bodyPr wrap="square">
            <a:spAutoFit/>
          </a:bodyPr>
          <a:lstStyle/>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Japanese multinational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NTT Data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with $ 105 </a:t>
            </a:r>
            <a:r>
              <a:rPr kumimoji="0" lang="en-US" sz="24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bln</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turnover and about 275.000 employees in 88 countries, counts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3 main innovation centers in the world</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in Silicon Valley, in Tokyo, and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Rende</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Cosenza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Cosenza Center is part of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Cybersecurity Tech District</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 center of excellence in Europe which integrates industrial skills and methodologies from the world of universities and research centers.</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Since the acquisition of the startup Value Team in 2011, NTT Data, operates in the </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cybersecurity and robotics </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sectors, and is now working on the </a:t>
            </a:r>
            <a:r>
              <a:rPr kumimoji="0" lang="en-US"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NariNAVI</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App </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 geo-localization app to allow people to move safely.</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NTT Data may count on a territorial innovative and technological ecosystem. Indeed, the </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University of Calabria </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represents a key source of skills and knowledge in the engineering field. </a:t>
            </a:r>
          </a:p>
        </p:txBody>
      </p:sp>
      <p:sp>
        <p:nvSpPr>
          <p:cNvPr id="19" name="6 Rectángulo"/>
          <p:cNvSpPr/>
          <p:nvPr/>
        </p:nvSpPr>
        <p:spPr>
          <a:xfrm>
            <a:off x="9748941" y="1764612"/>
            <a:ext cx="7920000" cy="3046988"/>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We are very proud to contribute to the growth of our country […], a development generated by the work and commitment of all our Italian employees, which in recent years have enabled the group to achieve important results in economic and performance terms. The Cyber Security sector in the coming years will be at the center of tech innovation and we want to be the leader of this growth.</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NTT Data Italy CEO Walter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Ruffinoni</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20" name="CasellaDiTesto 19"/>
          <p:cNvSpPr txBox="1">
            <a:spLocks noChangeArrowheads="1"/>
          </p:cNvSpPr>
          <p:nvPr/>
        </p:nvSpPr>
        <p:spPr bwMode="auto">
          <a:xfrm>
            <a:off x="10869536" y="8945547"/>
            <a:ext cx="3456000" cy="2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NTT Data in Rende, Cosenza</a:t>
            </a:r>
          </a:p>
        </p:txBody>
      </p:sp>
    </p:spTree>
    <p:extLst>
      <p:ext uri="{BB962C8B-B14F-4D97-AF65-F5344CB8AC3E}">
        <p14:creationId xmlns:p14="http://schemas.microsoft.com/office/powerpoint/2010/main" val="3308990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p:cNvPicPr>
            <a:picLocks noChangeAspect="1"/>
          </p:cNvPicPr>
          <p:nvPr/>
        </p:nvPicPr>
        <p:blipFill>
          <a:blip r:embed="rId3"/>
          <a:stretch>
            <a:fillRect/>
          </a:stretch>
        </p:blipFill>
        <p:spPr>
          <a:xfrm>
            <a:off x="10869537" y="4911626"/>
            <a:ext cx="5696344" cy="4033921"/>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51</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5"/>
            <a:stretch>
              <a:fillRect/>
            </a:stretch>
          </p:blipFill>
          <p:spPr>
            <a:xfrm>
              <a:off x="1674274" y="312912"/>
              <a:ext cx="882598" cy="441771"/>
            </a:xfrm>
            <a:prstGeom prst="rect">
              <a:avLst/>
            </a:prstGeom>
          </p:spPr>
        </p:pic>
        <p:pic>
          <p:nvPicPr>
            <p:cNvPr id="142" name="Immagin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Apple in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Naples</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
        <p:nvSpPr>
          <p:cNvPr id="18" name="6 Rectángulo"/>
          <p:cNvSpPr/>
          <p:nvPr/>
        </p:nvSpPr>
        <p:spPr>
          <a:xfrm>
            <a:off x="764268" y="1764612"/>
            <a:ext cx="7920000" cy="7373557"/>
          </a:xfrm>
          <a:prstGeom prst="rect">
            <a:avLst/>
          </a:prstGeom>
        </p:spPr>
        <p:txBody>
          <a:bodyPr wrap="square">
            <a:spAutoFit/>
          </a:bodyPr>
          <a:lstStyle/>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a:t>
            </a: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2016</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the technology giant Apple opened its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first European Academy </a:t>
            </a:r>
            <a:r>
              <a:rPr kumimoji="0" lang="en-US" sz="2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in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San Giovanni a </a:t>
            </a:r>
            <a:r>
              <a:rPr kumimoji="0" lang="en-US" sz="2400" b="1"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Teduccio</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 Naples</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iOS</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Developer Academy</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joint project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between Apple and the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Federico II University in Naples (UNINA)</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trains students in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app</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a:t>
            </a:r>
            <a:r>
              <a:rPr kumimoji="0" lang="en-US" sz="2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software development</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Each year, circa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100 students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can study for free – thanks to granted scholarships – at the Academy in UNINA. The Academy’s format foresees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6 months of classes followed by a semester of training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on a project with a company. The best students may even work in Apple.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University of Naples Federico II is </a:t>
            </a: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the oldest public university in the world</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the </a:t>
            </a: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3</a:t>
            </a:r>
            <a:r>
              <a:rPr kumimoji="0" lang="en-US" sz="2400" b="1" i="0" u="none" strike="noStrike" kern="1200" cap="none" spc="0" normalizeH="0" baseline="3000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rd</a:t>
            </a:r>
            <a:r>
              <a:rPr kumimoji="0" lang="en-US"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university in Italy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ranked by enrolled students.</a:t>
            </a: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6 Rectángulo"/>
          <p:cNvSpPr/>
          <p:nvPr/>
        </p:nvSpPr>
        <p:spPr>
          <a:xfrm>
            <a:off x="9748941" y="1764612"/>
            <a:ext cx="7920000" cy="3123932"/>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 is home to some of the most creative developers in the world and we're thrilled to be helping the next generation of entrepreneurs in Italy get the skills they need for success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Apple CEO Tim Cook</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We are thrilled to be working with University of Naples Federico II to launch the first iOS Developer Academy in Europe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Apple's CFO Luca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Maestri</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July when the company announced the investment location.</a:t>
            </a: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asellaDiTesto 19"/>
          <p:cNvSpPr txBox="1">
            <a:spLocks noChangeArrowheads="1"/>
          </p:cNvSpPr>
          <p:nvPr/>
        </p:nvSpPr>
        <p:spPr bwMode="auto">
          <a:xfrm>
            <a:off x="1" y="9519900"/>
            <a:ext cx="1828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https://www.thelocal.it/20161006/apples-academy-opens-naples-investment-italy; https://appleinsider.com/articles/16/10/05/apples-first-european-ios-developer-academy-opening-on-thursday-in-naples-italy</a:t>
            </a:r>
            <a:b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br>
            <a:r>
              <a:rPr kumimoji="0" lang="en-US"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Educational and research activities about (and around) refrigeration, A.W. Mauro, UNINA</a:t>
            </a:r>
            <a:endPar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2" name="CasellaDiTesto 21"/>
          <p:cNvSpPr txBox="1">
            <a:spLocks noChangeArrowheads="1"/>
          </p:cNvSpPr>
          <p:nvPr/>
        </p:nvSpPr>
        <p:spPr bwMode="auto">
          <a:xfrm>
            <a:off x="10869536" y="8945547"/>
            <a:ext cx="3456000" cy="47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HQ of the Apple Academy, in San Giovanni a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Teduccio</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Pole,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Naples</a:t>
            </a:r>
            <a:endPar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24" name="Immagine 23"/>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3763" t="29097" r="33727" b="29096"/>
          <a:stretch/>
        </p:blipFill>
        <p:spPr>
          <a:xfrm>
            <a:off x="16229537" y="61408"/>
            <a:ext cx="1939194" cy="1309231"/>
          </a:xfrm>
          <a:prstGeom prst="rect">
            <a:avLst/>
          </a:prstGeom>
        </p:spPr>
      </p:pic>
    </p:spTree>
    <p:extLst>
      <p:ext uri="{BB962C8B-B14F-4D97-AF65-F5344CB8AC3E}">
        <p14:creationId xmlns:p14="http://schemas.microsoft.com/office/powerpoint/2010/main" val="1121983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52</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
        <p:nvSpPr>
          <p:cNvPr id="19" name="6 Rectángulo"/>
          <p:cNvSpPr/>
          <p:nvPr/>
        </p:nvSpPr>
        <p:spPr>
          <a:xfrm>
            <a:off x="9748941" y="1764612"/>
            <a:ext cx="7920000" cy="2677656"/>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Huawei answered the question ‘Why investing in Italy’ by listing: “</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Open market; Fair competition; No prejudices on foreign companies; New fiscal approach and tools for foreign investor and large taxpayers; Human capital and highly skilled ICT workforce; Healthy enterprises ecosystem and availability of valuable partners; Good trade relationships between Italy and China.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22" name="CasellaDiTesto 21"/>
          <p:cNvSpPr txBox="1">
            <a:spLocks noChangeArrowheads="1"/>
          </p:cNvSpPr>
          <p:nvPr/>
        </p:nvSpPr>
        <p:spPr bwMode="auto">
          <a:xfrm>
            <a:off x="13732202" y="8897128"/>
            <a:ext cx="3456000" cy="52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Renato Lombardi,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Director</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of the R&amp;D center in Segrate, Milano</a:t>
            </a:r>
          </a:p>
        </p:txBody>
      </p:sp>
      <p:sp>
        <p:nvSpPr>
          <p:cNvPr id="21"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Huawei</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in Cagliari and Milan</a:t>
            </a:r>
          </a:p>
        </p:txBody>
      </p:sp>
      <p:sp>
        <p:nvSpPr>
          <p:cNvPr id="25" name="CasellaDiTesto 24"/>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‘Building a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Better</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Connected</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World’,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Huawei</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2016; http://www.jicsardegna.it/; https://www.affaritaliani.it/mediatech/huawei-italia-centro-di-ricerca-segrate-651312.html</a:t>
            </a:r>
          </a:p>
        </p:txBody>
      </p:sp>
      <p:pic>
        <p:nvPicPr>
          <p:cNvPr id="26" name="Immagine 2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01368" y="101241"/>
            <a:ext cx="1228837" cy="1229565"/>
          </a:xfrm>
          <a:prstGeom prst="rect">
            <a:avLst/>
          </a:prstGeom>
        </p:spPr>
      </p:pic>
      <p:sp>
        <p:nvSpPr>
          <p:cNvPr id="28" name="6 Rectángulo"/>
          <p:cNvSpPr/>
          <p:nvPr/>
        </p:nvSpPr>
        <p:spPr>
          <a:xfrm>
            <a:off x="764268" y="1764612"/>
            <a:ext cx="7920000" cy="7337393"/>
          </a:xfrm>
          <a:prstGeom prst="rect">
            <a:avLst/>
          </a:prstGeom>
        </p:spPr>
        <p:txBody>
          <a:bodyPr wrap="square">
            <a:spAutoFit/>
          </a:bodyPr>
          <a:lstStyle/>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The Chinese tech multinational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Huawei</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has strongly invested in Italy in R&amp;D, Innovation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Centers</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and Labs as well as through collaborations with Italian Universities.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 2008, Huawei established an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R&amp;D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Center</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Segrate</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Milano</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which serves the company all over the world since 2011. Also, since 2016, its scope of research increased, including 5G. In 2016, the R&amp;D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Center</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registered: 100 researchers, 30 patents filed, projects with many universities and highly specialized electronics SMEs.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 2016, Huawei established a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Joint Innovation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Center</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Pula (Cagliari)</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together with CRS4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 order to develop solutions for smart and safe cities. E.g. their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eLTE</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solution supported the rescue operation during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Rigopiano</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avalanche. The investment has foreseen € 20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mln</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commitment. </a:t>
            </a:r>
          </a:p>
        </p:txBody>
      </p:sp>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1239" y="6080769"/>
            <a:ext cx="3937702" cy="2833674"/>
          </a:xfrm>
          <a:prstGeom prst="rect">
            <a:avLst/>
          </a:prstGeom>
        </p:spPr>
      </p:pic>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941" y="4557187"/>
            <a:ext cx="4714986" cy="2316053"/>
          </a:xfrm>
          <a:prstGeom prst="rect">
            <a:avLst/>
          </a:prstGeom>
        </p:spPr>
      </p:pic>
      <p:sp>
        <p:nvSpPr>
          <p:cNvPr id="29" name="CasellaDiTesto 28"/>
          <p:cNvSpPr txBox="1">
            <a:spLocks noChangeArrowheads="1"/>
          </p:cNvSpPr>
          <p:nvPr/>
        </p:nvSpPr>
        <p:spPr bwMode="auto">
          <a:xfrm>
            <a:off x="9742903" y="6873240"/>
            <a:ext cx="3456000" cy="48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HQ of Joint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Innovation</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Center inside the CRS4 building, in Pula, Cagliari</a:t>
            </a:r>
          </a:p>
        </p:txBody>
      </p:sp>
    </p:spTree>
    <p:extLst>
      <p:ext uri="{BB962C8B-B14F-4D97-AF65-F5344CB8AC3E}">
        <p14:creationId xmlns:p14="http://schemas.microsoft.com/office/powerpoint/2010/main" val="3539408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t="10529"/>
          <a:stretch/>
        </p:blipFill>
        <p:spPr>
          <a:xfrm>
            <a:off x="9742903" y="4557145"/>
            <a:ext cx="4721024" cy="2315764"/>
          </a:xfrm>
          <a:prstGeom prst="rect">
            <a:avLst/>
          </a:prstGeom>
        </p:spPr>
      </p:pic>
      <p:pic>
        <p:nvPicPr>
          <p:cNvPr id="7" name="Immagin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1239" y="6080769"/>
            <a:ext cx="3937702" cy="2833674"/>
          </a:xfrm>
          <a:prstGeom prst="rect">
            <a:avLst/>
          </a:prstGeom>
        </p:spPr>
      </p:pic>
      <p:pic>
        <p:nvPicPr>
          <p:cNvPr id="11" name="Immagine 10"/>
          <p:cNvPicPr>
            <a:picLocks noChangeAspect="1"/>
          </p:cNvPicPr>
          <p:nvPr/>
        </p:nvPicPr>
        <p:blipFill rotWithShape="1">
          <a:blip r:embed="rId5" cstate="print">
            <a:extLst>
              <a:ext uri="{28A0092B-C50C-407E-A947-70E740481C1C}">
                <a14:useLocalDpi xmlns:a14="http://schemas.microsoft.com/office/drawing/2010/main" val="0"/>
              </a:ext>
            </a:extLst>
          </a:blip>
          <a:srcRect l="15680" t="2" r="6157"/>
          <a:stretch/>
        </p:blipFill>
        <p:spPr>
          <a:xfrm>
            <a:off x="13731239" y="6080769"/>
            <a:ext cx="3937702" cy="2833716"/>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53</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7"/>
            <a:stretch>
              <a:fillRect/>
            </a:stretch>
          </p:blipFill>
          <p:spPr>
            <a:xfrm>
              <a:off x="1674274" y="312912"/>
              <a:ext cx="882598" cy="441771"/>
            </a:xfrm>
            <a:prstGeom prst="rect">
              <a:avLst/>
            </a:prstGeom>
          </p:spPr>
        </p:pic>
        <p:pic>
          <p:nvPicPr>
            <p:cNvPr id="142" name="Immagine 1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Cisco in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Naples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and Milan</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
        <p:nvSpPr>
          <p:cNvPr id="17" name="CasellaDiTesto 16"/>
          <p:cNvSpPr txBox="1">
            <a:spLocks noChangeArrowheads="1"/>
          </p:cNvSpPr>
          <p:nvPr/>
        </p:nvSpPr>
        <p:spPr bwMode="auto">
          <a:xfrm>
            <a:off x="1" y="9519900"/>
            <a:ext cx="1828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https://www.linkiesta.it/blog/2020/01/cisco-inaugura-a-milano-il-cybersecurity-co-innovation-center/; https://www.cisco.com/c/it_it/about/news/2018-archive/20181106.html; </a:t>
            </a:r>
            <a:b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b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http://www.learningacademyct.it/Portale/soluzioni/8-news/27-cisco-investe-100-mil-di-in-italia</a:t>
            </a:r>
          </a:p>
        </p:txBody>
      </p:sp>
      <p:pic>
        <p:nvPicPr>
          <p:cNvPr id="2" name="Immagin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15050" y="204414"/>
            <a:ext cx="1965960" cy="1037044"/>
          </a:xfrm>
          <a:prstGeom prst="rect">
            <a:avLst/>
          </a:prstGeom>
        </p:spPr>
      </p:pic>
      <p:sp>
        <p:nvSpPr>
          <p:cNvPr id="16" name="6 Rectángulo"/>
          <p:cNvSpPr/>
          <p:nvPr/>
        </p:nvSpPr>
        <p:spPr>
          <a:xfrm>
            <a:off x="9748941" y="1764612"/>
            <a:ext cx="7920000" cy="1938992"/>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By increasing its investments, Cisco will develop an ecosystem of talent, entrepreneurship and innovation that will accelerate the country's [Italy] digital path and help it seize the unprecedented opportunity it faces.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Cisco CEO Chuck Robbins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18" name="CasellaDiTesto 17"/>
          <p:cNvSpPr txBox="1">
            <a:spLocks noChangeArrowheads="1"/>
          </p:cNvSpPr>
          <p:nvPr/>
        </p:nvSpPr>
        <p:spPr bwMode="auto">
          <a:xfrm>
            <a:off x="13732202" y="8897128"/>
            <a:ext cx="3456000" cy="52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HQ of Co-</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Innovation</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Center inside the National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Museum</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of S. &amp; T. in Milan </a:t>
            </a:r>
          </a:p>
        </p:txBody>
      </p:sp>
      <p:sp>
        <p:nvSpPr>
          <p:cNvPr id="19" name="6 Rectángulo"/>
          <p:cNvSpPr/>
          <p:nvPr/>
        </p:nvSpPr>
        <p:spPr>
          <a:xfrm>
            <a:off x="764268" y="1764612"/>
            <a:ext cx="7920000" cy="7337393"/>
          </a:xfrm>
          <a:prstGeom prst="rect">
            <a:avLst/>
          </a:prstGeom>
        </p:spPr>
        <p:txBody>
          <a:bodyPr wrap="square">
            <a:spAutoFit/>
          </a:bodyPr>
          <a:lstStyle/>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The American tech conglomerate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Cisco Systems</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has several investments in Italy and may count on multiple partnerships with universities.</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 2008, Cisco established a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Digital Transformation Lab in San Giovanni a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Teduccio</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Naples</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providing a 6-month-</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academic path aimed to train future professionals able to guide companies towards digital innovation</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Also, the Academy, also thanks to the partnership with Federico II University aims to develop new digital solutions together with local companies.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 2020, Cisco established a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Cybersecurity Co-Innovation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Center</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 Milan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inside the National Museum of Science and Technology ‘Leonardo Da Vinci’. This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Center</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is part of the international Cisco co-innovation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centers</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network and represents the 1</a:t>
            </a:r>
            <a:r>
              <a:rPr kumimoji="0" lang="en-GB" sz="2400" b="0" i="0" u="none" strike="noStrike" kern="0" cap="none" spc="0" normalizeH="0" baseline="30000" noProof="0">
                <a:ln>
                  <a:noFill/>
                </a:ln>
                <a:solidFill>
                  <a:srgbClr val="75787B"/>
                </a:solidFill>
                <a:effectLst/>
                <a:uLnTx/>
                <a:uFillTx/>
                <a:latin typeface="Arial" panose="020B0604020202020204" pitchFamily="34" charset="0"/>
                <a:ea typeface="+mn-ea"/>
                <a:cs typeface="Arial" panose="020B0604020202020204" pitchFamily="34" charset="0"/>
              </a:rPr>
              <a:t>st</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in Europe to be dedicated to IT and privacy. </a:t>
            </a:r>
          </a:p>
        </p:txBody>
      </p:sp>
      <p:sp>
        <p:nvSpPr>
          <p:cNvPr id="22" name="CasellaDiTesto 21"/>
          <p:cNvSpPr txBox="1">
            <a:spLocks noChangeArrowheads="1"/>
          </p:cNvSpPr>
          <p:nvPr/>
        </p:nvSpPr>
        <p:spPr bwMode="auto">
          <a:xfrm>
            <a:off x="9742903" y="6873240"/>
            <a:ext cx="3456000" cy="48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HQ of Digital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Transformation</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Lab, in San Giovanni a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Teduccio</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Pole,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Naples</a:t>
            </a:r>
            <a:endPar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4009534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6894"/>
          <a:stretch/>
        </p:blipFill>
        <p:spPr>
          <a:xfrm>
            <a:off x="10878767" y="4925751"/>
            <a:ext cx="5687113" cy="3996713"/>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54</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5"/>
            <a:stretch>
              <a:fillRect/>
            </a:stretch>
          </p:blipFill>
          <p:spPr>
            <a:xfrm>
              <a:off x="1674274" y="312912"/>
              <a:ext cx="882598" cy="441771"/>
            </a:xfrm>
            <a:prstGeom prst="rect">
              <a:avLst/>
            </a:prstGeom>
          </p:spPr>
        </p:pic>
        <p:pic>
          <p:nvPicPr>
            <p:cNvPr id="142" name="Immagin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IBM in Rieti</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
        <p:nvSpPr>
          <p:cNvPr id="17" name="CasellaDiTesto 16"/>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https://www.ibm.com/easytools/runtime/hspx/prod/public/X0027/PortalX/page/pageTemplate?s=78c374df5c884363b46454a5ffefb5d9&amp;c=8fdc93ceda2b4cd79f5349cfee23e804</a:t>
            </a:r>
          </a:p>
        </p:txBody>
      </p:sp>
      <p:pic>
        <p:nvPicPr>
          <p:cNvPr id="2" name="Im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02026" y="256368"/>
            <a:ext cx="1992008" cy="905458"/>
          </a:xfrm>
          <a:prstGeom prst="rect">
            <a:avLst/>
          </a:prstGeom>
        </p:spPr>
      </p:pic>
      <p:sp>
        <p:nvSpPr>
          <p:cNvPr id="18" name="6 Rectángulo"/>
          <p:cNvSpPr/>
          <p:nvPr/>
        </p:nvSpPr>
        <p:spPr>
          <a:xfrm>
            <a:off x="764268" y="1764612"/>
            <a:ext cx="7920000" cy="6971139"/>
          </a:xfrm>
          <a:prstGeom prst="rect">
            <a:avLst/>
          </a:prstGeom>
        </p:spPr>
        <p:txBody>
          <a:bodyPr wrap="square">
            <a:spAutoFit/>
          </a:bodyPr>
          <a:lstStyle/>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American tech multinational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IBM</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operates in over 170 countries, with more than 350.000 employees and $ 13,21 </a:t>
            </a:r>
            <a:r>
              <a:rPr kumimoji="0" lang="en-US" sz="24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bln</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net income.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IBM Services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the division dedicated to the strategic and digital transformation of companies, together with the experience of Information Systems, was essential for the birth of the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Innovation Center in Rieti in 2019</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thus becoming 1 of the 16 IBM innovation centers in Europe.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This Innovation Center, co-funded by the Ministry of Economic Development and Lazio Region, aims to promote digital transformation and the development of innovative projects by SMEs.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IBM can count on several </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collaborations with regional universities</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focused on R&amp;D regarding the development of new technologies, such as Sabina </a:t>
            </a:r>
            <a:r>
              <a:rPr kumimoji="0" lang="en-US" sz="2400" b="0" i="0" u="none" strike="noStrike" kern="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Universitas</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p:txBody>
      </p:sp>
      <p:sp>
        <p:nvSpPr>
          <p:cNvPr id="19" name="6 Rectángulo"/>
          <p:cNvSpPr/>
          <p:nvPr/>
        </p:nvSpPr>
        <p:spPr>
          <a:xfrm>
            <a:off x="9748941" y="1764612"/>
            <a:ext cx="7920000" cy="3046988"/>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This initiative is part of the </a:t>
            </a:r>
            <a:r>
              <a:rPr kumimoji="0" lang="en-US" sz="24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Accelera</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Italia program that IBM has been carrying out […] for months. It is also a positive example of […] involving institutions, local businesses, universities and the younger generations to encourage innovation and the development of new professional skills that integrate the exponential technologies now essential to be competitive in a global scenario.</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IBM Italy CEO Enrico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Cereda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20" name="CasellaDiTesto 19"/>
          <p:cNvSpPr txBox="1">
            <a:spLocks noChangeArrowheads="1"/>
          </p:cNvSpPr>
          <p:nvPr/>
        </p:nvSpPr>
        <p:spPr bwMode="auto">
          <a:xfrm>
            <a:off x="10869536" y="8945547"/>
            <a:ext cx="3456000" cy="2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IBM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Ital</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y team in Rieti</a:t>
            </a:r>
          </a:p>
        </p:txBody>
      </p:sp>
    </p:spTree>
    <p:extLst>
      <p:ext uri="{BB962C8B-B14F-4D97-AF65-F5344CB8AC3E}">
        <p14:creationId xmlns:p14="http://schemas.microsoft.com/office/powerpoint/2010/main" val="3727466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7660" t="674" r="17660" b="-674"/>
          <a:stretch/>
        </p:blipFill>
        <p:spPr>
          <a:xfrm>
            <a:off x="10878767" y="4925751"/>
            <a:ext cx="5687114" cy="3996713"/>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55</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5"/>
            <a:stretch>
              <a:fillRect/>
            </a:stretch>
          </p:blipFill>
          <p:spPr>
            <a:xfrm>
              <a:off x="1674274" y="312912"/>
              <a:ext cx="882598" cy="441771"/>
            </a:xfrm>
            <a:prstGeom prst="rect">
              <a:avLst/>
            </a:prstGeom>
          </p:spPr>
        </p:pic>
        <p:pic>
          <p:nvPicPr>
            <p:cNvPr id="142" name="Immagin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EON Reality in Bologna</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sp>
        <p:nvSpPr>
          <p:cNvPr id="17" name="CasellaDiTesto 16"/>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https://eonreality.com/eon-reality-to-establish-augmented-and-virtual-reality-center-in-bologna-italy/</a:t>
            </a:r>
          </a:p>
        </p:txBody>
      </p:sp>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78346" y="240548"/>
            <a:ext cx="2419712" cy="935992"/>
          </a:xfrm>
          <a:prstGeom prst="rect">
            <a:avLst/>
          </a:prstGeom>
        </p:spPr>
      </p:pic>
      <p:sp>
        <p:nvSpPr>
          <p:cNvPr id="19" name="6 Rectángulo"/>
          <p:cNvSpPr/>
          <p:nvPr/>
        </p:nvSpPr>
        <p:spPr>
          <a:xfrm>
            <a:off x="764268" y="1764612"/>
            <a:ext cx="7920000" cy="7414337"/>
          </a:xfrm>
          <a:prstGeom prst="rect">
            <a:avLst/>
          </a:prstGeom>
        </p:spPr>
        <p:txBody>
          <a:bodyPr wrap="square">
            <a:spAutoFit/>
          </a:bodyPr>
          <a:lstStyle/>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2018,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EON Reality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the world leader in Virtual Reality (VR) and Augmented Reality (AR) based knowledge transfer for industry and education – announced the establishment of an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Interactive Digital Center (IDC) in Bologna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EON Reality Bologna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will help build the foundation of a local Advanced VR ecosystem and support the region’s economy by helping companies and industries to improve their productivity and safety.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The IDC also contains a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VR Innovation Academy</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(VRIA) that will train new Augmented Reality and VR professionals who will support EON Reality and other companies in their AR and VR endeavors.</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EON Reality can especially take advantage of the internationally recognized </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infrastructure capacity and tech excellence of the Emilia-Romagna region</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p>
        </p:txBody>
      </p:sp>
      <p:sp>
        <p:nvSpPr>
          <p:cNvPr id="20" name="6 Rectángulo"/>
          <p:cNvSpPr/>
          <p:nvPr/>
        </p:nvSpPr>
        <p:spPr>
          <a:xfrm>
            <a:off x="9748941" y="1764612"/>
            <a:ext cx="7920000" cy="2677656"/>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Emilia-Romagna, we see a great opportunity to improve local knowledge transfer and to bring regional expertise to the global community, […] we look forward to addressing the needs of the regional market with the AVR Platform and we are excited about the ability to develop unique knowledge transfer applications built on local expertise.</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EON Reality CEO David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Scowsill</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21" name="CasellaDiTesto 20"/>
          <p:cNvSpPr txBox="1">
            <a:spLocks noChangeArrowheads="1"/>
          </p:cNvSpPr>
          <p:nvPr/>
        </p:nvSpPr>
        <p:spPr bwMode="auto">
          <a:xfrm>
            <a:off x="10869536" y="8945547"/>
            <a:ext cx="3456000" cy="2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EON Reality location in Bologna</a:t>
            </a:r>
          </a:p>
        </p:txBody>
      </p:sp>
    </p:spTree>
    <p:extLst>
      <p:ext uri="{BB962C8B-B14F-4D97-AF65-F5344CB8AC3E}">
        <p14:creationId xmlns:p14="http://schemas.microsoft.com/office/powerpoint/2010/main" val="2363785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767" y="4911626"/>
            <a:ext cx="5687114" cy="3944081"/>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56</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5"/>
            <a:stretch>
              <a:fillRect/>
            </a:stretch>
          </p:blipFill>
          <p:spPr>
            <a:xfrm>
              <a:off x="1674274" y="312912"/>
              <a:ext cx="882598" cy="441771"/>
            </a:xfrm>
            <a:prstGeom prst="rect">
              <a:avLst/>
            </a:prstGeom>
          </p:spPr>
        </p:pic>
        <p:pic>
          <p:nvPicPr>
            <p:cNvPr id="142" name="Immagin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Amazon in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Turin</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pic>
        <p:nvPicPr>
          <p:cNvPr id="2" name="Immagin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93080" y="-17806"/>
            <a:ext cx="1609900" cy="1609900"/>
          </a:xfrm>
          <a:prstGeom prst="rect">
            <a:avLst/>
          </a:prstGeom>
        </p:spPr>
      </p:pic>
      <p:sp>
        <p:nvSpPr>
          <p:cNvPr id="17" name="CasellaDiTesto 16"/>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https://amazon-press.it/service/Recherche/Pressedetail.html?pid=0203b1bd-ad4e-454e-a64e-1058ca364935; https://torino.repubblica.it/cronaca/2019/01/24/news/amazon_si_affida_a_torino_per_lanciare_in_italia_alexa-217329971/</a:t>
            </a:r>
          </a:p>
        </p:txBody>
      </p:sp>
      <p:sp>
        <p:nvSpPr>
          <p:cNvPr id="18" name="6 Rectángulo"/>
          <p:cNvSpPr/>
          <p:nvPr/>
        </p:nvSpPr>
        <p:spPr>
          <a:xfrm>
            <a:off x="764268" y="1764612"/>
            <a:ext cx="7920000" cy="7414337"/>
          </a:xfrm>
          <a:prstGeom prst="rect">
            <a:avLst/>
          </a:prstGeom>
        </p:spPr>
        <p:txBody>
          <a:bodyPr wrap="square">
            <a:spAutoFit/>
          </a:bodyPr>
          <a:lstStyle/>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American tech company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Amazon.com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has invested more than € 450 </a:t>
            </a:r>
            <a:r>
              <a:rPr kumimoji="0" lang="en-US" sz="2400" b="0" i="0"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mln</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created 1.700 jobs in Italy since opening in 2010.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2016, Amazon.com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established a new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Artificial Intelligence and Machine Learning Development Center in Turin</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This Center aims to develop Machine Learning capabilities for </a:t>
            </a:r>
            <a:r>
              <a:rPr kumimoji="0" lang="en-US" sz="24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Alexa</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Amazon’s cloud-based voice service that powers millions of Alexa-enabled devices including Amazon Echo. Also, the new center will be dedicated to advancements in </a:t>
            </a:r>
            <a:r>
              <a:rPr kumimoji="0" lang="en-US" sz="24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speech recognition </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as well as </a:t>
            </a:r>
            <a:r>
              <a:rPr kumimoji="0" lang="en-US" sz="24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natural language understanding</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t>
            </a:r>
          </a:p>
          <a:p>
            <a:pPr marL="0" marR="0" lvl="0" indent="0" algn="just" defTabSz="1371600" rtl="0" eaLnBrk="1" fontAlgn="base" latinLnBrk="0" hangingPunct="1">
              <a:lnSpc>
                <a:spcPct val="120000"/>
              </a:lnSpc>
              <a:spcBef>
                <a:spcPct val="0"/>
              </a:spcBef>
              <a:spcAft>
                <a:spcPts val="600"/>
              </a:spcAft>
              <a:buClrTx/>
              <a:buSzTx/>
              <a:buFontTx/>
              <a:buNone/>
              <a:tabLst/>
              <a:defRPr/>
            </a:pP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Amazon.com can particularly count on  </a:t>
            </a:r>
            <a:r>
              <a:rPr kumimoji="0" lang="en-US" sz="2400" b="1" i="0" u="none" strike="noStrike" kern="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technological and innovative ecosystem in Turin</a:t>
            </a:r>
            <a:r>
              <a:rPr kumimoji="0" lang="en-US" sz="2400" b="0" i="0" u="none" strike="noStrike" kern="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thanks to synergies among the Polytechnic and incubators, and many other tech actors. </a:t>
            </a:r>
          </a:p>
        </p:txBody>
      </p:sp>
      <p:sp>
        <p:nvSpPr>
          <p:cNvPr id="19" name="6 Rectángulo"/>
          <p:cNvSpPr/>
          <p:nvPr/>
        </p:nvSpPr>
        <p:spPr>
          <a:xfrm>
            <a:off x="9748941" y="1764612"/>
            <a:ext cx="7920000" cy="3123932"/>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We are happy to launch a Machine Learning center in Turin, a city full of talents in the field of machine learning technologies, of direct interest to Alexa. Our </a:t>
            </a:r>
            <a:r>
              <a:rPr kumimoji="0" lang="en-US" sz="24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centre</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in Turin will play a key role in the development of Alexa's language understanding skills.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said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Vice-President and Chief Scientist for Alexa Rohit Prasad</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4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We continue to invest heavily in Italy and are creating hundreds of jobs.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Amazon Italy CM Francois </a:t>
            </a:r>
            <a:r>
              <a:rPr kumimoji="0" lang="en-US" sz="2400" b="1" i="0"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Nuyts</a:t>
            </a:r>
            <a:r>
              <a:rPr kumimoji="0" lang="en-US" sz="24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p>
        </p:txBody>
      </p:sp>
      <p:sp>
        <p:nvSpPr>
          <p:cNvPr id="20" name="CasellaDiTesto 19"/>
          <p:cNvSpPr txBox="1">
            <a:spLocks noChangeArrowheads="1"/>
          </p:cNvSpPr>
          <p:nvPr/>
        </p:nvSpPr>
        <p:spPr bwMode="auto">
          <a:xfrm>
            <a:off x="10869536" y="8945547"/>
            <a:ext cx="3456000" cy="2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Amazon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Alexa</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in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Turin</a:t>
            </a:r>
            <a:endPar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267553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57</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Rstor</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in Genoa</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pic>
        <p:nvPicPr>
          <p:cNvPr id="21" name="Picture 4"/>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l="16107" r="16030"/>
          <a:stretch/>
        </p:blipFill>
        <p:spPr>
          <a:xfrm>
            <a:off x="16229538" y="306252"/>
            <a:ext cx="1939192" cy="822960"/>
          </a:xfrm>
          <a:prstGeom prst="rect">
            <a:avLst/>
          </a:prstGeom>
        </p:spPr>
      </p:pic>
      <p:sp>
        <p:nvSpPr>
          <p:cNvPr id="18" name="6 Rectángulo"/>
          <p:cNvSpPr/>
          <p:nvPr/>
        </p:nvSpPr>
        <p:spPr>
          <a:xfrm>
            <a:off x="764268" y="1764612"/>
            <a:ext cx="7920000" cy="7414337"/>
          </a:xfrm>
          <a:prstGeom prst="rect">
            <a:avLst/>
          </a:prstGeom>
        </p:spPr>
        <p:txBody>
          <a:bodyPr wrap="square">
            <a:spAutoFit/>
          </a:bodyPr>
          <a:lstStyle/>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RStor</a:t>
            </a:r>
            <a:r>
              <a:rPr kumimoji="0" lang="en-GB"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is a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startup</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which has recently developed an advanced technology in the Enterprise Cloud Computing sector in Saratoga, Silicon Valley.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Their first Italian investment came in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2018</a:t>
            </a:r>
            <a:r>
              <a:rPr kumimoji="0" lang="en-GB"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with the opening, in 2019, of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RStor</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Italy in Genoa</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The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startup</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plans to develop an innovative cloud service for the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hyperscale</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storage of unstructured data.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The investment has foreseen 6 job positions for Software Engineers at launch, eventually to double, and about $ 3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mln</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of investment value. </a:t>
            </a:r>
            <a:r>
              <a:rPr kumimoji="0" lang="en-GB" sz="2400" b="0" i="0" u="none" strike="noStrike" kern="0" cap="none" spc="0" normalizeH="0" baseline="0" noProof="0" err="1">
                <a:ln>
                  <a:noFill/>
                </a:ln>
                <a:solidFill>
                  <a:srgbClr val="75787B"/>
                </a:solidFill>
                <a:effectLst/>
                <a:uLnTx/>
                <a:uFillTx/>
                <a:latin typeface="Arial" panose="020B0604020202020204" pitchFamily="34" charset="0"/>
                <a:ea typeface="+mn-ea"/>
                <a:cs typeface="Arial" panose="020B0604020202020204" pitchFamily="34" charset="0"/>
              </a:rPr>
              <a:t>RStor</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 accessed the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Invitalia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Smart&amp;Start</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incentive</a:t>
            </a:r>
            <a:r>
              <a:rPr kumimoji="0" lang="en-GB"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483626" rtl="0" eaLnBrk="1" fontAlgn="auto" latinLnBrk="0" hangingPunct="1">
              <a:lnSpc>
                <a:spcPct val="12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Italy can count on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tech and science knowledge and skills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so as to ensure the success of this investment. </a:t>
            </a:r>
            <a:b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b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Also, Genoa hosts the </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HQ of Italian Institute of Technology</a:t>
            </a:r>
            <a:r>
              <a:rPr kumimoji="0" lang="en-GB"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(IIT), thus representing a key source for specialized human capital. </a:t>
            </a:r>
            <a:endParaRPr kumimoji="0" lang="en-US"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19" name="6 Rectángulo"/>
          <p:cNvSpPr/>
          <p:nvPr/>
        </p:nvSpPr>
        <p:spPr>
          <a:xfrm>
            <a:off x="9748941" y="1764612"/>
            <a:ext cx="7920000" cy="3123932"/>
          </a:xfrm>
          <a:prstGeom prst="rect">
            <a:avLst/>
          </a:prstGeom>
        </p:spPr>
        <p:txBody>
          <a:bodyPr wrap="square">
            <a:spAutoFit/>
          </a:bodyPr>
          <a:lstStyle/>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During the inauguration ceremony, </a:t>
            </a:r>
            <a:r>
              <a:rPr kumimoji="0" lang="en-GB" sz="2400" b="1" i="0" u="none" strike="noStrike" kern="0" cap="none" spc="0" normalizeH="0" baseline="0" noProof="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RStor</a:t>
            </a:r>
            <a:r>
              <a:rPr kumimoji="0" lang="en-GB" sz="2400" b="1" i="0" u="none" strike="noStrike" kern="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declared</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t>
            </a:r>
            <a:r>
              <a:rPr kumimoji="0" lang="en-GB"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483626" rtl="0" eaLnBrk="1" fontAlgn="auto" latinLnBrk="0" hangingPunct="1">
              <a:lnSpc>
                <a:spcPct val="100000"/>
              </a:lnSpc>
              <a:spcBef>
                <a:spcPts val="0"/>
              </a:spcBef>
              <a:spcAft>
                <a:spcPts val="600"/>
              </a:spcAft>
              <a:buClrTx/>
              <a:buSzTx/>
              <a:buFontTx/>
              <a:buNone/>
              <a:tabLst/>
              <a:defRPr/>
            </a:pP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t>
            </a:r>
            <a:r>
              <a:rPr kumimoji="0" lang="en-US" sz="2400" b="0" i="1"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We are pleased to see a positive outcome to this operation. We would like to thank the Italian institutions in San Francisco and Genoa, which immediately grasped the importance of the initiative, for the support given to this operation. We hope that our entry into Italy will also serve as a forerunner for other important realities in Silicon Valley.</a:t>
            </a:r>
            <a:r>
              <a:rPr kumimoji="0" lang="en-GB"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rPr>
              <a:t>”</a:t>
            </a:r>
            <a:endParaRPr kumimoji="0" lang="en-US" sz="2400" b="0" i="0" u="none" strike="noStrike" kern="0" cap="none" spc="0" normalizeH="0" baseline="0" noProof="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20" name="CasellaDiTesto 19"/>
          <p:cNvSpPr txBox="1">
            <a:spLocks noChangeArrowheads="1"/>
          </p:cNvSpPr>
          <p:nvPr/>
        </p:nvSpPr>
        <p:spPr bwMode="auto">
          <a:xfrm>
            <a:off x="1" y="9519900"/>
            <a:ext cx="18288000" cy="2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https://www.ansa.it/pressrelease/liguria/2019/05/20/rstor-sceglie-genova-per-il-suo-quartier-generale-europeo_6e4f7b0b-eae5-487f-b7ca-86577d18bfbc.html</a:t>
            </a:r>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3663" y="4911627"/>
            <a:ext cx="5710555" cy="4034231"/>
          </a:xfrm>
          <a:prstGeom prst="rect">
            <a:avLst/>
          </a:prstGeom>
        </p:spPr>
      </p:pic>
      <p:sp>
        <p:nvSpPr>
          <p:cNvPr id="22" name="CasellaDiTesto 21"/>
          <p:cNvSpPr txBox="1">
            <a:spLocks noChangeArrowheads="1"/>
          </p:cNvSpPr>
          <p:nvPr/>
        </p:nvSpPr>
        <p:spPr bwMode="auto">
          <a:xfrm>
            <a:off x="10869536" y="8945547"/>
            <a:ext cx="3456000" cy="2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Inauguration</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ceremony</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400" b="1" i="1" u="none" strike="noStrike" kern="1200" cap="none" spc="0" normalizeH="0" baseline="0" noProof="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May</a:t>
            </a:r>
            <a:r>
              <a:rPr kumimoji="0" lang="it-IT" altLang="it-IT" sz="1400" b="1" i="1"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20, 2019</a:t>
            </a:r>
          </a:p>
        </p:txBody>
      </p:sp>
    </p:spTree>
    <p:extLst>
      <p:ext uri="{BB962C8B-B14F-4D97-AF65-F5344CB8AC3E}">
        <p14:creationId xmlns:p14="http://schemas.microsoft.com/office/powerpoint/2010/main" val="2855430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7789" b="7590"/>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uppo 9"/>
          <p:cNvGrpSpPr/>
          <p:nvPr/>
        </p:nvGrpSpPr>
        <p:grpSpPr>
          <a:xfrm>
            <a:off x="5320991" y="3867969"/>
            <a:ext cx="7646018" cy="2575045"/>
            <a:chOff x="-67771" y="107085"/>
            <a:chExt cx="6479402" cy="2080006"/>
          </a:xfrm>
        </p:grpSpPr>
        <p:pic>
          <p:nvPicPr>
            <p:cNvPr id="11" name="Picture 6"/>
            <p:cNvPicPr>
              <a:picLocks noChangeAspect="1"/>
            </p:cNvPicPr>
            <p:nvPr/>
          </p:nvPicPr>
          <p:blipFill>
            <a:blip r:embed="rId4"/>
            <a:stretch>
              <a:fillRect/>
            </a:stretch>
          </p:blipFill>
          <p:spPr>
            <a:xfrm>
              <a:off x="2954088" y="695455"/>
              <a:ext cx="1385329" cy="712769"/>
            </a:xfrm>
            <a:prstGeom prst="rect">
              <a:avLst/>
            </a:prstGeom>
          </p:spPr>
        </p:pic>
        <p:pic>
          <p:nvPicPr>
            <p:cNvPr id="12" name="Immagine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71" y="107085"/>
              <a:ext cx="2943473" cy="2080006"/>
            </a:xfrm>
            <a:prstGeom prst="rect">
              <a:avLst/>
            </a:prstGeom>
          </p:spPr>
        </p:pic>
        <p:pic>
          <p:nvPicPr>
            <p:cNvPr id="13" name="Immagine 12"/>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691623" y="528030"/>
              <a:ext cx="1720008" cy="1072476"/>
            </a:xfrm>
            <a:prstGeom prst="rect">
              <a:avLst/>
            </a:prstGeom>
          </p:spPr>
        </p:pic>
        <p:cxnSp>
          <p:nvCxnSpPr>
            <p:cNvPr id="14" name="Connettore diritto 13"/>
            <p:cNvCxnSpPr/>
            <p:nvPr/>
          </p:nvCxnSpPr>
          <p:spPr>
            <a:xfrm>
              <a:off x="2665927" y="412124"/>
              <a:ext cx="0" cy="121414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278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20"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Cloud Computing in Italy </a:t>
            </a:r>
            <a:r>
              <a:rPr lang="en-GB" sz="1800" i="1">
                <a:solidFill>
                  <a:srgbClr val="002060"/>
                </a:solidFill>
                <a:latin typeface="Arial" panose="020B0604020202020204" pitchFamily="34" charset="0"/>
                <a:cs typeface="Arial" panose="020B0604020202020204" pitchFamily="34" charset="0"/>
              </a:rPr>
              <a:t>(value in € </a:t>
            </a:r>
            <a:r>
              <a:rPr lang="en-GB" sz="1800" i="1" err="1">
                <a:solidFill>
                  <a:srgbClr val="002060"/>
                </a:solidFill>
                <a:latin typeface="Arial" panose="020B0604020202020204" pitchFamily="34" charset="0"/>
                <a:cs typeface="Arial" panose="020B0604020202020204" pitchFamily="34" charset="0"/>
              </a:rPr>
              <a:t>mln</a:t>
            </a:r>
            <a:r>
              <a:rPr lang="en-GB" sz="1800" i="1">
                <a:solidFill>
                  <a:srgbClr val="002060"/>
                </a:solidFill>
                <a:latin typeface="Arial" panose="020B0604020202020204" pitchFamily="34" charset="0"/>
                <a:cs typeface="Arial" panose="020B0604020202020204" pitchFamily="34" charset="0"/>
              </a:rPr>
              <a:t> and % variations)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22" name="Group 8"/>
          <p:cNvGrpSpPr/>
          <p:nvPr/>
        </p:nvGrpSpPr>
        <p:grpSpPr>
          <a:xfrm>
            <a:off x="2656772" y="1287178"/>
            <a:ext cx="13327397" cy="130629"/>
            <a:chOff x="5594142" y="5684880"/>
            <a:chExt cx="13327397" cy="130629"/>
          </a:xfrm>
        </p:grpSpPr>
        <p:cxnSp>
          <p:nvCxnSpPr>
            <p:cNvPr id="3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5"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7" name="Gruppo 36"/>
          <p:cNvGrpSpPr/>
          <p:nvPr/>
        </p:nvGrpSpPr>
        <p:grpSpPr>
          <a:xfrm>
            <a:off x="-137160" y="-137160"/>
            <a:ext cx="3670523" cy="1086702"/>
            <a:chOff x="0" y="0"/>
            <a:chExt cx="3670523" cy="1086702"/>
          </a:xfrm>
        </p:grpSpPr>
        <p:pic>
          <p:nvPicPr>
            <p:cNvPr id="38" name="Immagin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9" name="Picture 11"/>
            <p:cNvPicPr>
              <a:picLocks noChangeAspect="1"/>
            </p:cNvPicPr>
            <p:nvPr/>
          </p:nvPicPr>
          <p:blipFill>
            <a:blip r:embed="rId4"/>
            <a:stretch>
              <a:fillRect/>
            </a:stretch>
          </p:blipFill>
          <p:spPr>
            <a:xfrm>
              <a:off x="1674274" y="312912"/>
              <a:ext cx="882598" cy="441771"/>
            </a:xfrm>
            <a:prstGeom prst="rect">
              <a:avLst/>
            </a:prstGeom>
          </p:spPr>
        </p:pic>
        <p:pic>
          <p:nvPicPr>
            <p:cNvPr id="40" name="Immagin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1" name="Connettore diritto 40"/>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Cloud: key for digital transformation</a:t>
            </a:r>
          </a:p>
        </p:txBody>
      </p:sp>
      <p:sp>
        <p:nvSpPr>
          <p:cNvPr id="43"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DIGITAL ENABLERS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4" name="Rettangolo 43"/>
          <p:cNvSpPr/>
          <p:nvPr/>
        </p:nvSpPr>
        <p:spPr>
          <a:xfrm>
            <a:off x="13971010" y="3279716"/>
            <a:ext cx="3896350" cy="5143213"/>
          </a:xfrm>
          <a:prstGeom prst="rect">
            <a:avLst/>
          </a:prstGeom>
        </p:spPr>
        <p:txBody>
          <a:bodyPr wrap="square">
            <a:noAutofit/>
          </a:bodyPr>
          <a:lstStyle/>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+ 21,5% market growth rate in 2019</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+ 29% for </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Public Cloud</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+ 23,7% for </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Hybrid Cloud</a:t>
            </a:r>
          </a:p>
          <a:p>
            <a:pPr marL="342900" lvl="0" indent="-342900">
              <a:lnSpc>
                <a:spcPct val="150000"/>
              </a:lnSpc>
              <a:spcAft>
                <a:spcPts val="600"/>
              </a:spcAft>
              <a:buClr>
                <a:schemeClr val="accent5">
                  <a:lumMod val="50000"/>
                </a:schemeClr>
              </a:buClr>
              <a:buSzPct val="80000"/>
              <a:buFont typeface="Wingdings" panose="05000000000000000000" pitchFamily="2" charset="2"/>
              <a:buChar char="q"/>
              <a:defRPr/>
            </a:pPr>
            <a:r>
              <a:rPr lang="en-US" sz="2000">
                <a:solidFill>
                  <a:srgbClr val="75787B"/>
                </a:solidFill>
                <a:latin typeface="Arial" panose="020B0604020202020204" pitchFamily="34" charset="0"/>
                <a:ea typeface="ＭＳ Ｐゴシック" pitchFamily="127" charset="-128"/>
                <a:cs typeface="Arial" panose="020B0604020202020204" pitchFamily="34" charset="0"/>
              </a:rPr>
              <a:t>Cloud is also used significantly to support the </a:t>
            </a: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launch of new product lines or business units </a:t>
            </a:r>
            <a:r>
              <a:rPr lang="en-US" sz="2000">
                <a:solidFill>
                  <a:srgbClr val="75787B"/>
                </a:solidFill>
                <a:latin typeface="Arial" panose="020B0604020202020204" pitchFamily="34" charset="0"/>
                <a:ea typeface="ＭＳ Ｐゴシック" pitchFamily="127" charset="-128"/>
                <a:cs typeface="Arial" panose="020B0604020202020204" pitchFamily="34" charset="0"/>
              </a:rPr>
              <a:t>and the adoption of </a:t>
            </a: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specific vertical applications</a:t>
            </a:r>
            <a:endParaRPr kumimoji="0" lang="en-US" sz="2000"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7" name="Rettangolo 46"/>
          <p:cNvSpPr/>
          <p:nvPr/>
        </p:nvSpPr>
        <p:spPr>
          <a:xfrm>
            <a:off x="1537114" y="3497950"/>
            <a:ext cx="2594537" cy="51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19" name="CasellaDiTesto 18"/>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Digitale in Italia 2020. Mercati, Dinamiche, Policy, Confindustria Digitale,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June</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2020.</a:t>
            </a:r>
          </a:p>
        </p:txBody>
      </p:sp>
      <p:graphicFrame>
        <p:nvGraphicFramePr>
          <p:cNvPr id="23" name="Grafico 22"/>
          <p:cNvGraphicFramePr/>
          <p:nvPr>
            <p:extLst>
              <p:ext uri="{D42A27DB-BD31-4B8C-83A1-F6EECF244321}">
                <p14:modId xmlns:p14="http://schemas.microsoft.com/office/powerpoint/2010/main" val="3641649367"/>
              </p:ext>
            </p:extLst>
          </p:nvPr>
        </p:nvGraphicFramePr>
        <p:xfrm>
          <a:off x="1537114" y="2971852"/>
          <a:ext cx="10957560" cy="6072821"/>
        </p:xfrm>
        <a:graphic>
          <a:graphicData uri="http://schemas.openxmlformats.org/drawingml/2006/chart">
            <c:chart xmlns:c="http://schemas.openxmlformats.org/drawingml/2006/chart" xmlns:r="http://schemas.openxmlformats.org/officeDocument/2006/relationships" r:id="rId6"/>
          </a:graphicData>
        </a:graphic>
      </p:graphicFrame>
      <p:sp>
        <p:nvSpPr>
          <p:cNvPr id="24" name="CasellaDiTesto 23"/>
          <p:cNvSpPr txBox="1"/>
          <p:nvPr/>
        </p:nvSpPr>
        <p:spPr>
          <a:xfrm>
            <a:off x="2980702" y="459492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2.214,3</a:t>
            </a:r>
          </a:p>
        </p:txBody>
      </p:sp>
      <p:sp>
        <p:nvSpPr>
          <p:cNvPr id="25" name="CasellaDiTesto 24"/>
          <p:cNvSpPr txBox="1"/>
          <p:nvPr/>
        </p:nvSpPr>
        <p:spPr>
          <a:xfrm>
            <a:off x="6530593" y="389770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2.701,5</a:t>
            </a:r>
          </a:p>
        </p:txBody>
      </p:sp>
      <p:sp>
        <p:nvSpPr>
          <p:cNvPr id="26" name="CasellaDiTesto 25"/>
          <p:cNvSpPr txBox="1"/>
          <p:nvPr/>
        </p:nvSpPr>
        <p:spPr>
          <a:xfrm>
            <a:off x="10080484" y="3052125"/>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3.282,4</a:t>
            </a:r>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4418" y="2726481"/>
            <a:ext cx="756112" cy="5170174"/>
          </a:xfrm>
          <a:prstGeom prst="rect">
            <a:avLst/>
          </a:prstGeom>
        </p:spPr>
      </p:pic>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3853" y="3873211"/>
            <a:ext cx="705024" cy="4260795"/>
          </a:xfrm>
          <a:prstGeom prst="rect">
            <a:avLst/>
          </a:prstGeom>
        </p:spPr>
      </p:pic>
    </p:spTree>
    <p:extLst>
      <p:ext uri="{BB962C8B-B14F-4D97-AF65-F5344CB8AC3E}">
        <p14:creationId xmlns:p14="http://schemas.microsoft.com/office/powerpoint/2010/main" val="385888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7</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36"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Internet of Things in Italy </a:t>
            </a:r>
            <a:r>
              <a:rPr lang="en-GB" sz="1800" i="1">
                <a:solidFill>
                  <a:srgbClr val="002060"/>
                </a:solidFill>
                <a:latin typeface="Arial" panose="020B0604020202020204" pitchFamily="34" charset="0"/>
                <a:cs typeface="Arial" panose="020B0604020202020204" pitchFamily="34" charset="0"/>
              </a:rPr>
              <a:t>(value in € </a:t>
            </a:r>
            <a:r>
              <a:rPr lang="en-GB" sz="1800" i="1" err="1">
                <a:solidFill>
                  <a:srgbClr val="002060"/>
                </a:solidFill>
                <a:latin typeface="Arial" panose="020B0604020202020204" pitchFamily="34" charset="0"/>
                <a:cs typeface="Arial" panose="020B0604020202020204" pitchFamily="34" charset="0"/>
              </a:rPr>
              <a:t>mln</a:t>
            </a:r>
            <a:r>
              <a:rPr lang="en-GB" sz="1800" i="1">
                <a:solidFill>
                  <a:srgbClr val="002060"/>
                </a:solidFill>
                <a:latin typeface="Arial" panose="020B0604020202020204" pitchFamily="34" charset="0"/>
                <a:cs typeface="Arial" panose="020B0604020202020204" pitchFamily="34" charset="0"/>
              </a:rPr>
              <a:t> and % variations)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37" name="Group 8"/>
          <p:cNvGrpSpPr/>
          <p:nvPr/>
        </p:nvGrpSpPr>
        <p:grpSpPr>
          <a:xfrm>
            <a:off x="2656772" y="1287178"/>
            <a:ext cx="13327397" cy="130629"/>
            <a:chOff x="5594142" y="5684880"/>
            <a:chExt cx="13327397" cy="130629"/>
          </a:xfrm>
        </p:grpSpPr>
        <p:cxnSp>
          <p:nvCxnSpPr>
            <p:cNvPr id="38"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9"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1" name="Gruppo 40"/>
          <p:cNvGrpSpPr/>
          <p:nvPr/>
        </p:nvGrpSpPr>
        <p:grpSpPr>
          <a:xfrm>
            <a:off x="-137160" y="-137160"/>
            <a:ext cx="3670523" cy="1086702"/>
            <a:chOff x="0" y="0"/>
            <a:chExt cx="3670523" cy="1086702"/>
          </a:xfrm>
        </p:grpSpPr>
        <p:pic>
          <p:nvPicPr>
            <p:cNvPr id="42" name="Immagin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43" name="Picture 11"/>
            <p:cNvPicPr>
              <a:picLocks noChangeAspect="1"/>
            </p:cNvPicPr>
            <p:nvPr/>
          </p:nvPicPr>
          <p:blipFill>
            <a:blip r:embed="rId4"/>
            <a:stretch>
              <a:fillRect/>
            </a:stretch>
          </p:blipFill>
          <p:spPr>
            <a:xfrm>
              <a:off x="1674274" y="312912"/>
              <a:ext cx="882598" cy="441771"/>
            </a:xfrm>
            <a:prstGeom prst="rect">
              <a:avLst/>
            </a:prstGeom>
          </p:spPr>
        </p:pic>
        <p:pic>
          <p:nvPicPr>
            <p:cNvPr id="44" name="Immagin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5" name="Connettore diritto 4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IoT</a:t>
            </a: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fulcrum of the digital evolution</a:t>
            </a:r>
          </a:p>
        </p:txBody>
      </p:sp>
      <p:sp>
        <p:nvSpPr>
          <p:cNvPr id="47"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DIGITAL ENABLERS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8" name="Rettangolo 47"/>
          <p:cNvSpPr/>
          <p:nvPr/>
        </p:nvSpPr>
        <p:spPr>
          <a:xfrm>
            <a:off x="13411200" y="3565467"/>
            <a:ext cx="4456160" cy="4149784"/>
          </a:xfrm>
          <a:prstGeom prst="rect">
            <a:avLst/>
          </a:prstGeom>
        </p:spPr>
        <p:txBody>
          <a:bodyPr wrap="square">
            <a:noAutofit/>
          </a:bodyPr>
          <a:lstStyle/>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Over € 3.500 </a:t>
            </a:r>
            <a:r>
              <a:rPr kumimoji="0" lang="en-US" sz="2000" b="1" i="0" u="none" strike="noStrike" kern="1200" cap="none" spc="0" normalizeH="0" baseline="0" noProof="0" err="1">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mln</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of turnover</a:t>
            </a:r>
            <a:r>
              <a:rPr kumimoji="0" lang="en-US" sz="20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2019 with a</a:t>
            </a:r>
            <a:r>
              <a:rPr kumimoji="0" 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+18</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,3%</a:t>
            </a:r>
            <a:r>
              <a:rPr kumimoji="0" lang="en-US" sz="20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growth rate vs 2018</a:t>
            </a:r>
          </a:p>
          <a:p>
            <a:pPr marL="342900" lvl="0" indent="-342900">
              <a:lnSpc>
                <a:spcPct val="150000"/>
              </a:lnSpc>
              <a:spcAft>
                <a:spcPts val="600"/>
              </a:spcAft>
              <a:buClr>
                <a:schemeClr val="accent5">
                  <a:lumMod val="50000"/>
                </a:schemeClr>
              </a:buClr>
              <a:buSzPct val="80000"/>
              <a:buFont typeface="Wingdings" panose="05000000000000000000" pitchFamily="2" charset="2"/>
              <a:buChar char="q"/>
              <a:defRPr/>
            </a:pP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Sensors and software platforms </a:t>
            </a:r>
            <a:r>
              <a:rPr lang="en-US" sz="2000">
                <a:solidFill>
                  <a:srgbClr val="75787B"/>
                </a:solidFill>
                <a:latin typeface="Arial" panose="020B0604020202020204" pitchFamily="34" charset="0"/>
                <a:ea typeface="ＭＳ Ｐゴシック" pitchFamily="127" charset="-128"/>
                <a:cs typeface="Arial" panose="020B0604020202020204" pitchFamily="34" charset="0"/>
              </a:rPr>
              <a:t>for </a:t>
            </a:r>
            <a:r>
              <a:rPr lang="en-US" sz="2000" err="1">
                <a:solidFill>
                  <a:srgbClr val="75787B"/>
                </a:solidFill>
                <a:latin typeface="Arial" panose="020B0604020202020204" pitchFamily="34" charset="0"/>
                <a:ea typeface="ＭＳ Ｐゴシック" pitchFamily="127" charset="-128"/>
                <a:cs typeface="Arial" panose="020B0604020202020204" pitchFamily="34" charset="0"/>
              </a:rPr>
              <a:t>IoT</a:t>
            </a:r>
            <a:r>
              <a:rPr lang="en-US" sz="2000">
                <a:solidFill>
                  <a:srgbClr val="75787B"/>
                </a:solidFill>
                <a:latin typeface="Arial" panose="020B0604020202020204" pitchFamily="34" charset="0"/>
                <a:ea typeface="ＭＳ Ｐゴシック" pitchFamily="127" charset="-128"/>
                <a:cs typeface="Arial" panose="020B0604020202020204" pitchFamily="34" charset="0"/>
              </a:rPr>
              <a:t> are at the heart of the concept of intelligent &amp; super-connected industry </a:t>
            </a:r>
            <a:r>
              <a:rPr lang="en-US" sz="2000">
                <a:solidFill>
                  <a:schemeClr val="accent5">
                    <a:lumMod val="50000"/>
                  </a:schemeClr>
                </a:solidFill>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lang="en-US" sz="200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 </a:t>
            </a: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Connected Enterprise</a:t>
            </a:r>
            <a:endParaRPr kumimoji="0" 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50" name="Rettangolo 49"/>
          <p:cNvSpPr/>
          <p:nvPr/>
        </p:nvSpPr>
        <p:spPr>
          <a:xfrm>
            <a:off x="1537114" y="3009900"/>
            <a:ext cx="2594537" cy="96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Grafico 3"/>
          <p:cNvGraphicFramePr/>
          <p:nvPr>
            <p:extLst>
              <p:ext uri="{D42A27DB-BD31-4B8C-83A1-F6EECF244321}">
                <p14:modId xmlns:p14="http://schemas.microsoft.com/office/powerpoint/2010/main" val="2090558054"/>
              </p:ext>
            </p:extLst>
          </p:nvPr>
        </p:nvGraphicFramePr>
        <p:xfrm>
          <a:off x="1442909" y="2321879"/>
          <a:ext cx="10629900" cy="6885620"/>
        </p:xfrm>
        <a:graphic>
          <a:graphicData uri="http://schemas.openxmlformats.org/drawingml/2006/chart">
            <c:chart xmlns:c="http://schemas.openxmlformats.org/drawingml/2006/chart" xmlns:r="http://schemas.openxmlformats.org/officeDocument/2006/relationships" r:id="rId6"/>
          </a:graphicData>
        </a:graphic>
      </p:graphicFrame>
      <p:sp>
        <p:nvSpPr>
          <p:cNvPr id="22" name="CasellaDiTesto 21"/>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Digitale in Italia 2020. Mercati, Dinamiche, Policy, Confindustria Digitale,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June</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2020.</a:t>
            </a:r>
          </a:p>
        </p:txBody>
      </p:sp>
      <p:pic>
        <p:nvPicPr>
          <p:cNvPr id="5" name="Immagine 4"/>
          <p:cNvPicPr>
            <a:picLocks noChangeAspect="1"/>
          </p:cNvPicPr>
          <p:nvPr/>
        </p:nvPicPr>
        <p:blipFill rotWithShape="1">
          <a:blip r:embed="rId7">
            <a:extLst>
              <a:ext uri="{28A0092B-C50C-407E-A947-70E740481C1C}">
                <a14:useLocalDpi xmlns:a14="http://schemas.microsoft.com/office/drawing/2010/main" val="0"/>
              </a:ext>
            </a:extLst>
          </a:blip>
          <a:srcRect t="47565" r="56060"/>
          <a:stretch/>
        </p:blipFill>
        <p:spPr>
          <a:xfrm>
            <a:off x="8737488" y="6311900"/>
            <a:ext cx="1143112" cy="990600"/>
          </a:xfrm>
          <a:prstGeom prst="rect">
            <a:avLst/>
          </a:prstGeom>
        </p:spPr>
      </p:pic>
      <p:pic>
        <p:nvPicPr>
          <p:cNvPr id="25" name="Immagine 24"/>
          <p:cNvPicPr>
            <a:picLocks noChangeAspect="1"/>
          </p:cNvPicPr>
          <p:nvPr/>
        </p:nvPicPr>
        <p:blipFill rotWithShape="1">
          <a:blip r:embed="rId7">
            <a:extLst>
              <a:ext uri="{28A0092B-C50C-407E-A947-70E740481C1C}">
                <a14:useLocalDpi xmlns:a14="http://schemas.microsoft.com/office/drawing/2010/main" val="0"/>
              </a:ext>
            </a:extLst>
          </a:blip>
          <a:srcRect l="57318" t="-6999" r="-1258" b="54564"/>
          <a:stretch/>
        </p:blipFill>
        <p:spPr>
          <a:xfrm>
            <a:off x="10070988" y="4687859"/>
            <a:ext cx="1143112" cy="990600"/>
          </a:xfrm>
          <a:prstGeom prst="rect">
            <a:avLst/>
          </a:prstGeom>
        </p:spPr>
      </p:pic>
    </p:spTree>
    <p:extLst>
      <p:ext uri="{BB962C8B-B14F-4D97-AF65-F5344CB8AC3E}">
        <p14:creationId xmlns:p14="http://schemas.microsoft.com/office/powerpoint/2010/main" val="60538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8</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grpSp>
        <p:nvGrpSpPr>
          <p:cNvPr id="22" name="Group 8"/>
          <p:cNvGrpSpPr/>
          <p:nvPr/>
        </p:nvGrpSpPr>
        <p:grpSpPr>
          <a:xfrm>
            <a:off x="2656772" y="1287178"/>
            <a:ext cx="13327397" cy="130629"/>
            <a:chOff x="5594142" y="5684880"/>
            <a:chExt cx="13327397" cy="130629"/>
          </a:xfrm>
        </p:grpSpPr>
        <p:cxnSp>
          <p:nvCxnSpPr>
            <p:cNvPr id="3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Cybersecurity: ever-connected systems</a:t>
            </a:r>
          </a:p>
        </p:txBody>
      </p:sp>
      <p:sp>
        <p:nvSpPr>
          <p:cNvPr id="4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DIGITAL ENABLERS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2"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Cyber Security in Italy </a:t>
            </a:r>
            <a:r>
              <a:rPr lang="en-GB" sz="1800" i="1">
                <a:solidFill>
                  <a:srgbClr val="002060"/>
                </a:solidFill>
                <a:latin typeface="Arial" panose="020B0604020202020204" pitchFamily="34" charset="0"/>
                <a:cs typeface="Arial" panose="020B0604020202020204" pitchFamily="34" charset="0"/>
              </a:rPr>
              <a:t>(value in € </a:t>
            </a:r>
            <a:r>
              <a:rPr lang="en-GB" sz="1800" i="1" err="1">
                <a:solidFill>
                  <a:srgbClr val="002060"/>
                </a:solidFill>
                <a:latin typeface="Arial" panose="020B0604020202020204" pitchFamily="34" charset="0"/>
                <a:cs typeface="Arial" panose="020B0604020202020204" pitchFamily="34" charset="0"/>
              </a:rPr>
              <a:t>mln</a:t>
            </a:r>
            <a:r>
              <a:rPr lang="en-GB" sz="1800" i="1">
                <a:solidFill>
                  <a:srgbClr val="002060"/>
                </a:solidFill>
                <a:latin typeface="Arial" panose="020B0604020202020204" pitchFamily="34" charset="0"/>
                <a:cs typeface="Arial" panose="020B0604020202020204" pitchFamily="34" charset="0"/>
              </a:rPr>
              <a:t> and % variations)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3" name="Rettangolo 42"/>
          <p:cNvSpPr/>
          <p:nvPr/>
        </p:nvSpPr>
        <p:spPr>
          <a:xfrm>
            <a:off x="13763002" y="3279716"/>
            <a:ext cx="4104358" cy="5143213"/>
          </a:xfrm>
          <a:prstGeom prst="rect">
            <a:avLst/>
          </a:prstGeom>
        </p:spPr>
        <p:txBody>
          <a:bodyPr wrap="square">
            <a:noAutofit/>
          </a:bodyPr>
          <a:lstStyle/>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Over € 1 </a:t>
            </a:r>
            <a:r>
              <a:rPr kumimoji="0" lang="en-US" sz="2000" b="1" i="0" u="none" strike="noStrike" kern="1200" cap="none" spc="0" normalizeH="0" baseline="0" noProof="0" err="1">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bln</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of turnover </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2019 with a </a:t>
            </a:r>
            <a:r>
              <a:rPr kumimoji="0" lang="en-US" sz="2000" b="0" i="0" u="none" strike="noStrike" kern="1200" cap="none" spc="0" normalizeH="0" baseline="0" noProof="0">
                <a:ln>
                  <a:noFill/>
                </a:ln>
                <a:solidFill>
                  <a:srgbClr val="5B9BD5">
                    <a:lumMod val="50000"/>
                  </a:srgbClr>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13% growth rate</a:t>
            </a:r>
          </a:p>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most impacting sub-sector</a:t>
            </a:r>
            <a:r>
              <a:rPr kumimoji="0" lang="en-US" sz="2000" b="0" i="0" u="none" strike="noStrike" kern="1200" cap="none" spc="0" normalizeH="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is the </a:t>
            </a:r>
            <a:r>
              <a:rPr kumimoji="0" lang="en-US" sz="2000" b="1" i="0" u="none" strike="noStrike" kern="1200" cap="none" spc="0" normalizeH="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Managed Security Services (MSS) and Cloud Security</a:t>
            </a:r>
            <a:r>
              <a:rPr kumimoji="0" lang="en-US" sz="2000" b="0" i="0" u="none" strike="noStrike" kern="1200" cap="none" spc="0" normalizeH="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with a 14,7% growth rate and about € 450 </a:t>
            </a:r>
            <a:r>
              <a:rPr kumimoji="0" lang="en-US" sz="2000" b="0" i="0" u="none" strike="noStrike" kern="1200" cap="none" spc="0" normalizeH="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mln</a:t>
            </a:r>
            <a:r>
              <a:rPr kumimoji="0" lang="en-US" sz="2000" b="0" i="0" u="none" strike="noStrike" kern="1200" cap="none" spc="0" normalizeH="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turnover</a:t>
            </a:r>
            <a:endPar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0" name="CasellaDiTesto 19"/>
          <p:cNvSpPr txBox="1"/>
          <p:nvPr/>
        </p:nvSpPr>
        <p:spPr>
          <a:xfrm>
            <a:off x="2980702" y="459492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2.214,3</a:t>
            </a:r>
          </a:p>
        </p:txBody>
      </p:sp>
      <p:sp>
        <p:nvSpPr>
          <p:cNvPr id="21" name="CasellaDiTesto 20"/>
          <p:cNvSpPr txBox="1"/>
          <p:nvPr/>
        </p:nvSpPr>
        <p:spPr>
          <a:xfrm>
            <a:off x="6530593" y="3897706"/>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2.701,5</a:t>
            </a:r>
          </a:p>
        </p:txBody>
      </p:sp>
      <p:sp>
        <p:nvSpPr>
          <p:cNvPr id="23" name="CasellaDiTesto 22"/>
          <p:cNvSpPr txBox="1"/>
          <p:nvPr/>
        </p:nvSpPr>
        <p:spPr>
          <a:xfrm>
            <a:off x="10080484" y="3052125"/>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3.282,4</a:t>
            </a:r>
          </a:p>
        </p:txBody>
      </p:sp>
      <p:graphicFrame>
        <p:nvGraphicFramePr>
          <p:cNvPr id="4" name="Grafico 3"/>
          <p:cNvGraphicFramePr/>
          <p:nvPr>
            <p:extLst>
              <p:ext uri="{D42A27DB-BD31-4B8C-83A1-F6EECF244321}">
                <p14:modId xmlns:p14="http://schemas.microsoft.com/office/powerpoint/2010/main" val="2688412680"/>
              </p:ext>
            </p:extLst>
          </p:nvPr>
        </p:nvGraphicFramePr>
        <p:xfrm>
          <a:off x="1328609" y="2321879"/>
          <a:ext cx="10782300" cy="6885621"/>
        </p:xfrm>
        <a:graphic>
          <a:graphicData uri="http://schemas.openxmlformats.org/drawingml/2006/chart">
            <c:chart xmlns:c="http://schemas.openxmlformats.org/drawingml/2006/chart" xmlns:r="http://schemas.openxmlformats.org/officeDocument/2006/relationships" r:id="rId6"/>
          </a:graphicData>
        </a:graphic>
      </p:graphicFrame>
      <p:sp>
        <p:nvSpPr>
          <p:cNvPr id="25" name="CasellaDiTesto 24"/>
          <p:cNvSpPr txBox="1"/>
          <p:nvPr/>
        </p:nvSpPr>
        <p:spPr>
          <a:xfrm>
            <a:off x="2732643" y="3560571"/>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896,5</a:t>
            </a:r>
          </a:p>
        </p:txBody>
      </p:sp>
      <p:sp>
        <p:nvSpPr>
          <p:cNvPr id="26" name="CasellaDiTesto 25"/>
          <p:cNvSpPr txBox="1"/>
          <p:nvPr/>
        </p:nvSpPr>
        <p:spPr>
          <a:xfrm>
            <a:off x="6231734" y="3028451"/>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1.005,8</a:t>
            </a:r>
          </a:p>
        </p:txBody>
      </p:sp>
      <p:sp>
        <p:nvSpPr>
          <p:cNvPr id="28" name="CasellaDiTesto 27"/>
          <p:cNvSpPr txBox="1"/>
          <p:nvPr/>
        </p:nvSpPr>
        <p:spPr>
          <a:xfrm>
            <a:off x="9730825" y="2386070"/>
            <a:ext cx="945202" cy="37524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1.136,5</a:t>
            </a:r>
          </a:p>
        </p:txBody>
      </p:sp>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4567" y="2666119"/>
            <a:ext cx="841280" cy="5543228"/>
          </a:xfrm>
          <a:prstGeom prst="rect">
            <a:avLst/>
          </a:prstGeom>
        </p:spPr>
      </p:pic>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27" y="3092523"/>
            <a:ext cx="933475" cy="5116824"/>
          </a:xfrm>
          <a:prstGeom prst="rect">
            <a:avLst/>
          </a:prstGeom>
        </p:spPr>
      </p:pic>
      <p:sp>
        <p:nvSpPr>
          <p:cNvPr id="30" name="CasellaDiTesto 29"/>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Digitale in Italia 2020. Mercati, Dinamiche, Policy, Confindustria Digitale,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June</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2020.</a:t>
            </a:r>
          </a:p>
        </p:txBody>
      </p:sp>
    </p:spTree>
    <p:extLst>
      <p:ext uri="{BB962C8B-B14F-4D97-AF65-F5344CB8AC3E}">
        <p14:creationId xmlns:p14="http://schemas.microsoft.com/office/powerpoint/2010/main" val="3870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endParaRPr>
          </a:p>
        </p:txBody>
      </p:sp>
      <p:sp>
        <p:nvSpPr>
          <p:cNvPr id="36"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Wearable</a:t>
            </a:r>
            <a:r>
              <a:rPr kumimoji="0" lang="en-GB" sz="2200" b="1" i="0" u="none" strike="noStrike" kern="1200" cap="none" spc="0" normalizeH="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Technologies </a:t>
            </a:r>
            <a:r>
              <a:rPr lang="en-GB" sz="1800" i="1">
                <a:solidFill>
                  <a:srgbClr val="002060"/>
                </a:solidFill>
                <a:latin typeface="Arial" panose="020B0604020202020204" pitchFamily="34" charset="0"/>
                <a:cs typeface="Arial" panose="020B0604020202020204" pitchFamily="34" charset="0"/>
              </a:rPr>
              <a:t>(value in € </a:t>
            </a:r>
            <a:r>
              <a:rPr lang="en-GB" sz="1800" i="1" err="1">
                <a:solidFill>
                  <a:srgbClr val="002060"/>
                </a:solidFill>
                <a:latin typeface="Arial" panose="020B0604020202020204" pitchFamily="34" charset="0"/>
                <a:cs typeface="Arial" panose="020B0604020202020204" pitchFamily="34" charset="0"/>
              </a:rPr>
              <a:t>mln</a:t>
            </a:r>
            <a:r>
              <a:rPr lang="en-GB" sz="1800" i="1">
                <a:solidFill>
                  <a:srgbClr val="002060"/>
                </a:solidFill>
                <a:latin typeface="Arial" panose="020B0604020202020204" pitchFamily="34" charset="0"/>
                <a:cs typeface="Arial" panose="020B0604020202020204" pitchFamily="34" charset="0"/>
              </a:rPr>
              <a:t> and % variations)</a:t>
            </a:r>
            <a:endParaRPr kumimoji="0" lang="en-GB" sz="2400" b="0" i="1" u="none" strike="noStrike" kern="1200" cap="none" spc="0" normalizeH="0" baseline="0" noProof="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37" name="Group 8"/>
          <p:cNvGrpSpPr/>
          <p:nvPr/>
        </p:nvGrpSpPr>
        <p:grpSpPr>
          <a:xfrm>
            <a:off x="2656772" y="1287178"/>
            <a:ext cx="13327397" cy="130629"/>
            <a:chOff x="5594142" y="5684880"/>
            <a:chExt cx="13327397" cy="130629"/>
          </a:xfrm>
        </p:grpSpPr>
        <p:cxnSp>
          <p:nvCxnSpPr>
            <p:cNvPr id="38"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9"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1" name="Gruppo 40"/>
          <p:cNvGrpSpPr/>
          <p:nvPr/>
        </p:nvGrpSpPr>
        <p:grpSpPr>
          <a:xfrm>
            <a:off x="-137160" y="-137160"/>
            <a:ext cx="3670523" cy="1086702"/>
            <a:chOff x="0" y="0"/>
            <a:chExt cx="3670523" cy="1086702"/>
          </a:xfrm>
        </p:grpSpPr>
        <p:pic>
          <p:nvPicPr>
            <p:cNvPr id="42" name="Immagin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43" name="Picture 11"/>
            <p:cNvPicPr>
              <a:picLocks noChangeAspect="1"/>
            </p:cNvPicPr>
            <p:nvPr/>
          </p:nvPicPr>
          <p:blipFill>
            <a:blip r:embed="rId4"/>
            <a:stretch>
              <a:fillRect/>
            </a:stretch>
          </p:blipFill>
          <p:spPr>
            <a:xfrm>
              <a:off x="1674274" y="312912"/>
              <a:ext cx="882598" cy="441771"/>
            </a:xfrm>
            <a:prstGeom prst="rect">
              <a:avLst/>
            </a:prstGeom>
          </p:spPr>
        </p:pic>
        <p:pic>
          <p:nvPicPr>
            <p:cNvPr id="44" name="Immagin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5" name="Connettore diritto 4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Cutting edge</a:t>
            </a:r>
            <a:r>
              <a:rPr kumimoji="0" lang="en-US" sz="4800" b="1" i="0" u="none" strike="noStrike" kern="1200" cap="none" spc="150" normalizeH="0" noProof="0">
                <a:ln>
                  <a:noFill/>
                </a:ln>
                <a:solidFill>
                  <a:srgbClr val="75787B"/>
                </a:solidFill>
                <a:effectLst/>
                <a:uLnTx/>
                <a:uFillTx/>
                <a:latin typeface="Arial"/>
                <a:ea typeface="Lato" panose="020F0502020204030203" pitchFamily="34" charset="0"/>
                <a:cs typeface="Arial"/>
              </a:rPr>
              <a:t> </a:t>
            </a: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Wearable Technologies</a:t>
            </a:r>
          </a:p>
        </p:txBody>
      </p:sp>
      <p:sp>
        <p:nvSpPr>
          <p:cNvPr id="47"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DIGITAL ENABLERS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8" name="Rettangolo 47"/>
          <p:cNvSpPr/>
          <p:nvPr/>
        </p:nvSpPr>
        <p:spPr>
          <a:xfrm>
            <a:off x="13411200" y="3565467"/>
            <a:ext cx="4456160" cy="4149784"/>
          </a:xfrm>
          <a:prstGeom prst="rect">
            <a:avLst/>
          </a:prstGeom>
        </p:spPr>
        <p:txBody>
          <a:bodyPr wrap="square">
            <a:noAutofit/>
          </a:bodyPr>
          <a:lstStyle/>
          <a:p>
            <a:pPr marL="342900" marR="0" lvl="0" indent="-342900" algn="l" defTabSz="1371600" rtl="0" eaLnBrk="1" fontAlgn="auto" latinLnBrk="0" hangingPunct="1">
              <a:lnSpc>
                <a:spcPct val="150000"/>
              </a:lnSpc>
              <a:spcBef>
                <a:spcPts val="0"/>
              </a:spcBef>
              <a:spcAft>
                <a:spcPts val="600"/>
              </a:spcAft>
              <a:buClr>
                <a:schemeClr val="accent5">
                  <a:lumMod val="50000"/>
                </a:schemeClr>
              </a:buClr>
              <a:buSzPct val="80000"/>
              <a:buFont typeface="Wingdings" panose="05000000000000000000" pitchFamily="2" charset="2"/>
              <a:buChar char="q"/>
              <a:tabLst/>
              <a:defRPr/>
            </a:pP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Over € 640 </a:t>
            </a:r>
            <a:r>
              <a:rPr kumimoji="0" lang="en-US" sz="2000" b="1" i="0" u="none" strike="noStrike" kern="1200" cap="none" spc="0" normalizeH="0" baseline="0" noProof="0" err="1">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mln</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of turnover</a:t>
            </a:r>
            <a:r>
              <a:rPr kumimoji="0" lang="en-US" sz="20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 2019 with a</a:t>
            </a:r>
            <a:r>
              <a:rPr kumimoji="0" 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+14</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,1%</a:t>
            </a:r>
            <a:r>
              <a:rPr kumimoji="0" lang="en-US" sz="20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1" i="0" u="none" strike="noStrike" kern="1200" cap="none" spc="0" normalizeH="0" baseline="0" noProof="0">
                <a:ln>
                  <a:noFill/>
                </a:ln>
                <a:solidFill>
                  <a:schemeClr val="accent5">
                    <a:lumMod val="50000"/>
                  </a:schemeClr>
                </a:solidFill>
                <a:effectLst/>
                <a:uLnTx/>
                <a:uFillTx/>
                <a:latin typeface="Arial" panose="020B0604020202020204" pitchFamily="34" charset="0"/>
                <a:ea typeface="ＭＳ Ｐゴシック" pitchFamily="127" charset="-128"/>
                <a:cs typeface="Arial" panose="020B0604020202020204" pitchFamily="34" charset="0"/>
              </a:rPr>
              <a:t>growth rate vs 2018</a:t>
            </a:r>
          </a:p>
          <a:p>
            <a:pPr marL="342900" lvl="0" indent="-342900">
              <a:lnSpc>
                <a:spcPct val="150000"/>
              </a:lnSpc>
              <a:spcAft>
                <a:spcPts val="600"/>
              </a:spcAft>
              <a:buClr>
                <a:schemeClr val="accent5">
                  <a:lumMod val="50000"/>
                </a:schemeClr>
              </a:buClr>
              <a:buSzPct val="80000"/>
              <a:buFont typeface="Wingdings" panose="05000000000000000000" pitchFamily="2" charset="2"/>
              <a:buChar char="q"/>
              <a:defRPr/>
            </a:pP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Smartwatch </a:t>
            </a:r>
            <a:r>
              <a:rPr lang="en-US" sz="2000">
                <a:solidFill>
                  <a:srgbClr val="75787B"/>
                </a:solidFill>
                <a:latin typeface="Arial" panose="020B0604020202020204" pitchFamily="34" charset="0"/>
                <a:ea typeface="ＭＳ Ｐゴシック" pitchFamily="127" charset="-128"/>
                <a:cs typeface="Arial" panose="020B0604020202020204" pitchFamily="34" charset="0"/>
              </a:rPr>
              <a:t>and</a:t>
            </a:r>
            <a:r>
              <a:rPr lang="en-US" sz="200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 </a:t>
            </a:r>
            <a:r>
              <a:rPr lang="en-US" sz="2000" b="1">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Ear-worn devices</a:t>
            </a:r>
            <a:r>
              <a:rPr lang="en-US" sz="200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 </a:t>
            </a:r>
            <a:r>
              <a:rPr lang="en-US" sz="2000">
                <a:solidFill>
                  <a:srgbClr val="75787B"/>
                </a:solidFill>
                <a:latin typeface="Arial" panose="020B0604020202020204" pitchFamily="34" charset="0"/>
                <a:ea typeface="ＭＳ Ｐゴシック" pitchFamily="127" charset="-128"/>
                <a:cs typeface="Arial" panose="020B0604020202020204" pitchFamily="34" charset="0"/>
              </a:rPr>
              <a:t>are the most relevant sub-sectors</a:t>
            </a:r>
            <a:endParaRPr kumimoji="0" lang="en-US" sz="2000" b="0" i="0"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50" name="Rettangolo 49"/>
          <p:cNvSpPr/>
          <p:nvPr/>
        </p:nvSpPr>
        <p:spPr>
          <a:xfrm>
            <a:off x="1537114" y="3009900"/>
            <a:ext cx="2594537" cy="96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Grafico 3"/>
          <p:cNvGraphicFramePr/>
          <p:nvPr>
            <p:extLst>
              <p:ext uri="{D42A27DB-BD31-4B8C-83A1-F6EECF244321}">
                <p14:modId xmlns:p14="http://schemas.microsoft.com/office/powerpoint/2010/main" val="2852756941"/>
              </p:ext>
            </p:extLst>
          </p:nvPr>
        </p:nvGraphicFramePr>
        <p:xfrm>
          <a:off x="1442909" y="2321879"/>
          <a:ext cx="10629900" cy="6885620"/>
        </p:xfrm>
        <a:graphic>
          <a:graphicData uri="http://schemas.openxmlformats.org/drawingml/2006/chart">
            <c:chart xmlns:c="http://schemas.openxmlformats.org/drawingml/2006/chart" xmlns:r="http://schemas.openxmlformats.org/officeDocument/2006/relationships" r:id="rId6"/>
          </a:graphicData>
        </a:graphic>
      </p:graphicFrame>
      <p:sp>
        <p:nvSpPr>
          <p:cNvPr id="22" name="CasellaDiTesto 21"/>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Digitale in Italia 2020. Mercati, Dinamiche, Policy, Confindustria Digitale,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Anitec-Assinform</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NetConsulting</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cube, </a:t>
            </a:r>
            <a:r>
              <a:rPr kumimoji="0" lang="it-IT" altLang="it-IT" sz="1100" b="0" i="1" u="none" strike="noStrike" kern="1200" cap="none" spc="0" normalizeH="0" baseline="0" noProof="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June</a:t>
            </a:r>
            <a:r>
              <a:rPr kumimoji="0" lang="it-IT" altLang="it-IT" sz="1100" b="0" i="1" u="none" strike="noStrike" kern="1200" cap="none" spc="0" normalizeH="0" baseline="0" noProof="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2020.</a:t>
            </a:r>
          </a:p>
        </p:txBody>
      </p:sp>
      <p:pic>
        <p:nvPicPr>
          <p:cNvPr id="2" name="Immagine 1"/>
          <p:cNvPicPr>
            <a:picLocks noChangeAspect="1"/>
          </p:cNvPicPr>
          <p:nvPr/>
        </p:nvPicPr>
        <p:blipFill rotWithShape="1">
          <a:blip r:embed="rId7">
            <a:extLst>
              <a:ext uri="{28A0092B-C50C-407E-A947-70E740481C1C}">
                <a14:useLocalDpi xmlns:a14="http://schemas.microsoft.com/office/drawing/2010/main" val="0"/>
              </a:ext>
            </a:extLst>
          </a:blip>
          <a:srcRect t="49301" r="58447"/>
          <a:stretch/>
        </p:blipFill>
        <p:spPr>
          <a:xfrm>
            <a:off x="9320469" y="6452379"/>
            <a:ext cx="1160836" cy="990600"/>
          </a:xfrm>
          <a:prstGeom prst="rect">
            <a:avLst/>
          </a:prstGeom>
        </p:spPr>
      </p:pic>
      <p:pic>
        <p:nvPicPr>
          <p:cNvPr id="23" name="Immagine 22"/>
          <p:cNvPicPr>
            <a:picLocks noChangeAspect="1"/>
          </p:cNvPicPr>
          <p:nvPr/>
        </p:nvPicPr>
        <p:blipFill rotWithShape="1">
          <a:blip r:embed="rId7">
            <a:extLst>
              <a:ext uri="{28A0092B-C50C-407E-A947-70E740481C1C}">
                <a14:useLocalDpi xmlns:a14="http://schemas.microsoft.com/office/drawing/2010/main" val="0"/>
              </a:ext>
            </a:extLst>
          </a:blip>
          <a:srcRect l="57281" t="-8051" r="1166" b="57352"/>
          <a:stretch/>
        </p:blipFill>
        <p:spPr>
          <a:xfrm>
            <a:off x="10393270" y="4687859"/>
            <a:ext cx="1160836" cy="990600"/>
          </a:xfrm>
          <a:prstGeom prst="rect">
            <a:avLst/>
          </a:prstGeom>
        </p:spPr>
      </p:pic>
    </p:spTree>
    <p:extLst>
      <p:ext uri="{BB962C8B-B14F-4D97-AF65-F5344CB8AC3E}">
        <p14:creationId xmlns:p14="http://schemas.microsoft.com/office/powerpoint/2010/main" val="2278693149"/>
      </p:ext>
    </p:extLst>
  </p:cSld>
  <p:clrMapOvr>
    <a:masterClrMapping/>
  </p:clrMapOvr>
</p:sld>
</file>

<file path=ppt/theme/theme1.xml><?xml version="1.0" encoding="utf-8"?>
<a:theme xmlns:a="http://schemas.openxmlformats.org/drawingml/2006/main" name="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CDC925CFC72CB4A983B2EF6660DCCF0" ma:contentTypeVersion="3" ma:contentTypeDescription="Creare un nuovo documento." ma:contentTypeScope="" ma:versionID="2d78b1cd61edb3b2b60c380b69f7bf52">
  <xsd:schema xmlns:xsd="http://www.w3.org/2001/XMLSchema" xmlns:xs="http://www.w3.org/2001/XMLSchema" xmlns:p="http://schemas.microsoft.com/office/2006/metadata/properties" xmlns:ns2="0802eeae-5751-408c-85fc-7867d1096f7e" targetNamespace="http://schemas.microsoft.com/office/2006/metadata/properties" ma:root="true" ma:fieldsID="dab7cfe82f670c0da5335268490987e1" ns2:_="">
    <xsd:import namespace="0802eeae-5751-408c-85fc-7867d1096f7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2eeae-5751-408c-85fc-7867d1096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5E9398-3395-4FB1-84AD-3890481D0D7F}">
  <ds:schemaRefs>
    <ds:schemaRef ds:uri="0802eeae-5751-408c-85fc-7867d1096f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98DE43-61F7-4559-9544-B8259E95A645}">
  <ds:schemaRefs>
    <ds:schemaRef ds:uri="http://schemas.microsoft.com/sharepoint/v3/contenttype/forms"/>
  </ds:schemaRefs>
</ds:datastoreItem>
</file>

<file path=customXml/itemProps3.xml><?xml version="1.0" encoding="utf-8"?>
<ds:datastoreItem xmlns:ds="http://schemas.openxmlformats.org/officeDocument/2006/customXml" ds:itemID="{D489546D-8B2B-4331-8D92-81B189489C97}">
  <ds:schemaRefs>
    <ds:schemaRef ds:uri="http://schemas.microsoft.com/office/2006/metadata/properties"/>
    <ds:schemaRef ds:uri="0802eeae-5751-408c-85fc-7867d1096f7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626</TotalTime>
  <Words>10572</Words>
  <Application>Microsoft Office PowerPoint</Application>
  <PresentationFormat>Personalizzato</PresentationFormat>
  <Paragraphs>1025</Paragraphs>
  <Slides>58</Slides>
  <Notes>56</Notes>
  <HiddenSlides>0</HiddenSlides>
  <MMClips>0</MMClips>
  <ScaleCrop>false</ScaleCrop>
  <HeadingPairs>
    <vt:vector size="6" baseType="variant">
      <vt:variant>
        <vt:lpstr>Caratteri utilizzati</vt:lpstr>
      </vt:variant>
      <vt:variant>
        <vt:i4>8</vt:i4>
      </vt:variant>
      <vt:variant>
        <vt:lpstr>Tema</vt:lpstr>
      </vt:variant>
      <vt:variant>
        <vt:i4>4</vt:i4>
      </vt:variant>
      <vt:variant>
        <vt:lpstr>Titoli diapositive</vt:lpstr>
      </vt:variant>
      <vt:variant>
        <vt:i4>58</vt:i4>
      </vt:variant>
    </vt:vector>
  </HeadingPairs>
  <TitlesOfParts>
    <vt:vector size="70" baseType="lpstr">
      <vt:lpstr>ＭＳ Ｐゴシック</vt:lpstr>
      <vt:lpstr>Arial</vt:lpstr>
      <vt:lpstr>Calibri</vt:lpstr>
      <vt:lpstr>Karla</vt:lpstr>
      <vt:lpstr>Lato</vt:lpstr>
      <vt:lpstr>Lora</vt:lpstr>
      <vt:lpstr>Poppins SemiBold</vt:lpstr>
      <vt:lpstr>Wingdings</vt:lpstr>
      <vt:lpstr>Master 1</vt:lpstr>
      <vt:lpstr>1_Master 1</vt:lpstr>
      <vt:lpstr>2_Master 1</vt:lpstr>
      <vt:lpstr>3_Master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AA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dc:title>
  <dc:subject/>
  <dc:creator>AA</dc:creator>
  <cp:keywords/>
  <dc:description/>
  <cp:lastModifiedBy>Claudio Del Nobletto</cp:lastModifiedBy>
  <cp:revision>26</cp:revision>
  <cp:lastPrinted>2019-12-19T14:53:49Z</cp:lastPrinted>
  <dcterms:created xsi:type="dcterms:W3CDTF">2016-05-17T07:43:39Z</dcterms:created>
  <dcterms:modified xsi:type="dcterms:W3CDTF">2020-07-24T12:24:58Z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0x0101000CDC925CFC72CB4A983B2EF6660DCCF0</vt:lpwstr>
  </property>
</Properties>
</file>